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6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6939"/>
  </p:normalViewPr>
  <p:slideViewPr>
    <p:cSldViewPr snapToGrid="0">
      <p:cViewPr varScale="1">
        <p:scale>
          <a:sx n="106" d="100"/>
          <a:sy n="106" d="100"/>
        </p:scale>
        <p:origin x="1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E60B4-B057-C347-8B4B-3FA1F6D392DE}" type="datetimeFigureOut">
              <a:rPr lang="en-US" smtClean="0"/>
              <a:t>1/11/26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8D6A9-7D48-5249-B041-60786A6CF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4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05745982-3B7C-D62D-9050-B81AE3A24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342BD152-25FB-7BCA-291D-C3DA5B30F8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73783534-A69F-C824-FD48-F97AC440FE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are interested in participating in a coalition of 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authors, editors, reviewers, libraries, publishers, and societies — including The International Society of Biogeography — to support more affordable and equitable publishing, including: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Biogeography.News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a blog for promoting the research of early career biogeographers (with ASN, ESEB, IAVS, SIB1)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Biogeography, a new diamond open access journal (published with AMSA, SIB2, PKP, SUP</a:t>
            </a: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US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visit the PEEER – Publishing for an Ethical and Equitable Environment in Research – table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before the end of the meeting.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cool stickers and lots of information on how to identify journals in which to publish your biogeographical research.  </a:t>
            </a: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466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72CE8-4038-8D68-98BB-B8773F638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FE470-494C-7FFB-F9F2-470D27D11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419D9-AF00-9051-39E9-2B954E6B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3BB29-E5FF-C275-10A3-BDF41D34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D3B9C-0149-B63F-395E-41DC8504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2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A82C8-7C81-BF59-4500-50A0F53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E69AE-CD62-6C20-247E-B27C2DFB2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355CF-6EFA-81D6-FBD5-3416C1B4B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47680-5410-370F-4D81-D4DEBF355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7D523-EB2B-92B6-E72F-306E68A27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0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2209-187C-B017-DF6B-D980E9BB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9120C-1DF5-8AE7-CDC7-576BA2C3C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6F50A-E3B7-18A1-663F-802008DE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5F2F8-A7DA-DF7B-B997-72AEC49D8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3F6DE-6FEE-AD50-F7A0-A13014838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94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521D-F909-AA74-6EC0-34728F15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3AA62-C05F-27EE-BB96-FE4BBFEDA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47750-A7E9-2138-856F-3AF22BB8B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FB62C-AF32-C808-9B8C-1DD2C21A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C2F775-2603-F53B-8057-453BD6D9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4429E-B304-BE08-D66F-7C519FCA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3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E2D0-4BF3-7AAB-2701-3A88AC25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5BC54-80F4-D52E-988B-7006AFE7D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A506B-A7F4-669F-1632-E8EF597FC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F58A9B-4C1A-50AA-F24A-4457B3BAF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512B55-2321-BEF5-E801-BB8D7C103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60645-978E-4B2F-54F3-0A3A1714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02AD2E-3093-AC29-5707-76375995A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BC75F3-9D11-7A15-C406-A026AE7B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7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E2A3-F5B7-FCE3-6FC8-4969E3CA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18B3F0-A3A7-70D1-DBC2-50AF2FD27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677C2F-DC2A-6F89-5D57-09B31E18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B5835-6004-B34A-3EFE-DF289262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5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294C4-8C2A-2CEF-863F-F0DE022B0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BA9CF-0C43-D5EE-AF07-D5C03DC2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0B93-B562-6A64-EBCC-C99A195FF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7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B0277-20A7-9397-B855-AEB02457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4BEC9-199A-6528-9B6D-E4B206606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B2E1F-249D-CCE4-B591-A8E8F7EF6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7D3EB-AA90-4AB4-EC00-8470F5636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E6E87-10B3-D92F-3C4B-432D4E075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DAD0A-7F18-9BC7-75A8-1F4C9D56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6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30738-0F83-80B3-BFA3-3A0BC03BC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C6519D-AD6A-AAB9-5C2D-B950DD123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1011D-3AC8-0D79-985F-5C40E6E05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34D18-AD45-5CCF-D332-3E4C271A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6A0BA-A394-156A-4048-325588C3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A1047-05C5-97F1-7589-20C521403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2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83707-BEC4-6838-67CD-4DF5AF40F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EB02F-5FED-E5EB-054A-408A15257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5BBDD-5A73-4D1F-030B-22507A63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9887F-9681-EAEE-DD46-28D01A3E1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B1614-652D-229C-4CCC-DB029BE8E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0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235258-F7AD-589C-2033-93057BFDC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4257F-7EF7-D889-3E7E-EC35E4AD6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71475-7148-86C0-960E-6AC561A68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159CA-8F53-BA4A-DA9D-C0F7AFA03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12995-9BEB-D0EC-B4F3-81C498EB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5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13A30-54B7-3160-31A5-7570137A3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B0D8D-DB70-EE66-F312-0EF831B44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385F-5D06-9D0A-41F5-BECCD5B07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3CEAA-545F-1749-9A65-34B5938CEB5C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BA8FD-467B-6560-7F9C-6E88604A4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2FE03-E20B-E572-3709-86D63587F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289901-54F4-5549-A83C-8C10EBDE2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2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hyperlink" Target="https://biogeographynews.org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eeer.net/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7.gif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90CEFCB-65E4-4B2A-47E0-3B2FE937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1AB4368A-2298-65B1-B8D4-FB4060EA46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374544"/>
            <a:ext cx="12192000" cy="51134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15000"/>
              </a:lnSpc>
              <a:spcBef>
                <a:spcPts val="3200"/>
              </a:spcBef>
              <a:spcAft>
                <a:spcPts val="800"/>
              </a:spcAft>
              <a:buClr>
                <a:schemeClr val="dk1"/>
              </a:buClr>
              <a:buSzPts val="1100"/>
            </a:pPr>
            <a:r>
              <a:rPr lang="en" sz="3000" b="1" i="1" dirty="0"/>
              <a:t>PEEER: Publishing for an Ethical and Equitable Environment in Research</a:t>
            </a:r>
            <a:endParaRPr sz="3000" dirty="0"/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1E78E465-3BBA-CE98-6815-15B5E0479C5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23115" y="267836"/>
            <a:ext cx="7330896" cy="19665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3200"/>
              </a:spcBef>
              <a:buClr>
                <a:schemeClr val="dk1"/>
              </a:buClr>
              <a:buSzPts val="11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build a community of authors, editors, reviewers, libraries, publishers, and societies to support affordable and equitable access plus a healthy scientific and research community. In doing so, to change scientific publishing for the better.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800"/>
              </a:spcBef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0C39828F-C3E4-8A40-A7AD-F7B4B97DFC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828" y="3886200"/>
            <a:ext cx="1667196" cy="1667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extLst>
              <a:ext uri="{FF2B5EF4-FFF2-40B4-BE49-F238E27FC236}">
                <a16:creationId xmlns:a16="http://schemas.microsoft.com/office/drawing/2014/main" id="{6EF636F2-D315-3B2A-9DC8-5BF798E20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402" b="25458"/>
          <a:stretch/>
        </p:blipFill>
        <p:spPr>
          <a:xfrm>
            <a:off x="222260" y="1343088"/>
            <a:ext cx="1574800" cy="158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B19AC5-8E73-A811-EAA9-E0F1121ABA43}"/>
              </a:ext>
            </a:extLst>
          </p:cNvPr>
          <p:cNvSpPr txBox="1"/>
          <p:nvPr/>
        </p:nvSpPr>
        <p:spPr>
          <a:xfrm>
            <a:off x="10095614" y="3023187"/>
            <a:ext cx="189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Community </a:t>
            </a:r>
          </a:p>
          <a:p>
            <a:pPr algn="ctr"/>
            <a:r>
              <a:rPr lang="en-US" sz="2400" b="1" dirty="0"/>
              <a:t>of Practice</a:t>
            </a:r>
            <a:endParaRPr lang="en-US" sz="2400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B2911-2658-A7A7-2329-BA14E3730C50}"/>
              </a:ext>
            </a:extLst>
          </p:cNvPr>
          <p:cNvSpPr txBox="1"/>
          <p:nvPr/>
        </p:nvSpPr>
        <p:spPr>
          <a:xfrm>
            <a:off x="114296" y="3023188"/>
            <a:ext cx="189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Community </a:t>
            </a:r>
          </a:p>
          <a:p>
            <a:pPr algn="ctr"/>
            <a:r>
              <a:rPr lang="en-US" sz="2400" b="1" dirty="0"/>
              <a:t>of Thought</a:t>
            </a:r>
            <a:endParaRPr lang="en-US" sz="2400" b="1" i="1" dirty="0"/>
          </a:p>
        </p:txBody>
      </p:sp>
      <p:pic>
        <p:nvPicPr>
          <p:cNvPr id="14" name="Picture 13" descr="A qr code with green squares&#10;&#10;AI-generated content may be incorrect.">
            <a:extLst>
              <a:ext uri="{FF2B5EF4-FFF2-40B4-BE49-F238E27FC236}">
                <a16:creationId xmlns:a16="http://schemas.microsoft.com/office/drawing/2014/main" id="{9479A418-0D09-ECA8-4CB2-7DD792710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75131" y="3913103"/>
            <a:ext cx="1731226" cy="1731226"/>
          </a:xfrm>
          <a:prstGeom prst="rect">
            <a:avLst/>
          </a:prstGeom>
        </p:spPr>
      </p:pic>
      <p:sp>
        <p:nvSpPr>
          <p:cNvPr id="3" name="TextBox 2">
            <a:hlinkClick r:id="rId6"/>
            <a:extLst>
              <a:ext uri="{FF2B5EF4-FFF2-40B4-BE49-F238E27FC236}">
                <a16:creationId xmlns:a16="http://schemas.microsoft.com/office/drawing/2014/main" id="{8196BFED-0C5C-7A7C-94B8-B8EFBFDEFCF7}"/>
              </a:ext>
            </a:extLst>
          </p:cNvPr>
          <p:cNvSpPr txBox="1"/>
          <p:nvPr/>
        </p:nvSpPr>
        <p:spPr>
          <a:xfrm>
            <a:off x="249909" y="5585411"/>
            <a:ext cx="161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peeer.net</a:t>
            </a:r>
            <a:endParaRPr lang="en-US" sz="1600" dirty="0"/>
          </a:p>
        </p:txBody>
      </p:sp>
      <p:sp>
        <p:nvSpPr>
          <p:cNvPr id="4" name="TextBox 3">
            <a:hlinkClick r:id="rId6"/>
            <a:extLst>
              <a:ext uri="{FF2B5EF4-FFF2-40B4-BE49-F238E27FC236}">
                <a16:creationId xmlns:a16="http://schemas.microsoft.com/office/drawing/2014/main" id="{838F91A8-F412-7712-CB6D-88257D31F607}"/>
              </a:ext>
            </a:extLst>
          </p:cNvPr>
          <p:cNvSpPr txBox="1"/>
          <p:nvPr/>
        </p:nvSpPr>
        <p:spPr>
          <a:xfrm>
            <a:off x="10045626" y="5585411"/>
            <a:ext cx="210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https://</a:t>
            </a:r>
            <a:r>
              <a:rPr lang="en-US" sz="1600" dirty="0" err="1"/>
              <a:t>freeassociationbiogeography.org</a:t>
            </a:r>
            <a:r>
              <a:rPr lang="en-US" sz="1600" dirty="0"/>
              <a:t>/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22C60-203A-A91E-B9FC-A0F84586015C}"/>
              </a:ext>
            </a:extLst>
          </p:cNvPr>
          <p:cNvGrpSpPr/>
          <p:nvPr/>
        </p:nvGrpSpPr>
        <p:grpSpPr>
          <a:xfrm>
            <a:off x="9960645" y="1360355"/>
            <a:ext cx="2061719" cy="1616070"/>
            <a:chOff x="7198013" y="3821659"/>
            <a:chExt cx="1423120" cy="1115507"/>
          </a:xfrm>
        </p:grpSpPr>
        <p:pic>
          <p:nvPicPr>
            <p:cNvPr id="6" name="Picture 5" descr="A logo with different colors&#10;&#10;AI-generated content may be incorrect.">
              <a:extLst>
                <a:ext uri="{FF2B5EF4-FFF2-40B4-BE49-F238E27FC236}">
                  <a16:creationId xmlns:a16="http://schemas.microsoft.com/office/drawing/2014/main" id="{C85C53F3-F900-E97D-109E-5BAE6BA9A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5854" y="3821659"/>
              <a:ext cx="1343787" cy="604704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4FD6E72-9089-8445-05FA-37F21D3B30A1}"/>
                </a:ext>
              </a:extLst>
            </p:cNvPr>
            <p:cNvGrpSpPr/>
            <p:nvPr/>
          </p:nvGrpSpPr>
          <p:grpSpPr>
            <a:xfrm>
              <a:off x="7198013" y="4458150"/>
              <a:ext cx="1423120" cy="456432"/>
              <a:chOff x="7316547" y="4602531"/>
              <a:chExt cx="1423120" cy="45643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C7C482A-3EC0-CC99-FCC7-CA617084F98A}"/>
                  </a:ext>
                </a:extLst>
              </p:cNvPr>
              <p:cNvSpPr txBox="1"/>
              <p:nvPr/>
            </p:nvSpPr>
            <p:spPr>
              <a:xfrm>
                <a:off x="7342838" y="4602531"/>
                <a:ext cx="1396829" cy="276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Free Association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A50603-C597-6CC0-2382-245E88FAFC91}"/>
                  </a:ext>
                </a:extLst>
              </p:cNvPr>
              <p:cNvSpPr txBox="1"/>
              <p:nvPr/>
            </p:nvSpPr>
            <p:spPr>
              <a:xfrm>
                <a:off x="7316547" y="4788798"/>
                <a:ext cx="207434" cy="233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800" dirty="0">
                    <a:latin typeface="ADLaM Display" panose="02010000000000000000" pitchFamily="2" charset="77"/>
                    <a:ea typeface="ADLaM Display" panose="02010000000000000000" pitchFamily="2" charset="77"/>
                    <a:cs typeface="ADLaM Display" panose="02010000000000000000" pitchFamily="2" charset="77"/>
                  </a:rPr>
                  <a:t>o f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885151-E3ED-29DF-3A7F-4B79ABD85DA6}"/>
                  </a:ext>
                </a:extLst>
              </p:cNvPr>
              <p:cNvSpPr txBox="1"/>
              <p:nvPr/>
            </p:nvSpPr>
            <p:spPr>
              <a:xfrm>
                <a:off x="7420462" y="4782783"/>
                <a:ext cx="1318623" cy="27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Biogeographers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C4350C-DA76-1399-D2D3-0081DD0F2F2E}"/>
                </a:ext>
              </a:extLst>
            </p:cNvPr>
            <p:cNvSpPr/>
            <p:nvPr/>
          </p:nvSpPr>
          <p:spPr>
            <a:xfrm>
              <a:off x="7262283" y="4449545"/>
              <a:ext cx="1297517" cy="45719"/>
            </a:xfrm>
            <a:prstGeom prst="rect">
              <a:avLst/>
            </a:prstGeom>
            <a:gradFill>
              <a:gsLst>
                <a:gs pos="0">
                  <a:srgbClr val="159D48"/>
                </a:gs>
                <a:gs pos="44000">
                  <a:srgbClr val="2B5FAD"/>
                </a:gs>
                <a:gs pos="100000">
                  <a:srgbClr val="7F5723"/>
                </a:gs>
                <a:gs pos="56000">
                  <a:srgbClr val="2B5FAD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5BD8CD-6070-F3FC-27CC-CC021369D18B}"/>
                </a:ext>
              </a:extLst>
            </p:cNvPr>
            <p:cNvSpPr/>
            <p:nvPr/>
          </p:nvSpPr>
          <p:spPr>
            <a:xfrm>
              <a:off x="7268988" y="4891447"/>
              <a:ext cx="1297517" cy="45719"/>
            </a:xfrm>
            <a:prstGeom prst="rect">
              <a:avLst/>
            </a:prstGeom>
            <a:gradFill>
              <a:gsLst>
                <a:gs pos="0">
                  <a:srgbClr val="159D48"/>
                </a:gs>
                <a:gs pos="44000">
                  <a:srgbClr val="2B5FAD"/>
                </a:gs>
                <a:gs pos="100000">
                  <a:srgbClr val="7F5723"/>
                </a:gs>
                <a:gs pos="56000">
                  <a:srgbClr val="2B5FAD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A blue and white rectangular sign with black letters&#10;&#10;AI-generated content may be incorrect.">
            <a:extLst>
              <a:ext uri="{FF2B5EF4-FFF2-40B4-BE49-F238E27FC236}">
                <a16:creationId xmlns:a16="http://schemas.microsoft.com/office/drawing/2014/main" id="{3645F650-2B82-BD48-B9CC-E901C944E1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0631" y="5287053"/>
            <a:ext cx="6990737" cy="7372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20BAE21-66E5-DD9A-F753-A27D6E0608DF}"/>
              </a:ext>
            </a:extLst>
          </p:cNvPr>
          <p:cNvSpPr txBox="1"/>
          <p:nvPr/>
        </p:nvSpPr>
        <p:spPr>
          <a:xfrm>
            <a:off x="2493195" y="4927731"/>
            <a:ext cx="699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Academic-owned, non-profit, Diamond Open Access Publishing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673CE4B-41B6-5198-967F-01FBE2E443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2253" y="5892631"/>
            <a:ext cx="1503137" cy="811694"/>
          </a:xfrm>
          <a:prstGeom prst="rect">
            <a:avLst/>
          </a:prstGeom>
        </p:spPr>
      </p:pic>
      <p:pic>
        <p:nvPicPr>
          <p:cNvPr id="32" name="Picture 2" descr="Society of Island Biology logo">
            <a:extLst>
              <a:ext uri="{FF2B5EF4-FFF2-40B4-BE49-F238E27FC236}">
                <a16:creationId xmlns:a16="http://schemas.microsoft.com/office/drawing/2014/main" id="{44C771C6-EA96-0D61-1B20-CE04E359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31" y="6140629"/>
            <a:ext cx="2074534" cy="56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A black and white logo&#10;&#10;AI-generated content may be incorrect.">
            <a:extLst>
              <a:ext uri="{FF2B5EF4-FFF2-40B4-BE49-F238E27FC236}">
                <a16:creationId xmlns:a16="http://schemas.microsoft.com/office/drawing/2014/main" id="{B00B0B76-32E7-F4BB-7957-5A6C302DA2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6723" y="6101524"/>
            <a:ext cx="722901" cy="614466"/>
          </a:xfrm>
          <a:prstGeom prst="rect">
            <a:avLst/>
          </a:prstGeom>
        </p:spPr>
      </p:pic>
      <p:pic>
        <p:nvPicPr>
          <p:cNvPr id="34" name="Picture 33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15EBCD0D-8C62-0B0A-F86C-E857A78D6D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6738" y="6076360"/>
            <a:ext cx="2438400" cy="609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F26E52E-6F93-E4D4-9DDA-7FC151B93940}"/>
              </a:ext>
            </a:extLst>
          </p:cNvPr>
          <p:cNvGrpSpPr/>
          <p:nvPr/>
        </p:nvGrpSpPr>
        <p:grpSpPr>
          <a:xfrm>
            <a:off x="2670534" y="2645332"/>
            <a:ext cx="6636057" cy="1881731"/>
            <a:chOff x="2670534" y="2645332"/>
            <a:chExt cx="6636057" cy="188173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079CC95-3EDF-F192-05C7-427A8983C3D4}"/>
                </a:ext>
              </a:extLst>
            </p:cNvPr>
            <p:cNvGrpSpPr/>
            <p:nvPr/>
          </p:nvGrpSpPr>
          <p:grpSpPr>
            <a:xfrm>
              <a:off x="2670534" y="2645332"/>
              <a:ext cx="6636057" cy="1881731"/>
              <a:chOff x="2493195" y="2398616"/>
              <a:chExt cx="6990737" cy="2173362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A4ABA6B-8AA7-B6FA-73BD-15B1BF6B76C8}"/>
                  </a:ext>
                </a:extLst>
              </p:cNvPr>
              <p:cNvGrpSpPr/>
              <p:nvPr/>
            </p:nvGrpSpPr>
            <p:grpSpPr>
              <a:xfrm>
                <a:off x="2682559" y="2584640"/>
                <a:ext cx="6550039" cy="1987338"/>
                <a:chOff x="2682559" y="2333920"/>
                <a:chExt cx="6550039" cy="1987338"/>
              </a:xfrm>
            </p:grpSpPr>
            <p:pic>
              <p:nvPicPr>
                <p:cNvPr id="26" name="Picture 25" descr="A logo with green swirls&#10;&#10;AI-generated content may be incorrect.">
                  <a:extLst>
                    <a:ext uri="{FF2B5EF4-FFF2-40B4-BE49-F238E27FC236}">
                      <a16:creationId xmlns:a16="http://schemas.microsoft.com/office/drawing/2014/main" id="{140702FB-1DE8-DB2A-7F53-C3088DDB73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57798" y="2333920"/>
                  <a:ext cx="1574800" cy="1968500"/>
                </a:xfrm>
                <a:prstGeom prst="rect">
                  <a:avLst/>
                </a:prstGeom>
              </p:spPr>
            </p:pic>
            <p:pic>
              <p:nvPicPr>
                <p:cNvPr id="27" name="Picture 26" descr="Blue letters on a black background&#10;&#10;AI-generated content may be incorrect.">
                  <a:extLst>
                    <a:ext uri="{FF2B5EF4-FFF2-40B4-BE49-F238E27FC236}">
                      <a16:creationId xmlns:a16="http://schemas.microsoft.com/office/drawing/2014/main" id="{962EC439-499F-8EE9-D65C-A2BB5290CD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33295" y="3673488"/>
                  <a:ext cx="1781870" cy="497048"/>
                </a:xfrm>
                <a:prstGeom prst="rect">
                  <a:avLst/>
                </a:prstGeom>
              </p:spPr>
            </p:pic>
            <p:pic>
              <p:nvPicPr>
                <p:cNvPr id="28" name="Picture 27" descr="A logo with text on it&#10;&#10;AI-generated content may be incorrect.">
                  <a:extLst>
                    <a:ext uri="{FF2B5EF4-FFF2-40B4-BE49-F238E27FC236}">
                      <a16:creationId xmlns:a16="http://schemas.microsoft.com/office/drawing/2014/main" id="{87DF3D68-5E9C-7E34-5734-31079AD8E8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28013" y="3604586"/>
                  <a:ext cx="1871995" cy="716672"/>
                </a:xfrm>
                <a:prstGeom prst="rect">
                  <a:avLst/>
                </a:prstGeom>
              </p:spPr>
            </p:pic>
            <p:pic>
              <p:nvPicPr>
                <p:cNvPr id="29" name="Picture 28" descr="A logo of a snail and a microscope&#10;&#10;AI-generated content may be incorrect.">
                  <a:extLst>
                    <a:ext uri="{FF2B5EF4-FFF2-40B4-BE49-F238E27FC236}">
                      <a16:creationId xmlns:a16="http://schemas.microsoft.com/office/drawing/2014/main" id="{805D9B4C-BA74-C6DB-3748-B226568D98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82559" y="2452989"/>
                  <a:ext cx="1594503" cy="988995"/>
                </a:xfrm>
                <a:prstGeom prst="rect">
                  <a:avLst/>
                </a:prstGeom>
              </p:spPr>
            </p:pic>
            <p:pic>
              <p:nvPicPr>
                <p:cNvPr id="30" name="Picture 29" descr="A screenshot of a website&#10;&#10;AI-generated content may be incorrect.">
                  <a:extLst>
                    <a:ext uri="{FF2B5EF4-FFF2-40B4-BE49-F238E27FC236}">
                      <a16:creationId xmlns:a16="http://schemas.microsoft.com/office/drawing/2014/main" id="{48C56441-C400-73FB-7D11-FB09A8B5CC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rcRect l="16642" t="30704" r="20082" b="45614"/>
                <a:stretch>
                  <a:fillRect/>
                </a:stretch>
              </p:blipFill>
              <p:spPr>
                <a:xfrm>
                  <a:off x="4262313" y="2603549"/>
                  <a:ext cx="3588233" cy="563841"/>
                </a:xfrm>
                <a:prstGeom prst="rect">
                  <a:avLst/>
                </a:prstGeom>
              </p:spPr>
            </p:pic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059304-C6C9-DBBD-0A55-C33941184928}"/>
                  </a:ext>
                </a:extLst>
              </p:cNvPr>
              <p:cNvSpPr txBox="1"/>
              <p:nvPr/>
            </p:nvSpPr>
            <p:spPr>
              <a:xfrm>
                <a:off x="2493195" y="2398616"/>
                <a:ext cx="6990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Blog promoting early career biogeographers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5C9C7E-9798-D7CF-9E51-24A30633515A}"/>
                </a:ext>
              </a:extLst>
            </p:cNvPr>
            <p:cNvSpPr txBox="1"/>
            <p:nvPr/>
          </p:nvSpPr>
          <p:spPr>
            <a:xfrm>
              <a:off x="4305225" y="3528026"/>
              <a:ext cx="3366672" cy="453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 err="1">
                  <a:hlinkClick r:id="rId18"/>
                </a:rPr>
                <a:t>BiogeographyNews.org</a:t>
              </a:r>
              <a:endParaRPr lang="en-US" sz="28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5945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219</Words>
  <Application>Microsoft Macintosh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ADLaM Display</vt:lpstr>
      <vt:lpstr>Aptos</vt:lpstr>
      <vt:lpstr>Aptos Display</vt:lpstr>
      <vt:lpstr>Arial</vt:lpstr>
      <vt:lpstr>Calibri</vt:lpstr>
      <vt:lpstr>Office Theme</vt:lpstr>
      <vt:lpstr>PEEER: Publishing for an Ethical and Equitable Environment in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ReviewerX</dc:creator>
  <cp:lastModifiedBy>ReviewerX</cp:lastModifiedBy>
  <cp:revision>2</cp:revision>
  <dcterms:created xsi:type="dcterms:W3CDTF">2026-01-07T07:58:46Z</dcterms:created>
  <dcterms:modified xsi:type="dcterms:W3CDTF">2026-01-11T15:30:05Z</dcterms:modified>
</cp:coreProperties>
</file>