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09_5F071218.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8.xml" ContentType="application/vnd.openxmlformats-officedocument.drawingml.chart+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omments/modernComment_1A6_AA97CF56.xml" ContentType="application/vnd.ms-powerpoint.comment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9"/>
  </p:notesMasterIdLst>
  <p:sldIdLst>
    <p:sldId id="256" r:id="rId2"/>
    <p:sldId id="373" r:id="rId3"/>
    <p:sldId id="374" r:id="rId4"/>
    <p:sldId id="375" r:id="rId5"/>
    <p:sldId id="257" r:id="rId6"/>
    <p:sldId id="265" r:id="rId7"/>
    <p:sldId id="266" r:id="rId8"/>
    <p:sldId id="302" r:id="rId9"/>
    <p:sldId id="338" r:id="rId10"/>
    <p:sldId id="340" r:id="rId11"/>
    <p:sldId id="379" r:id="rId12"/>
    <p:sldId id="339" r:id="rId13"/>
    <p:sldId id="341" r:id="rId14"/>
    <p:sldId id="261" r:id="rId15"/>
    <p:sldId id="377" r:id="rId16"/>
    <p:sldId id="303" r:id="rId17"/>
    <p:sldId id="378" r:id="rId18"/>
    <p:sldId id="268" r:id="rId19"/>
    <p:sldId id="307" r:id="rId20"/>
    <p:sldId id="305" r:id="rId21"/>
    <p:sldId id="376" r:id="rId22"/>
    <p:sldId id="273" r:id="rId23"/>
    <p:sldId id="275" r:id="rId24"/>
    <p:sldId id="425" r:id="rId25"/>
    <p:sldId id="350" r:id="rId26"/>
    <p:sldId id="263" r:id="rId27"/>
    <p:sldId id="426" r:id="rId28"/>
    <p:sldId id="308" r:id="rId29"/>
    <p:sldId id="310" r:id="rId30"/>
    <p:sldId id="382" r:id="rId31"/>
    <p:sldId id="351" r:id="rId32"/>
    <p:sldId id="352" r:id="rId33"/>
    <p:sldId id="369" r:id="rId34"/>
    <p:sldId id="411" r:id="rId35"/>
    <p:sldId id="372" r:id="rId36"/>
    <p:sldId id="359" r:id="rId37"/>
    <p:sldId id="364" r:id="rId38"/>
    <p:sldId id="383" r:id="rId39"/>
    <p:sldId id="405" r:id="rId40"/>
    <p:sldId id="387" r:id="rId41"/>
    <p:sldId id="388" r:id="rId42"/>
    <p:sldId id="415" r:id="rId43"/>
    <p:sldId id="414" r:id="rId44"/>
    <p:sldId id="406" r:id="rId45"/>
    <p:sldId id="412" r:id="rId46"/>
    <p:sldId id="416" r:id="rId47"/>
    <p:sldId id="407" r:id="rId48"/>
    <p:sldId id="288" r:id="rId49"/>
    <p:sldId id="289" r:id="rId50"/>
    <p:sldId id="413" r:id="rId51"/>
    <p:sldId id="417" r:id="rId52"/>
    <p:sldId id="408" r:id="rId53"/>
    <p:sldId id="418" r:id="rId54"/>
    <p:sldId id="402" r:id="rId55"/>
    <p:sldId id="324" r:id="rId56"/>
    <p:sldId id="410" r:id="rId57"/>
    <p:sldId id="419" r:id="rId58"/>
    <p:sldId id="409" r:id="rId59"/>
    <p:sldId id="400" r:id="rId60"/>
    <p:sldId id="401" r:id="rId61"/>
    <p:sldId id="311" r:id="rId62"/>
    <p:sldId id="309" r:id="rId63"/>
    <p:sldId id="422" r:id="rId64"/>
    <p:sldId id="380" r:id="rId65"/>
    <p:sldId id="342" r:id="rId66"/>
    <p:sldId id="371" r:id="rId67"/>
    <p:sldId id="381" r:id="rId6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8" roundtripDataSignature="AMtx7mj8X2D3wGGanAYbdIjK625Ba/AyO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774C71-EE2D-B224-016F-2846A8682980}" name="ReviewerX" initials="rx" userId="ReviewerX"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125B0D9-0A60-45CB-9034-D410A102733D}">
  <a:tblStyle styleId="{A125B0D9-0A60-45CB-9034-D410A102733D}"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72"/>
    <p:restoredTop sz="80816"/>
  </p:normalViewPr>
  <p:slideViewPr>
    <p:cSldViewPr snapToGrid="0">
      <p:cViewPr varScale="1">
        <p:scale>
          <a:sx n="126" d="100"/>
          <a:sy n="126" d="100"/>
        </p:scale>
        <p:origin x="216" y="2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98"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microsoft.com/office/2018/10/relationships/authors" Targe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oleObject" Target="file:////Users/michaeldawson/Desktop/Travel/240726_Evolution_Montreal/Symposium_EvolvingThePublishingEcosystem/0_EPE_Daws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michaeldawson/Desktop/Travel/240726_Evolution_Montreal/Symposium_EvolvingThePublishingEcosystem/0_EPE_Dawso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michaeldawson/Desktop/Travel/240726_Evolution_Montreal/Symposium_EvolvingThePublishingEcosystem/0_EPE_Dawson.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michaeldawson/Desktop/Travel/240726_Evolution_Montreal/Symposium_EvolvingThePublishingEcosystem/0_EPE_Dawso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michaeldawson/Documents/aa_Published_Manuscripts_2020-2023/2023_Dawson&amp;c_ThankyouPeerReviewers2022/ThankyouPeerReviewers202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michaeldawson/Desktop/Travel/240726_Evolution_Montreal/Symposium_EvolvingThePublishingEcosystem/0_EPE_Dawson.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Users/michaeldawson/Documents/aa_Published_Manuscripts_2020-2023/2023_Dawson&amp;c_ThankyouPeerReviewers2022/ThankyouPeerReviewers2022.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1" Type="http://schemas.openxmlformats.org/officeDocument/2006/relationships/oleObject" Target="file:////Users/michaeldawson/Documents/aa_reviews/JBiogeogr/JBI_new_submissions/JBI_dEiC_decisio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Sheet1!$C$39</c:f>
              <c:strCache>
                <c:ptCount val="1"/>
                <c:pt idx="0">
                  <c:v>#Sci Jrnls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Sheet1!$B$40:$B$45</c:f>
              <c:numCache>
                <c:formatCode>General</c:formatCode>
                <c:ptCount val="6"/>
                <c:pt idx="0">
                  <c:v>1665</c:v>
                </c:pt>
                <c:pt idx="1">
                  <c:v>1964</c:v>
                </c:pt>
                <c:pt idx="2">
                  <c:v>1972</c:v>
                </c:pt>
                <c:pt idx="3">
                  <c:v>2000</c:v>
                </c:pt>
                <c:pt idx="4">
                  <c:v>2009</c:v>
                </c:pt>
                <c:pt idx="5">
                  <c:v>2024</c:v>
                </c:pt>
              </c:numCache>
            </c:numRef>
          </c:xVal>
          <c:yVal>
            <c:numRef>
              <c:f>Sheet1!$C$40:$C$45</c:f>
              <c:numCache>
                <c:formatCode>General</c:formatCode>
                <c:ptCount val="6"/>
                <c:pt idx="0">
                  <c:v>1</c:v>
                </c:pt>
                <c:pt idx="1">
                  <c:v>600</c:v>
                </c:pt>
                <c:pt idx="2" formatCode="#,##0">
                  <c:v>2400</c:v>
                </c:pt>
                <c:pt idx="3">
                  <c:v>5686</c:v>
                </c:pt>
                <c:pt idx="4">
                  <c:v>8060</c:v>
                </c:pt>
                <c:pt idx="5">
                  <c:v>22000</c:v>
                </c:pt>
              </c:numCache>
            </c:numRef>
          </c:yVal>
          <c:smooth val="1"/>
          <c:extLst>
            <c:ext xmlns:c16="http://schemas.microsoft.com/office/drawing/2014/chart" uri="{C3380CC4-5D6E-409C-BE32-E72D297353CC}">
              <c16:uniqueId val="{00000000-9A14-3B4C-8CC4-E72FC320E4E0}"/>
            </c:ext>
          </c:extLst>
        </c:ser>
        <c:dLbls>
          <c:showLegendKey val="0"/>
          <c:showVal val="0"/>
          <c:showCatName val="0"/>
          <c:showSerName val="0"/>
          <c:showPercent val="0"/>
          <c:showBubbleSize val="0"/>
        </c:dLbls>
        <c:axId val="18678064"/>
        <c:axId val="18356016"/>
      </c:scatterChart>
      <c:valAx>
        <c:axId val="18678064"/>
        <c:scaling>
          <c:orientation val="minMax"/>
          <c:min val="16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6016"/>
        <c:crosses val="autoZero"/>
        <c:crossBetween val="midCat"/>
      </c:valAx>
      <c:valAx>
        <c:axId val="1835601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science jourals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06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Sheet1!$C$39</c:f>
              <c:strCache>
                <c:ptCount val="1"/>
                <c:pt idx="0">
                  <c:v>#Sci Jrnls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Sheet1!$B$40:$B$45</c:f>
              <c:numCache>
                <c:formatCode>General</c:formatCode>
                <c:ptCount val="6"/>
                <c:pt idx="0">
                  <c:v>1665</c:v>
                </c:pt>
                <c:pt idx="1">
                  <c:v>1964</c:v>
                </c:pt>
                <c:pt idx="2">
                  <c:v>1972</c:v>
                </c:pt>
                <c:pt idx="3">
                  <c:v>2000</c:v>
                </c:pt>
                <c:pt idx="4">
                  <c:v>2009</c:v>
                </c:pt>
                <c:pt idx="5">
                  <c:v>2024</c:v>
                </c:pt>
              </c:numCache>
            </c:numRef>
          </c:xVal>
          <c:yVal>
            <c:numRef>
              <c:f>Sheet1!$C$40:$C$45</c:f>
              <c:numCache>
                <c:formatCode>General</c:formatCode>
                <c:ptCount val="6"/>
                <c:pt idx="0">
                  <c:v>1</c:v>
                </c:pt>
                <c:pt idx="1">
                  <c:v>600</c:v>
                </c:pt>
                <c:pt idx="2" formatCode="#,##0">
                  <c:v>2400</c:v>
                </c:pt>
                <c:pt idx="3">
                  <c:v>5686</c:v>
                </c:pt>
                <c:pt idx="4">
                  <c:v>8060</c:v>
                </c:pt>
                <c:pt idx="5">
                  <c:v>22000</c:v>
                </c:pt>
              </c:numCache>
            </c:numRef>
          </c:yVal>
          <c:smooth val="1"/>
          <c:extLst>
            <c:ext xmlns:c16="http://schemas.microsoft.com/office/drawing/2014/chart" uri="{C3380CC4-5D6E-409C-BE32-E72D297353CC}">
              <c16:uniqueId val="{00000000-CF96-C44F-B18F-A92C098C45BD}"/>
            </c:ext>
          </c:extLst>
        </c:ser>
        <c:dLbls>
          <c:showLegendKey val="0"/>
          <c:showVal val="0"/>
          <c:showCatName val="0"/>
          <c:showSerName val="0"/>
          <c:showPercent val="0"/>
          <c:showBubbleSize val="0"/>
        </c:dLbls>
        <c:axId val="18678064"/>
        <c:axId val="18356016"/>
      </c:scatterChart>
      <c:valAx>
        <c:axId val="18678064"/>
        <c:scaling>
          <c:orientation val="minMax"/>
          <c:min val="16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6016"/>
        <c:crosses val="autoZero"/>
        <c:crossBetween val="midCat"/>
      </c:valAx>
      <c:valAx>
        <c:axId val="1835601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science jourals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06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Sheet1!$C$39</c:f>
              <c:strCache>
                <c:ptCount val="1"/>
                <c:pt idx="0">
                  <c:v>#Sci Jrnls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Sheet1!$B$40:$B$45</c:f>
              <c:numCache>
                <c:formatCode>General</c:formatCode>
                <c:ptCount val="6"/>
                <c:pt idx="0">
                  <c:v>1665</c:v>
                </c:pt>
                <c:pt idx="1">
                  <c:v>1964</c:v>
                </c:pt>
                <c:pt idx="2">
                  <c:v>1972</c:v>
                </c:pt>
                <c:pt idx="3">
                  <c:v>2000</c:v>
                </c:pt>
                <c:pt idx="4">
                  <c:v>2009</c:v>
                </c:pt>
                <c:pt idx="5">
                  <c:v>2024</c:v>
                </c:pt>
              </c:numCache>
            </c:numRef>
          </c:xVal>
          <c:yVal>
            <c:numRef>
              <c:f>Sheet1!$C$40:$C$45</c:f>
              <c:numCache>
                <c:formatCode>General</c:formatCode>
                <c:ptCount val="6"/>
                <c:pt idx="0">
                  <c:v>1</c:v>
                </c:pt>
                <c:pt idx="1">
                  <c:v>600</c:v>
                </c:pt>
                <c:pt idx="2" formatCode="#,##0">
                  <c:v>2400</c:v>
                </c:pt>
                <c:pt idx="3">
                  <c:v>5686</c:v>
                </c:pt>
                <c:pt idx="4">
                  <c:v>8060</c:v>
                </c:pt>
                <c:pt idx="5">
                  <c:v>22000</c:v>
                </c:pt>
              </c:numCache>
            </c:numRef>
          </c:yVal>
          <c:smooth val="1"/>
          <c:extLst>
            <c:ext xmlns:c16="http://schemas.microsoft.com/office/drawing/2014/chart" uri="{C3380CC4-5D6E-409C-BE32-E72D297353CC}">
              <c16:uniqueId val="{00000000-CF96-C44F-B18F-A92C098C45BD}"/>
            </c:ext>
          </c:extLst>
        </c:ser>
        <c:dLbls>
          <c:showLegendKey val="0"/>
          <c:showVal val="0"/>
          <c:showCatName val="0"/>
          <c:showSerName val="0"/>
          <c:showPercent val="0"/>
          <c:showBubbleSize val="0"/>
        </c:dLbls>
        <c:axId val="18678064"/>
        <c:axId val="18356016"/>
      </c:scatterChart>
      <c:valAx>
        <c:axId val="18678064"/>
        <c:scaling>
          <c:orientation val="minMax"/>
          <c:min val="16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6016"/>
        <c:crosses val="autoZero"/>
        <c:crossBetween val="midCat"/>
      </c:valAx>
      <c:valAx>
        <c:axId val="1835601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science jourals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06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Sheet1!$C$39</c:f>
              <c:strCache>
                <c:ptCount val="1"/>
                <c:pt idx="0">
                  <c:v>#Sci Jrnls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Sheet1!$B$40:$B$45</c:f>
              <c:numCache>
                <c:formatCode>General</c:formatCode>
                <c:ptCount val="6"/>
                <c:pt idx="0">
                  <c:v>1665</c:v>
                </c:pt>
                <c:pt idx="1">
                  <c:v>1964</c:v>
                </c:pt>
                <c:pt idx="2">
                  <c:v>1972</c:v>
                </c:pt>
                <c:pt idx="3">
                  <c:v>2000</c:v>
                </c:pt>
                <c:pt idx="4">
                  <c:v>2009</c:v>
                </c:pt>
                <c:pt idx="5">
                  <c:v>2024</c:v>
                </c:pt>
              </c:numCache>
            </c:numRef>
          </c:xVal>
          <c:yVal>
            <c:numRef>
              <c:f>Sheet1!$C$40:$C$45</c:f>
              <c:numCache>
                <c:formatCode>General</c:formatCode>
                <c:ptCount val="6"/>
                <c:pt idx="0">
                  <c:v>1</c:v>
                </c:pt>
                <c:pt idx="1">
                  <c:v>600</c:v>
                </c:pt>
                <c:pt idx="2" formatCode="#,##0">
                  <c:v>2400</c:v>
                </c:pt>
                <c:pt idx="3">
                  <c:v>5686</c:v>
                </c:pt>
                <c:pt idx="4">
                  <c:v>8060</c:v>
                </c:pt>
                <c:pt idx="5">
                  <c:v>22000</c:v>
                </c:pt>
              </c:numCache>
            </c:numRef>
          </c:yVal>
          <c:smooth val="1"/>
          <c:extLst>
            <c:ext xmlns:c16="http://schemas.microsoft.com/office/drawing/2014/chart" uri="{C3380CC4-5D6E-409C-BE32-E72D297353CC}">
              <c16:uniqueId val="{00000000-027C-9749-A612-A068EB4D11AF}"/>
            </c:ext>
          </c:extLst>
        </c:ser>
        <c:dLbls>
          <c:showLegendKey val="0"/>
          <c:showVal val="0"/>
          <c:showCatName val="0"/>
          <c:showSerName val="0"/>
          <c:showPercent val="0"/>
          <c:showBubbleSize val="0"/>
        </c:dLbls>
        <c:axId val="18678064"/>
        <c:axId val="18356016"/>
      </c:scatterChart>
      <c:valAx>
        <c:axId val="18678064"/>
        <c:scaling>
          <c:orientation val="minMax"/>
          <c:min val="16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6016"/>
        <c:crosses val="autoZero"/>
        <c:crossBetween val="midCat"/>
      </c:valAx>
      <c:valAx>
        <c:axId val="1835601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science jourals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06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ReviewAcceptRate!$B$2</c:f>
              <c:strCache>
                <c:ptCount val="1"/>
                <c:pt idx="0">
                  <c:v>% Agreed</c:v>
                </c:pt>
              </c:strCache>
            </c:strRef>
          </c:tx>
          <c:spPr>
            <a:ln w="19050" cap="rnd">
              <a:noFill/>
              <a:round/>
            </a:ln>
            <a:effectLst/>
          </c:spPr>
          <c:marker>
            <c:symbol val="circle"/>
            <c:size val="8"/>
            <c:spPr>
              <a:solidFill>
                <a:srgbClr val="00B050"/>
              </a:solidFill>
              <a:ln w="12700">
                <a:solidFill>
                  <a:schemeClr val="accent3">
                    <a:lumMod val="50000"/>
                  </a:schemeClr>
                </a:solidFill>
              </a:ln>
              <a:effectLst/>
            </c:spPr>
          </c:marker>
          <c:trendline>
            <c:spPr>
              <a:ln w="19050" cap="rnd">
                <a:solidFill>
                  <a:schemeClr val="accent3">
                    <a:lumMod val="75000"/>
                  </a:schemeClr>
                </a:solidFill>
                <a:prstDash val="sysDot"/>
              </a:ln>
              <a:effectLst/>
            </c:spPr>
            <c:trendlineType val="linear"/>
            <c:dispRSqr val="0"/>
            <c:dispEq val="0"/>
          </c:trendline>
          <c:trendline>
            <c:spPr>
              <a:ln w="19050" cap="rnd">
                <a:solidFill>
                  <a:schemeClr val="accent3">
                    <a:lumMod val="75000"/>
                  </a:schemeClr>
                </a:solidFill>
                <a:prstDash val="sysDot"/>
              </a:ln>
              <a:effectLst/>
            </c:spPr>
            <c:trendlineType val="linear"/>
            <c:dispRSqr val="0"/>
            <c:dispEq val="0"/>
          </c:trendline>
          <c:trendline>
            <c:spPr>
              <a:ln w="19050" cap="rnd">
                <a:solidFill>
                  <a:schemeClr val="accent1"/>
                </a:solidFill>
                <a:prstDash val="sysDot"/>
              </a:ln>
              <a:effectLst/>
            </c:spPr>
            <c:trendlineType val="linear"/>
            <c:dispRSqr val="0"/>
            <c:dispEq val="1"/>
            <c:trendlineLbl>
              <c:layout>
                <c:manualLayout>
                  <c:x val="-0.17009894940732187"/>
                  <c:y val="0.21058743471614727"/>
                </c:manualLayout>
              </c:layout>
              <c:numFmt formatCode="General" sourceLinked="0"/>
              <c:spPr>
                <a:noFill/>
                <a:ln>
                  <a:noFill/>
                </a:ln>
                <a:effectLst/>
              </c:spPr>
              <c:txPr>
                <a:bodyPr rot="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trendlineLbl>
          </c:trendline>
          <c:xVal>
            <c:numRef>
              <c:f>ReviewAcceptRate!$A$3:$A$15</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xVal>
          <c:yVal>
            <c:numRef>
              <c:f>ReviewAcceptRate!$B$3:$B$15</c:f>
              <c:numCache>
                <c:formatCode>General</c:formatCode>
                <c:ptCount val="13"/>
                <c:pt idx="0">
                  <c:v>0.48107299999999997</c:v>
                </c:pt>
                <c:pt idx="1">
                  <c:v>0.47602299999999997</c:v>
                </c:pt>
                <c:pt idx="2">
                  <c:v>0.47106900000000002</c:v>
                </c:pt>
                <c:pt idx="3">
                  <c:v>0.45143</c:v>
                </c:pt>
                <c:pt idx="4">
                  <c:v>0.43403700000000001</c:v>
                </c:pt>
                <c:pt idx="5">
                  <c:v>0.39487100000000003</c:v>
                </c:pt>
                <c:pt idx="6">
                  <c:v>0.400783</c:v>
                </c:pt>
                <c:pt idx="7">
                  <c:v>0.38499</c:v>
                </c:pt>
                <c:pt idx="8">
                  <c:v>0.376579</c:v>
                </c:pt>
                <c:pt idx="9">
                  <c:v>0.37141999999999997</c:v>
                </c:pt>
                <c:pt idx="10">
                  <c:v>0.38320799999999999</c:v>
                </c:pt>
                <c:pt idx="11">
                  <c:v>0.33928599999999998</c:v>
                </c:pt>
                <c:pt idx="12">
                  <c:v>0.31301800000000002</c:v>
                </c:pt>
              </c:numCache>
            </c:numRef>
          </c:yVal>
          <c:smooth val="0"/>
          <c:extLst>
            <c:ext xmlns:c16="http://schemas.microsoft.com/office/drawing/2014/chart" uri="{C3380CC4-5D6E-409C-BE32-E72D297353CC}">
              <c16:uniqueId val="{00000003-B180-264E-9DE7-C38C0B83572A}"/>
            </c:ext>
          </c:extLst>
        </c:ser>
        <c:dLbls>
          <c:showLegendKey val="0"/>
          <c:showVal val="0"/>
          <c:showCatName val="0"/>
          <c:showSerName val="0"/>
          <c:showPercent val="0"/>
          <c:showBubbleSize val="0"/>
        </c:dLbls>
        <c:axId val="677633551"/>
        <c:axId val="677635199"/>
      </c:scatterChart>
      <c:valAx>
        <c:axId val="677633551"/>
        <c:scaling>
          <c:orientation val="minMax"/>
          <c:max val="2022"/>
          <c:min val="2010"/>
        </c:scaling>
        <c:delete val="0"/>
        <c:axPos val="b"/>
        <c:title>
          <c:tx>
            <c:rich>
              <a:bodyPr rot="0" spcFirstLastPara="1" vertOverflow="ellipsis" vert="horz" wrap="square" anchor="ctr" anchorCtr="1"/>
              <a:lstStyle/>
              <a:p>
                <a:pPr>
                  <a:defRPr sz="1100" b="0" i="0" u="none" strike="noStrike" kern="1200" baseline="0">
                    <a:solidFill>
                      <a:srgbClr val="00B050"/>
                    </a:solidFill>
                    <a:latin typeface="+mn-lt"/>
                    <a:ea typeface="+mn-ea"/>
                    <a:cs typeface="+mn-cs"/>
                  </a:defRPr>
                </a:pPr>
                <a:r>
                  <a:rPr lang="en-US">
                    <a:solidFill>
                      <a:srgbClr val="00B050"/>
                    </a:solidFill>
                  </a:rPr>
                  <a:t>Year</a:t>
                </a:r>
              </a:p>
            </c:rich>
          </c:tx>
          <c:layout>
            <c:manualLayout>
              <c:xMode val="edge"/>
              <c:yMode val="edge"/>
              <c:x val="0.43799764488710841"/>
              <c:y val="0.90316708865019069"/>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title>
        <c:numFmt formatCode="General" sourceLinked="1"/>
        <c:majorTickMark val="out"/>
        <c:minorTickMark val="none"/>
        <c:tickLblPos val="nextTo"/>
        <c:spPr>
          <a:noFill/>
          <a:ln w="25400" cap="flat" cmpd="sng" algn="ctr">
            <a:solidFill>
              <a:schemeClr val="tx1">
                <a:lumMod val="65000"/>
                <a:lumOff val="35000"/>
              </a:schemeClr>
            </a:solidFill>
            <a:round/>
          </a:ln>
          <a:effectLst/>
        </c:spPr>
        <c:txPr>
          <a:bodyPr rot="-6000000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crossAx val="677635199"/>
        <c:crosses val="autoZero"/>
        <c:crossBetween val="midCat"/>
      </c:valAx>
      <c:valAx>
        <c:axId val="677635199"/>
        <c:scaling>
          <c:orientation val="minMax"/>
          <c:max val="0.5"/>
        </c:scaling>
        <c:delete val="0"/>
        <c:axPos val="l"/>
        <c:title>
          <c:tx>
            <c:rich>
              <a:bodyPr rot="-5400000" spcFirstLastPara="1" vertOverflow="ellipsis" vert="horz" wrap="square" anchor="ctr" anchorCtr="1"/>
              <a:lstStyle/>
              <a:p>
                <a:pPr>
                  <a:defRPr sz="1100" b="0" i="0" u="none" strike="noStrike" kern="1200" baseline="0">
                    <a:solidFill>
                      <a:srgbClr val="00B050"/>
                    </a:solidFill>
                    <a:latin typeface="+mn-lt"/>
                    <a:ea typeface="+mn-ea"/>
                    <a:cs typeface="+mn-cs"/>
                  </a:defRPr>
                </a:pPr>
                <a:r>
                  <a:rPr lang="en-US">
                    <a:solidFill>
                      <a:srgbClr val="00B050"/>
                    </a:solidFill>
                  </a:rPr>
                  <a:t>Proportion reviewers  accept</a:t>
                </a:r>
              </a:p>
            </c:rich>
          </c:tx>
          <c:layout>
            <c:manualLayout>
              <c:xMode val="edge"/>
              <c:yMode val="edge"/>
              <c:x val="1.7069151921031134E-2"/>
              <c:y val="0.13970043428055809"/>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title>
        <c:numFmt formatCode="General" sourceLinked="1"/>
        <c:majorTickMark val="out"/>
        <c:minorTickMark val="none"/>
        <c:tickLblPos val="nextTo"/>
        <c:spPr>
          <a:noFill/>
          <a:ln w="25400" cap="flat" cmpd="sng" algn="ctr">
            <a:solidFill>
              <a:schemeClr val="tx1">
                <a:lumMod val="65000"/>
                <a:lumOff val="35000"/>
              </a:schemeClr>
            </a:solidFill>
            <a:round/>
          </a:ln>
          <a:effectLst/>
        </c:spPr>
        <c:txPr>
          <a:bodyPr rot="-6000000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crossAx val="677633551"/>
        <c:crosses val="autoZero"/>
        <c:crossBetween val="midCat"/>
        <c:maj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1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Sheet1!$C$39</c:f>
              <c:strCache>
                <c:ptCount val="1"/>
                <c:pt idx="0">
                  <c:v>#Sci Jrnls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Sheet1!$B$40:$B$45</c:f>
              <c:numCache>
                <c:formatCode>General</c:formatCode>
                <c:ptCount val="6"/>
                <c:pt idx="0">
                  <c:v>1665</c:v>
                </c:pt>
                <c:pt idx="1">
                  <c:v>1964</c:v>
                </c:pt>
                <c:pt idx="2">
                  <c:v>1972</c:v>
                </c:pt>
                <c:pt idx="3">
                  <c:v>2000</c:v>
                </c:pt>
                <c:pt idx="4">
                  <c:v>2009</c:v>
                </c:pt>
                <c:pt idx="5">
                  <c:v>2024</c:v>
                </c:pt>
              </c:numCache>
            </c:numRef>
          </c:xVal>
          <c:yVal>
            <c:numRef>
              <c:f>Sheet1!$C$40:$C$45</c:f>
              <c:numCache>
                <c:formatCode>General</c:formatCode>
                <c:ptCount val="6"/>
                <c:pt idx="0">
                  <c:v>1</c:v>
                </c:pt>
                <c:pt idx="1">
                  <c:v>600</c:v>
                </c:pt>
                <c:pt idx="2" formatCode="#,##0">
                  <c:v>2400</c:v>
                </c:pt>
                <c:pt idx="3">
                  <c:v>5686</c:v>
                </c:pt>
                <c:pt idx="4">
                  <c:v>8060</c:v>
                </c:pt>
                <c:pt idx="5">
                  <c:v>22000</c:v>
                </c:pt>
              </c:numCache>
            </c:numRef>
          </c:yVal>
          <c:smooth val="1"/>
          <c:extLst>
            <c:ext xmlns:c16="http://schemas.microsoft.com/office/drawing/2014/chart" uri="{C3380CC4-5D6E-409C-BE32-E72D297353CC}">
              <c16:uniqueId val="{00000000-B0F3-864A-836B-D016EDBC83AB}"/>
            </c:ext>
          </c:extLst>
        </c:ser>
        <c:dLbls>
          <c:showLegendKey val="0"/>
          <c:showVal val="0"/>
          <c:showCatName val="0"/>
          <c:showSerName val="0"/>
          <c:showPercent val="0"/>
          <c:showBubbleSize val="0"/>
        </c:dLbls>
        <c:axId val="18678064"/>
        <c:axId val="18356016"/>
      </c:scatterChart>
      <c:valAx>
        <c:axId val="18678064"/>
        <c:scaling>
          <c:orientation val="minMax"/>
          <c:min val="16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6016"/>
        <c:crosses val="autoZero"/>
        <c:crossBetween val="midCat"/>
      </c:valAx>
      <c:valAx>
        <c:axId val="1835601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science jourals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06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ReviewAcceptRate!$B$2</c:f>
              <c:strCache>
                <c:ptCount val="1"/>
                <c:pt idx="0">
                  <c:v>% Agreed</c:v>
                </c:pt>
              </c:strCache>
            </c:strRef>
          </c:tx>
          <c:spPr>
            <a:ln w="19050" cap="rnd">
              <a:noFill/>
              <a:round/>
            </a:ln>
            <a:effectLst/>
          </c:spPr>
          <c:marker>
            <c:symbol val="circle"/>
            <c:size val="8"/>
            <c:spPr>
              <a:solidFill>
                <a:srgbClr val="00B050"/>
              </a:solidFill>
              <a:ln w="12700">
                <a:solidFill>
                  <a:schemeClr val="accent3">
                    <a:lumMod val="50000"/>
                  </a:schemeClr>
                </a:solidFill>
              </a:ln>
              <a:effectLst/>
            </c:spPr>
          </c:marker>
          <c:trendline>
            <c:spPr>
              <a:ln w="19050" cap="rnd">
                <a:solidFill>
                  <a:schemeClr val="accent3">
                    <a:lumMod val="75000"/>
                  </a:schemeClr>
                </a:solidFill>
                <a:prstDash val="sysDot"/>
              </a:ln>
              <a:effectLst/>
            </c:spPr>
            <c:trendlineType val="linear"/>
            <c:dispRSqr val="0"/>
            <c:dispEq val="0"/>
          </c:trendline>
          <c:trendline>
            <c:spPr>
              <a:ln w="19050" cap="rnd">
                <a:solidFill>
                  <a:schemeClr val="accent3">
                    <a:lumMod val="75000"/>
                  </a:schemeClr>
                </a:solidFill>
                <a:prstDash val="sysDot"/>
              </a:ln>
              <a:effectLst/>
            </c:spPr>
            <c:trendlineType val="linear"/>
            <c:dispRSqr val="0"/>
            <c:dispEq val="0"/>
          </c:trendline>
          <c:trendline>
            <c:spPr>
              <a:ln w="19050" cap="rnd">
                <a:solidFill>
                  <a:schemeClr val="accent1"/>
                </a:solidFill>
                <a:prstDash val="sysDot"/>
              </a:ln>
              <a:effectLst/>
            </c:spPr>
            <c:trendlineType val="linear"/>
            <c:dispRSqr val="0"/>
            <c:dispEq val="1"/>
            <c:trendlineLbl>
              <c:layout>
                <c:manualLayout>
                  <c:x val="-0.17009894940732187"/>
                  <c:y val="0.21058743471614727"/>
                </c:manualLayout>
              </c:layout>
              <c:numFmt formatCode="General" sourceLinked="0"/>
              <c:spPr>
                <a:noFill/>
                <a:ln>
                  <a:noFill/>
                </a:ln>
                <a:effectLst/>
              </c:spPr>
              <c:txPr>
                <a:bodyPr rot="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trendlineLbl>
          </c:trendline>
          <c:xVal>
            <c:numRef>
              <c:f>ReviewAcceptRate!$A$3:$A$15</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xVal>
          <c:yVal>
            <c:numRef>
              <c:f>ReviewAcceptRate!$B$3:$B$15</c:f>
              <c:numCache>
                <c:formatCode>General</c:formatCode>
                <c:ptCount val="13"/>
                <c:pt idx="0">
                  <c:v>0.48107299999999997</c:v>
                </c:pt>
                <c:pt idx="1">
                  <c:v>0.47602299999999997</c:v>
                </c:pt>
                <c:pt idx="2">
                  <c:v>0.47106900000000002</c:v>
                </c:pt>
                <c:pt idx="3">
                  <c:v>0.45143</c:v>
                </c:pt>
                <c:pt idx="4">
                  <c:v>0.43403700000000001</c:v>
                </c:pt>
                <c:pt idx="5">
                  <c:v>0.39487100000000003</c:v>
                </c:pt>
                <c:pt idx="6">
                  <c:v>0.400783</c:v>
                </c:pt>
                <c:pt idx="7">
                  <c:v>0.38499</c:v>
                </c:pt>
                <c:pt idx="8">
                  <c:v>0.376579</c:v>
                </c:pt>
                <c:pt idx="9">
                  <c:v>0.37141999999999997</c:v>
                </c:pt>
                <c:pt idx="10">
                  <c:v>0.38320799999999999</c:v>
                </c:pt>
                <c:pt idx="11">
                  <c:v>0.33928599999999998</c:v>
                </c:pt>
                <c:pt idx="12">
                  <c:v>0.31301800000000002</c:v>
                </c:pt>
              </c:numCache>
            </c:numRef>
          </c:yVal>
          <c:smooth val="0"/>
          <c:extLst>
            <c:ext xmlns:c16="http://schemas.microsoft.com/office/drawing/2014/chart" uri="{C3380CC4-5D6E-409C-BE32-E72D297353CC}">
              <c16:uniqueId val="{00000003-9906-E045-8A4D-56B9BD5CE335}"/>
            </c:ext>
          </c:extLst>
        </c:ser>
        <c:dLbls>
          <c:showLegendKey val="0"/>
          <c:showVal val="0"/>
          <c:showCatName val="0"/>
          <c:showSerName val="0"/>
          <c:showPercent val="0"/>
          <c:showBubbleSize val="0"/>
        </c:dLbls>
        <c:axId val="677633551"/>
        <c:axId val="677635199"/>
      </c:scatterChart>
      <c:valAx>
        <c:axId val="677633551"/>
        <c:scaling>
          <c:orientation val="minMax"/>
          <c:max val="2022"/>
          <c:min val="2010"/>
        </c:scaling>
        <c:delete val="0"/>
        <c:axPos val="b"/>
        <c:title>
          <c:tx>
            <c:rich>
              <a:bodyPr rot="0" spcFirstLastPara="1" vertOverflow="ellipsis" vert="horz" wrap="square" anchor="ctr" anchorCtr="1"/>
              <a:lstStyle/>
              <a:p>
                <a:pPr>
                  <a:defRPr sz="1100" b="0" i="0" u="none" strike="noStrike" kern="1200" baseline="0">
                    <a:solidFill>
                      <a:srgbClr val="00B050"/>
                    </a:solidFill>
                    <a:latin typeface="+mn-lt"/>
                    <a:ea typeface="+mn-ea"/>
                    <a:cs typeface="+mn-cs"/>
                  </a:defRPr>
                </a:pPr>
                <a:r>
                  <a:rPr lang="en-US">
                    <a:solidFill>
                      <a:srgbClr val="00B050"/>
                    </a:solidFill>
                  </a:rPr>
                  <a:t>Year</a:t>
                </a:r>
              </a:p>
            </c:rich>
          </c:tx>
          <c:layout>
            <c:manualLayout>
              <c:xMode val="edge"/>
              <c:yMode val="edge"/>
              <c:x val="0.43799764488710841"/>
              <c:y val="0.90316708865019069"/>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title>
        <c:numFmt formatCode="General" sourceLinked="1"/>
        <c:majorTickMark val="out"/>
        <c:minorTickMark val="none"/>
        <c:tickLblPos val="nextTo"/>
        <c:spPr>
          <a:noFill/>
          <a:ln w="25400" cap="flat" cmpd="sng" algn="ctr">
            <a:solidFill>
              <a:schemeClr val="tx1">
                <a:lumMod val="65000"/>
                <a:lumOff val="35000"/>
              </a:schemeClr>
            </a:solidFill>
            <a:round/>
          </a:ln>
          <a:effectLst/>
        </c:spPr>
        <c:txPr>
          <a:bodyPr rot="-6000000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crossAx val="677635199"/>
        <c:crosses val="autoZero"/>
        <c:crossBetween val="midCat"/>
      </c:valAx>
      <c:valAx>
        <c:axId val="677635199"/>
        <c:scaling>
          <c:orientation val="minMax"/>
          <c:max val="0.5"/>
        </c:scaling>
        <c:delete val="0"/>
        <c:axPos val="l"/>
        <c:title>
          <c:tx>
            <c:rich>
              <a:bodyPr rot="-5400000" spcFirstLastPara="1" vertOverflow="ellipsis" vert="horz" wrap="square" anchor="ctr" anchorCtr="1"/>
              <a:lstStyle/>
              <a:p>
                <a:pPr>
                  <a:defRPr sz="1100" b="0" i="0" u="none" strike="noStrike" kern="1200" baseline="0">
                    <a:solidFill>
                      <a:srgbClr val="00B050"/>
                    </a:solidFill>
                    <a:latin typeface="+mn-lt"/>
                    <a:ea typeface="+mn-ea"/>
                    <a:cs typeface="+mn-cs"/>
                  </a:defRPr>
                </a:pPr>
                <a:r>
                  <a:rPr lang="en-US">
                    <a:solidFill>
                      <a:srgbClr val="00B050"/>
                    </a:solidFill>
                  </a:rPr>
                  <a:t>Proportion reviewers  accept</a:t>
                </a:r>
              </a:p>
            </c:rich>
          </c:tx>
          <c:layout>
            <c:manualLayout>
              <c:xMode val="edge"/>
              <c:yMode val="edge"/>
              <c:x val="1.7069151921031134E-2"/>
              <c:y val="0.13970043428055809"/>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title>
        <c:numFmt formatCode="General" sourceLinked="1"/>
        <c:majorTickMark val="out"/>
        <c:minorTickMark val="none"/>
        <c:tickLblPos val="nextTo"/>
        <c:spPr>
          <a:noFill/>
          <a:ln w="25400" cap="flat" cmpd="sng" algn="ctr">
            <a:solidFill>
              <a:schemeClr val="tx1">
                <a:lumMod val="65000"/>
                <a:lumOff val="35000"/>
              </a:schemeClr>
            </a:solidFill>
            <a:round/>
          </a:ln>
          <a:effectLst/>
        </c:spPr>
        <c:txPr>
          <a:bodyPr rot="-60000000" spcFirstLastPara="1" vertOverflow="ellipsis" vert="horz" wrap="square" anchor="ctr" anchorCtr="1"/>
          <a:lstStyle/>
          <a:p>
            <a:pPr>
              <a:defRPr sz="1100" b="0" i="0" u="none" strike="noStrike" kern="1200" baseline="0">
                <a:solidFill>
                  <a:srgbClr val="00B050"/>
                </a:solidFill>
                <a:latin typeface="+mn-lt"/>
                <a:ea typeface="+mn-ea"/>
                <a:cs typeface="+mn-cs"/>
              </a:defRPr>
            </a:pPr>
            <a:endParaRPr lang="en-US"/>
          </a:p>
        </c:txPr>
        <c:crossAx val="677633551"/>
        <c:crosses val="autoZero"/>
        <c:crossBetween val="midCat"/>
        <c:maj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1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c:spPr>
          <c:marker>
            <c:symbol val="circle"/>
            <c:size val="9"/>
            <c:spPr>
              <a:solidFill>
                <a:schemeClr val="tx1">
                  <a:alpha val="10000"/>
                </a:schemeClr>
              </a:solidFill>
            </c:spPr>
          </c:marker>
          <c:dPt>
            <c:idx val="222"/>
            <c:marker>
              <c:spPr>
                <a:solidFill>
                  <a:schemeClr val="tx1">
                    <a:alpha val="10000"/>
                  </a:schemeClr>
                </a:solidFill>
                <a:effectLst/>
              </c:spPr>
            </c:marker>
            <c:bubble3D val="0"/>
            <c:spPr>
              <a:ln w="47625">
                <a:noFill/>
              </a:ln>
              <a:effectLst/>
            </c:spPr>
            <c:extLst>
              <c:ext xmlns:c16="http://schemas.microsoft.com/office/drawing/2014/chart" uri="{C3380CC4-5D6E-409C-BE32-E72D297353CC}">
                <c16:uniqueId val="{00000001-83C5-0640-B9C4-D8F4928C5EB7}"/>
              </c:ext>
            </c:extLst>
          </c:dPt>
          <c:xVal>
            <c:numRef>
              <c:f>Sheet1!$W$2:$W$440</c:f>
              <c:numCache>
                <c:formatCode>0.0000</c:formatCode>
                <c:ptCount val="439"/>
                <c:pt idx="0">
                  <c:v>0</c:v>
                </c:pt>
                <c:pt idx="1">
                  <c:v>0</c:v>
                </c:pt>
                <c:pt idx="2">
                  <c:v>2.04</c:v>
                </c:pt>
                <c:pt idx="3">
                  <c:v>2.09</c:v>
                </c:pt>
                <c:pt idx="4">
                  <c:v>1.98</c:v>
                </c:pt>
                <c:pt idx="5">
                  <c:v>0.91</c:v>
                </c:pt>
                <c:pt idx="6">
                  <c:v>1.98</c:v>
                </c:pt>
                <c:pt idx="7">
                  <c:v>0</c:v>
                </c:pt>
                <c:pt idx="8">
                  <c:v>1.99</c:v>
                </c:pt>
                <c:pt idx="9">
                  <c:v>0</c:v>
                </c:pt>
                <c:pt idx="10">
                  <c:v>0.9</c:v>
                </c:pt>
                <c:pt idx="11">
                  <c:v>0</c:v>
                </c:pt>
                <c:pt idx="12">
                  <c:v>1.91</c:v>
                </c:pt>
                <c:pt idx="13">
                  <c:v>2.0099999999999998</c:v>
                </c:pt>
                <c:pt idx="14">
                  <c:v>0</c:v>
                </c:pt>
                <c:pt idx="15">
                  <c:v>0</c:v>
                </c:pt>
                <c:pt idx="16">
                  <c:v>0.91</c:v>
                </c:pt>
                <c:pt idx="17">
                  <c:v>1.04</c:v>
                </c:pt>
                <c:pt idx="18">
                  <c:v>1</c:v>
                </c:pt>
                <c:pt idx="19">
                  <c:v>0</c:v>
                </c:pt>
                <c:pt idx="20">
                  <c:v>1.03</c:v>
                </c:pt>
                <c:pt idx="21">
                  <c:v>0</c:v>
                </c:pt>
                <c:pt idx="22">
                  <c:v>2.04</c:v>
                </c:pt>
                <c:pt idx="23">
                  <c:v>2.0099999999999998</c:v>
                </c:pt>
                <c:pt idx="24">
                  <c:v>2.0699999999999998</c:v>
                </c:pt>
                <c:pt idx="25">
                  <c:v>0</c:v>
                </c:pt>
                <c:pt idx="26">
                  <c:v>0.99</c:v>
                </c:pt>
                <c:pt idx="27">
                  <c:v>1.07</c:v>
                </c:pt>
                <c:pt idx="28">
                  <c:v>0</c:v>
                </c:pt>
                <c:pt idx="29">
                  <c:v>0</c:v>
                </c:pt>
                <c:pt idx="30">
                  <c:v>0</c:v>
                </c:pt>
                <c:pt idx="31">
                  <c:v>0</c:v>
                </c:pt>
                <c:pt idx="32">
                  <c:v>0.91</c:v>
                </c:pt>
                <c:pt idx="33">
                  <c:v>2.06</c:v>
                </c:pt>
                <c:pt idx="34">
                  <c:v>1.92</c:v>
                </c:pt>
                <c:pt idx="35">
                  <c:v>1.96</c:v>
                </c:pt>
                <c:pt idx="36">
                  <c:v>2.04</c:v>
                </c:pt>
                <c:pt idx="37">
                  <c:v>2.0099999999999998</c:v>
                </c:pt>
                <c:pt idx="38">
                  <c:v>1.96</c:v>
                </c:pt>
                <c:pt idx="39">
                  <c:v>2.06</c:v>
                </c:pt>
                <c:pt idx="40">
                  <c:v>0</c:v>
                </c:pt>
                <c:pt idx="41">
                  <c:v>0</c:v>
                </c:pt>
                <c:pt idx="42">
                  <c:v>1.02</c:v>
                </c:pt>
                <c:pt idx="43">
                  <c:v>0</c:v>
                </c:pt>
                <c:pt idx="44">
                  <c:v>0.91</c:v>
                </c:pt>
                <c:pt idx="45">
                  <c:v>0</c:v>
                </c:pt>
                <c:pt idx="46">
                  <c:v>2.0099999999999998</c:v>
                </c:pt>
                <c:pt idx="47">
                  <c:v>2.06</c:v>
                </c:pt>
                <c:pt idx="48">
                  <c:v>2.09</c:v>
                </c:pt>
                <c:pt idx="49">
                  <c:v>0</c:v>
                </c:pt>
                <c:pt idx="50">
                  <c:v>0</c:v>
                </c:pt>
                <c:pt idx="51">
                  <c:v>0</c:v>
                </c:pt>
                <c:pt idx="52">
                  <c:v>2.1</c:v>
                </c:pt>
                <c:pt idx="53">
                  <c:v>0</c:v>
                </c:pt>
                <c:pt idx="54">
                  <c:v>1.06</c:v>
                </c:pt>
                <c:pt idx="55">
                  <c:v>0.92</c:v>
                </c:pt>
                <c:pt idx="56">
                  <c:v>1.04</c:v>
                </c:pt>
                <c:pt idx="57">
                  <c:v>1.06</c:v>
                </c:pt>
                <c:pt idx="58">
                  <c:v>0.91</c:v>
                </c:pt>
                <c:pt idx="59">
                  <c:v>2.02</c:v>
                </c:pt>
                <c:pt idx="60">
                  <c:v>0</c:v>
                </c:pt>
                <c:pt idx="61">
                  <c:v>1.06</c:v>
                </c:pt>
                <c:pt idx="62">
                  <c:v>1.98</c:v>
                </c:pt>
                <c:pt idx="63">
                  <c:v>0.9</c:v>
                </c:pt>
                <c:pt idx="64">
                  <c:v>0</c:v>
                </c:pt>
                <c:pt idx="65">
                  <c:v>1.02</c:v>
                </c:pt>
                <c:pt idx="66">
                  <c:v>1.98</c:v>
                </c:pt>
                <c:pt idx="67">
                  <c:v>1.97</c:v>
                </c:pt>
                <c:pt idx="68">
                  <c:v>0</c:v>
                </c:pt>
                <c:pt idx="69">
                  <c:v>2.0299999999999998</c:v>
                </c:pt>
                <c:pt idx="70">
                  <c:v>0</c:v>
                </c:pt>
                <c:pt idx="71">
                  <c:v>1</c:v>
                </c:pt>
                <c:pt idx="72">
                  <c:v>2.0299999999999998</c:v>
                </c:pt>
                <c:pt idx="73">
                  <c:v>0</c:v>
                </c:pt>
                <c:pt idx="74">
                  <c:v>1.1000000000000001</c:v>
                </c:pt>
                <c:pt idx="75">
                  <c:v>0</c:v>
                </c:pt>
                <c:pt idx="76">
                  <c:v>1.06</c:v>
                </c:pt>
                <c:pt idx="77">
                  <c:v>1.95</c:v>
                </c:pt>
                <c:pt idx="78">
                  <c:v>0</c:v>
                </c:pt>
                <c:pt idx="79">
                  <c:v>0</c:v>
                </c:pt>
                <c:pt idx="80">
                  <c:v>1.02</c:v>
                </c:pt>
                <c:pt idx="81">
                  <c:v>0</c:v>
                </c:pt>
                <c:pt idx="82">
                  <c:v>2.0699999999999998</c:v>
                </c:pt>
                <c:pt idx="83">
                  <c:v>2.04</c:v>
                </c:pt>
                <c:pt idx="84">
                  <c:v>2.0099999999999998</c:v>
                </c:pt>
                <c:pt idx="85">
                  <c:v>1.03</c:v>
                </c:pt>
                <c:pt idx="86">
                  <c:v>0</c:v>
                </c:pt>
                <c:pt idx="87">
                  <c:v>1.07</c:v>
                </c:pt>
                <c:pt idx="88">
                  <c:v>0</c:v>
                </c:pt>
                <c:pt idx="89">
                  <c:v>2.06</c:v>
                </c:pt>
                <c:pt idx="90">
                  <c:v>0.98</c:v>
                </c:pt>
                <c:pt idx="91">
                  <c:v>0</c:v>
                </c:pt>
                <c:pt idx="92">
                  <c:v>0</c:v>
                </c:pt>
                <c:pt idx="93">
                  <c:v>2.0699999999999998</c:v>
                </c:pt>
                <c:pt idx="94">
                  <c:v>0</c:v>
                </c:pt>
                <c:pt idx="95">
                  <c:v>0.92999999999999994</c:v>
                </c:pt>
                <c:pt idx="96">
                  <c:v>0.9</c:v>
                </c:pt>
                <c:pt idx="97">
                  <c:v>0.92</c:v>
                </c:pt>
                <c:pt idx="98">
                  <c:v>0</c:v>
                </c:pt>
                <c:pt idx="99">
                  <c:v>0.92</c:v>
                </c:pt>
                <c:pt idx="100">
                  <c:v>1.08</c:v>
                </c:pt>
                <c:pt idx="101">
                  <c:v>0</c:v>
                </c:pt>
                <c:pt idx="102">
                  <c:v>1.03</c:v>
                </c:pt>
                <c:pt idx="103">
                  <c:v>0</c:v>
                </c:pt>
                <c:pt idx="104">
                  <c:v>0.92999999999999994</c:v>
                </c:pt>
                <c:pt idx="105">
                  <c:v>1.05</c:v>
                </c:pt>
                <c:pt idx="106">
                  <c:v>1.92</c:v>
                </c:pt>
                <c:pt idx="107">
                  <c:v>0</c:v>
                </c:pt>
                <c:pt idx="108">
                  <c:v>1.06</c:v>
                </c:pt>
                <c:pt idx="109">
                  <c:v>0.92</c:v>
                </c:pt>
                <c:pt idx="110">
                  <c:v>0</c:v>
                </c:pt>
                <c:pt idx="111">
                  <c:v>0</c:v>
                </c:pt>
                <c:pt idx="112">
                  <c:v>0</c:v>
                </c:pt>
                <c:pt idx="113">
                  <c:v>2.08</c:v>
                </c:pt>
                <c:pt idx="114">
                  <c:v>1.97</c:v>
                </c:pt>
                <c:pt idx="115">
                  <c:v>2.1</c:v>
                </c:pt>
                <c:pt idx="116">
                  <c:v>2</c:v>
                </c:pt>
                <c:pt idx="117">
                  <c:v>1.9</c:v>
                </c:pt>
                <c:pt idx="118">
                  <c:v>0</c:v>
                </c:pt>
                <c:pt idx="119">
                  <c:v>0</c:v>
                </c:pt>
                <c:pt idx="120">
                  <c:v>1.1000000000000001</c:v>
                </c:pt>
                <c:pt idx="121">
                  <c:v>1.9</c:v>
                </c:pt>
                <c:pt idx="122">
                  <c:v>2</c:v>
                </c:pt>
                <c:pt idx="123">
                  <c:v>1.99</c:v>
                </c:pt>
                <c:pt idx="124">
                  <c:v>1.08</c:v>
                </c:pt>
                <c:pt idx="125">
                  <c:v>0</c:v>
                </c:pt>
                <c:pt idx="126">
                  <c:v>0</c:v>
                </c:pt>
                <c:pt idx="127">
                  <c:v>2</c:v>
                </c:pt>
                <c:pt idx="128">
                  <c:v>1.05</c:v>
                </c:pt>
                <c:pt idx="129">
                  <c:v>0.98</c:v>
                </c:pt>
                <c:pt idx="130">
                  <c:v>2</c:v>
                </c:pt>
                <c:pt idx="131">
                  <c:v>2.0699999999999998</c:v>
                </c:pt>
                <c:pt idx="132">
                  <c:v>1</c:v>
                </c:pt>
                <c:pt idx="133">
                  <c:v>0</c:v>
                </c:pt>
                <c:pt idx="134">
                  <c:v>2</c:v>
                </c:pt>
                <c:pt idx="135">
                  <c:v>0.9</c:v>
                </c:pt>
                <c:pt idx="136">
                  <c:v>0</c:v>
                </c:pt>
                <c:pt idx="137">
                  <c:v>2.02</c:v>
                </c:pt>
                <c:pt idx="138">
                  <c:v>0</c:v>
                </c:pt>
                <c:pt idx="139">
                  <c:v>0</c:v>
                </c:pt>
                <c:pt idx="140">
                  <c:v>0</c:v>
                </c:pt>
                <c:pt idx="141">
                  <c:v>0</c:v>
                </c:pt>
                <c:pt idx="142">
                  <c:v>1.05</c:v>
                </c:pt>
                <c:pt idx="143">
                  <c:v>0.97</c:v>
                </c:pt>
                <c:pt idx="144">
                  <c:v>2.0299999999999998</c:v>
                </c:pt>
                <c:pt idx="145">
                  <c:v>1.93</c:v>
                </c:pt>
                <c:pt idx="146">
                  <c:v>0.98</c:v>
                </c:pt>
                <c:pt idx="147">
                  <c:v>1.03</c:v>
                </c:pt>
                <c:pt idx="148">
                  <c:v>1.04</c:v>
                </c:pt>
                <c:pt idx="149">
                  <c:v>0</c:v>
                </c:pt>
                <c:pt idx="150">
                  <c:v>0.95</c:v>
                </c:pt>
                <c:pt idx="151">
                  <c:v>0</c:v>
                </c:pt>
                <c:pt idx="152">
                  <c:v>1.92</c:v>
                </c:pt>
                <c:pt idx="153">
                  <c:v>1</c:v>
                </c:pt>
                <c:pt idx="154">
                  <c:v>0</c:v>
                </c:pt>
                <c:pt idx="155">
                  <c:v>1</c:v>
                </c:pt>
                <c:pt idx="156">
                  <c:v>0.97</c:v>
                </c:pt>
                <c:pt idx="157">
                  <c:v>1.0900000000000001</c:v>
                </c:pt>
                <c:pt idx="158">
                  <c:v>0.92</c:v>
                </c:pt>
                <c:pt idx="159">
                  <c:v>0</c:v>
                </c:pt>
                <c:pt idx="160">
                  <c:v>0.92</c:v>
                </c:pt>
                <c:pt idx="161">
                  <c:v>0.96</c:v>
                </c:pt>
                <c:pt idx="162">
                  <c:v>1.99</c:v>
                </c:pt>
                <c:pt idx="163">
                  <c:v>0</c:v>
                </c:pt>
                <c:pt idx="164">
                  <c:v>1.98</c:v>
                </c:pt>
                <c:pt idx="165">
                  <c:v>0</c:v>
                </c:pt>
                <c:pt idx="166">
                  <c:v>0</c:v>
                </c:pt>
                <c:pt idx="167">
                  <c:v>0.95</c:v>
                </c:pt>
                <c:pt idx="168">
                  <c:v>1.06</c:v>
                </c:pt>
                <c:pt idx="169">
                  <c:v>1</c:v>
                </c:pt>
                <c:pt idx="170">
                  <c:v>0</c:v>
                </c:pt>
                <c:pt idx="171">
                  <c:v>0</c:v>
                </c:pt>
                <c:pt idx="172">
                  <c:v>0</c:v>
                </c:pt>
                <c:pt idx="173">
                  <c:v>2.09</c:v>
                </c:pt>
                <c:pt idx="174">
                  <c:v>2.0499999999999998</c:v>
                </c:pt>
                <c:pt idx="175">
                  <c:v>1.93</c:v>
                </c:pt>
                <c:pt idx="176">
                  <c:v>0.95</c:v>
                </c:pt>
                <c:pt idx="177">
                  <c:v>0</c:v>
                </c:pt>
                <c:pt idx="178">
                  <c:v>0</c:v>
                </c:pt>
                <c:pt idx="179">
                  <c:v>1.04</c:v>
                </c:pt>
                <c:pt idx="180">
                  <c:v>0</c:v>
                </c:pt>
                <c:pt idx="181">
                  <c:v>0</c:v>
                </c:pt>
                <c:pt idx="182">
                  <c:v>1.04</c:v>
                </c:pt>
                <c:pt idx="183">
                  <c:v>0</c:v>
                </c:pt>
                <c:pt idx="184">
                  <c:v>1.06</c:v>
                </c:pt>
                <c:pt idx="185">
                  <c:v>0</c:v>
                </c:pt>
                <c:pt idx="186">
                  <c:v>0</c:v>
                </c:pt>
                <c:pt idx="187">
                  <c:v>0</c:v>
                </c:pt>
                <c:pt idx="188">
                  <c:v>0</c:v>
                </c:pt>
                <c:pt idx="189">
                  <c:v>0</c:v>
                </c:pt>
                <c:pt idx="190">
                  <c:v>0</c:v>
                </c:pt>
                <c:pt idx="191">
                  <c:v>1.06</c:v>
                </c:pt>
                <c:pt idx="192">
                  <c:v>0</c:v>
                </c:pt>
                <c:pt idx="193">
                  <c:v>1.03</c:v>
                </c:pt>
                <c:pt idx="194">
                  <c:v>1.05</c:v>
                </c:pt>
                <c:pt idx="195">
                  <c:v>1.9</c:v>
                </c:pt>
                <c:pt idx="196">
                  <c:v>0</c:v>
                </c:pt>
                <c:pt idx="197">
                  <c:v>0.94</c:v>
                </c:pt>
                <c:pt idx="198">
                  <c:v>0.91</c:v>
                </c:pt>
                <c:pt idx="199">
                  <c:v>0</c:v>
                </c:pt>
                <c:pt idx="200">
                  <c:v>0</c:v>
                </c:pt>
                <c:pt idx="201">
                  <c:v>0</c:v>
                </c:pt>
                <c:pt idx="202">
                  <c:v>0</c:v>
                </c:pt>
                <c:pt idx="203">
                  <c:v>0.92999999999999994</c:v>
                </c:pt>
                <c:pt idx="204">
                  <c:v>2.04</c:v>
                </c:pt>
                <c:pt idx="205">
                  <c:v>0</c:v>
                </c:pt>
                <c:pt idx="206">
                  <c:v>1.08</c:v>
                </c:pt>
                <c:pt idx="207">
                  <c:v>0</c:v>
                </c:pt>
                <c:pt idx="208">
                  <c:v>0</c:v>
                </c:pt>
                <c:pt idx="209">
                  <c:v>0</c:v>
                </c:pt>
                <c:pt idx="210">
                  <c:v>2.0499999999999998</c:v>
                </c:pt>
                <c:pt idx="211">
                  <c:v>0.94</c:v>
                </c:pt>
                <c:pt idx="212">
                  <c:v>0</c:v>
                </c:pt>
                <c:pt idx="213">
                  <c:v>1.01</c:v>
                </c:pt>
                <c:pt idx="214">
                  <c:v>1.99</c:v>
                </c:pt>
                <c:pt idx="215">
                  <c:v>0</c:v>
                </c:pt>
                <c:pt idx="216">
                  <c:v>0</c:v>
                </c:pt>
                <c:pt idx="217">
                  <c:v>1.05</c:v>
                </c:pt>
                <c:pt idx="218">
                  <c:v>0</c:v>
                </c:pt>
                <c:pt idx="219">
                  <c:v>1.99</c:v>
                </c:pt>
                <c:pt idx="220">
                  <c:v>0</c:v>
                </c:pt>
                <c:pt idx="221">
                  <c:v>0</c:v>
                </c:pt>
                <c:pt idx="222">
                  <c:v>0.99</c:v>
                </c:pt>
                <c:pt idx="223">
                  <c:v>1.93</c:v>
                </c:pt>
                <c:pt idx="224">
                  <c:v>0.9</c:v>
                </c:pt>
                <c:pt idx="225">
                  <c:v>0.95</c:v>
                </c:pt>
                <c:pt idx="226">
                  <c:v>0</c:v>
                </c:pt>
                <c:pt idx="227">
                  <c:v>0</c:v>
                </c:pt>
                <c:pt idx="228">
                  <c:v>2.06</c:v>
                </c:pt>
                <c:pt idx="229">
                  <c:v>2</c:v>
                </c:pt>
                <c:pt idx="230">
                  <c:v>0</c:v>
                </c:pt>
                <c:pt idx="231">
                  <c:v>0</c:v>
                </c:pt>
                <c:pt idx="232">
                  <c:v>0</c:v>
                </c:pt>
                <c:pt idx="233">
                  <c:v>0</c:v>
                </c:pt>
                <c:pt idx="234">
                  <c:v>0.92</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0.99</c:v>
                </c:pt>
                <c:pt idx="249">
                  <c:v>0.91</c:v>
                </c:pt>
                <c:pt idx="250">
                  <c:v>0</c:v>
                </c:pt>
                <c:pt idx="251">
                  <c:v>0</c:v>
                </c:pt>
                <c:pt idx="252">
                  <c:v>2.1</c:v>
                </c:pt>
                <c:pt idx="253">
                  <c:v>0.99</c:v>
                </c:pt>
                <c:pt idx="254">
                  <c:v>1.99</c:v>
                </c:pt>
                <c:pt idx="255">
                  <c:v>0</c:v>
                </c:pt>
                <c:pt idx="256">
                  <c:v>0</c:v>
                </c:pt>
                <c:pt idx="257">
                  <c:v>0</c:v>
                </c:pt>
                <c:pt idx="258">
                  <c:v>0</c:v>
                </c:pt>
                <c:pt idx="259">
                  <c:v>0</c:v>
                </c:pt>
                <c:pt idx="260">
                  <c:v>0</c:v>
                </c:pt>
                <c:pt idx="261">
                  <c:v>2.08</c:v>
                </c:pt>
                <c:pt idx="262">
                  <c:v>1.1000000000000001</c:v>
                </c:pt>
                <c:pt idx="263">
                  <c:v>2.0299999999999998</c:v>
                </c:pt>
                <c:pt idx="264">
                  <c:v>0</c:v>
                </c:pt>
                <c:pt idx="265">
                  <c:v>0</c:v>
                </c:pt>
                <c:pt idx="266">
                  <c:v>0</c:v>
                </c:pt>
                <c:pt idx="267">
                  <c:v>0</c:v>
                </c:pt>
                <c:pt idx="268">
                  <c:v>0</c:v>
                </c:pt>
                <c:pt idx="269">
                  <c:v>1.95</c:v>
                </c:pt>
                <c:pt idx="270">
                  <c:v>2.0099999999999998</c:v>
                </c:pt>
                <c:pt idx="271">
                  <c:v>0.9</c:v>
                </c:pt>
                <c:pt idx="272">
                  <c:v>0.92</c:v>
                </c:pt>
                <c:pt idx="273">
                  <c:v>1.02</c:v>
                </c:pt>
                <c:pt idx="274">
                  <c:v>0</c:v>
                </c:pt>
                <c:pt idx="275">
                  <c:v>1.08</c:v>
                </c:pt>
                <c:pt idx="276">
                  <c:v>2.0099999999999998</c:v>
                </c:pt>
                <c:pt idx="277">
                  <c:v>0</c:v>
                </c:pt>
                <c:pt idx="278">
                  <c:v>2.0299999999999998</c:v>
                </c:pt>
                <c:pt idx="279">
                  <c:v>0</c:v>
                </c:pt>
                <c:pt idx="280">
                  <c:v>0</c:v>
                </c:pt>
                <c:pt idx="281">
                  <c:v>0</c:v>
                </c:pt>
                <c:pt idx="282">
                  <c:v>1.06</c:v>
                </c:pt>
                <c:pt idx="283">
                  <c:v>1.05</c:v>
                </c:pt>
                <c:pt idx="284">
                  <c:v>0</c:v>
                </c:pt>
                <c:pt idx="285">
                  <c:v>1.01</c:v>
                </c:pt>
                <c:pt idx="286">
                  <c:v>0.94</c:v>
                </c:pt>
                <c:pt idx="287">
                  <c:v>0</c:v>
                </c:pt>
                <c:pt idx="288">
                  <c:v>0.97</c:v>
                </c:pt>
                <c:pt idx="289">
                  <c:v>0.98</c:v>
                </c:pt>
                <c:pt idx="290">
                  <c:v>0</c:v>
                </c:pt>
                <c:pt idx="291">
                  <c:v>1.94</c:v>
                </c:pt>
                <c:pt idx="292">
                  <c:v>1</c:v>
                </c:pt>
                <c:pt idx="293">
                  <c:v>0</c:v>
                </c:pt>
                <c:pt idx="294">
                  <c:v>0</c:v>
                </c:pt>
                <c:pt idx="295">
                  <c:v>2.0299999999999998</c:v>
                </c:pt>
                <c:pt idx="296">
                  <c:v>0</c:v>
                </c:pt>
                <c:pt idx="297">
                  <c:v>1.01</c:v>
                </c:pt>
                <c:pt idx="298">
                  <c:v>0</c:v>
                </c:pt>
                <c:pt idx="299">
                  <c:v>0</c:v>
                </c:pt>
                <c:pt idx="300">
                  <c:v>0</c:v>
                </c:pt>
                <c:pt idx="301">
                  <c:v>1.0900000000000001</c:v>
                </c:pt>
                <c:pt idx="302">
                  <c:v>0</c:v>
                </c:pt>
                <c:pt idx="303">
                  <c:v>0</c:v>
                </c:pt>
                <c:pt idx="304">
                  <c:v>1.95</c:v>
                </c:pt>
                <c:pt idx="305">
                  <c:v>1.99</c:v>
                </c:pt>
                <c:pt idx="306">
                  <c:v>0</c:v>
                </c:pt>
                <c:pt idx="307">
                  <c:v>0.9</c:v>
                </c:pt>
                <c:pt idx="308">
                  <c:v>0</c:v>
                </c:pt>
                <c:pt idx="309">
                  <c:v>0</c:v>
                </c:pt>
                <c:pt idx="310">
                  <c:v>0</c:v>
                </c:pt>
                <c:pt idx="311">
                  <c:v>0</c:v>
                </c:pt>
                <c:pt idx="312">
                  <c:v>0</c:v>
                </c:pt>
                <c:pt idx="313">
                  <c:v>0</c:v>
                </c:pt>
                <c:pt idx="314">
                  <c:v>0</c:v>
                </c:pt>
                <c:pt idx="315">
                  <c:v>2.0099999999999998</c:v>
                </c:pt>
                <c:pt idx="316">
                  <c:v>0</c:v>
                </c:pt>
                <c:pt idx="317">
                  <c:v>0.92999999999999994</c:v>
                </c:pt>
                <c:pt idx="318">
                  <c:v>0</c:v>
                </c:pt>
                <c:pt idx="319">
                  <c:v>0.95</c:v>
                </c:pt>
                <c:pt idx="320">
                  <c:v>0</c:v>
                </c:pt>
                <c:pt idx="321">
                  <c:v>2.0699999999999998</c:v>
                </c:pt>
                <c:pt idx="322">
                  <c:v>1.94</c:v>
                </c:pt>
                <c:pt idx="323">
                  <c:v>0</c:v>
                </c:pt>
                <c:pt idx="324">
                  <c:v>1.97</c:v>
                </c:pt>
                <c:pt idx="325">
                  <c:v>1.06</c:v>
                </c:pt>
                <c:pt idx="326">
                  <c:v>0</c:v>
                </c:pt>
                <c:pt idx="327">
                  <c:v>0</c:v>
                </c:pt>
                <c:pt idx="328">
                  <c:v>1.06</c:v>
                </c:pt>
                <c:pt idx="329">
                  <c:v>0.9</c:v>
                </c:pt>
                <c:pt idx="330">
                  <c:v>1.96</c:v>
                </c:pt>
                <c:pt idx="331">
                  <c:v>0</c:v>
                </c:pt>
                <c:pt idx="332">
                  <c:v>1.05</c:v>
                </c:pt>
                <c:pt idx="333">
                  <c:v>1.02</c:v>
                </c:pt>
                <c:pt idx="334">
                  <c:v>0</c:v>
                </c:pt>
                <c:pt idx="335">
                  <c:v>2.09</c:v>
                </c:pt>
                <c:pt idx="336">
                  <c:v>0</c:v>
                </c:pt>
                <c:pt idx="337">
                  <c:v>0</c:v>
                </c:pt>
                <c:pt idx="338">
                  <c:v>0</c:v>
                </c:pt>
                <c:pt idx="339">
                  <c:v>0</c:v>
                </c:pt>
                <c:pt idx="340">
                  <c:v>2.0099999999999998</c:v>
                </c:pt>
                <c:pt idx="341">
                  <c:v>0</c:v>
                </c:pt>
                <c:pt idx="342">
                  <c:v>1.1000000000000001</c:v>
                </c:pt>
                <c:pt idx="343">
                  <c:v>0</c:v>
                </c:pt>
                <c:pt idx="344">
                  <c:v>1.96</c:v>
                </c:pt>
                <c:pt idx="345">
                  <c:v>0</c:v>
                </c:pt>
                <c:pt idx="346">
                  <c:v>2.0499999999999998</c:v>
                </c:pt>
                <c:pt idx="347">
                  <c:v>0</c:v>
                </c:pt>
                <c:pt idx="348">
                  <c:v>2.02</c:v>
                </c:pt>
                <c:pt idx="349">
                  <c:v>2.0499999999999998</c:v>
                </c:pt>
                <c:pt idx="350">
                  <c:v>0</c:v>
                </c:pt>
                <c:pt idx="351">
                  <c:v>2.1</c:v>
                </c:pt>
                <c:pt idx="352">
                  <c:v>0.95</c:v>
                </c:pt>
                <c:pt idx="353">
                  <c:v>0</c:v>
                </c:pt>
                <c:pt idx="354">
                  <c:v>1.05</c:v>
                </c:pt>
                <c:pt idx="355">
                  <c:v>0</c:v>
                </c:pt>
                <c:pt idx="356">
                  <c:v>0</c:v>
                </c:pt>
                <c:pt idx="357">
                  <c:v>2.0499999999999998</c:v>
                </c:pt>
                <c:pt idx="358">
                  <c:v>0</c:v>
                </c:pt>
                <c:pt idx="359">
                  <c:v>0.92</c:v>
                </c:pt>
                <c:pt idx="360">
                  <c:v>0</c:v>
                </c:pt>
                <c:pt idx="361">
                  <c:v>1.96</c:v>
                </c:pt>
                <c:pt idx="362">
                  <c:v>1.03</c:v>
                </c:pt>
                <c:pt idx="363">
                  <c:v>1.1000000000000001</c:v>
                </c:pt>
                <c:pt idx="364">
                  <c:v>1.02</c:v>
                </c:pt>
                <c:pt idx="365">
                  <c:v>0</c:v>
                </c:pt>
                <c:pt idx="366">
                  <c:v>0</c:v>
                </c:pt>
                <c:pt idx="367">
                  <c:v>0</c:v>
                </c:pt>
                <c:pt idx="368">
                  <c:v>0</c:v>
                </c:pt>
                <c:pt idx="369">
                  <c:v>0</c:v>
                </c:pt>
                <c:pt idx="370">
                  <c:v>0</c:v>
                </c:pt>
                <c:pt idx="371">
                  <c:v>0</c:v>
                </c:pt>
                <c:pt idx="372">
                  <c:v>0</c:v>
                </c:pt>
                <c:pt idx="373">
                  <c:v>1.04</c:v>
                </c:pt>
                <c:pt idx="374">
                  <c:v>0</c:v>
                </c:pt>
                <c:pt idx="375">
                  <c:v>0</c:v>
                </c:pt>
                <c:pt idx="376">
                  <c:v>0</c:v>
                </c:pt>
                <c:pt idx="377">
                  <c:v>0</c:v>
                </c:pt>
                <c:pt idx="378">
                  <c:v>0.9</c:v>
                </c:pt>
                <c:pt idx="379">
                  <c:v>0</c:v>
                </c:pt>
                <c:pt idx="380">
                  <c:v>0.92</c:v>
                </c:pt>
                <c:pt idx="381">
                  <c:v>0</c:v>
                </c:pt>
                <c:pt idx="382">
                  <c:v>0</c:v>
                </c:pt>
                <c:pt idx="383">
                  <c:v>0</c:v>
                </c:pt>
                <c:pt idx="384">
                  <c:v>0</c:v>
                </c:pt>
                <c:pt idx="385">
                  <c:v>0</c:v>
                </c:pt>
                <c:pt idx="386">
                  <c:v>0</c:v>
                </c:pt>
                <c:pt idx="387">
                  <c:v>0</c:v>
                </c:pt>
                <c:pt idx="388">
                  <c:v>0</c:v>
                </c:pt>
                <c:pt idx="389">
                  <c:v>0</c:v>
                </c:pt>
                <c:pt idx="390">
                  <c:v>0</c:v>
                </c:pt>
                <c:pt idx="391">
                  <c:v>0</c:v>
                </c:pt>
                <c:pt idx="392">
                  <c:v>0.92</c:v>
                </c:pt>
                <c:pt idx="393">
                  <c:v>0</c:v>
                </c:pt>
                <c:pt idx="394">
                  <c:v>2.0699999999999998</c:v>
                </c:pt>
                <c:pt idx="395">
                  <c:v>0.92999999999999994</c:v>
                </c:pt>
                <c:pt idx="396">
                  <c:v>0</c:v>
                </c:pt>
                <c:pt idx="397">
                  <c:v>0</c:v>
                </c:pt>
                <c:pt idx="398">
                  <c:v>0</c:v>
                </c:pt>
                <c:pt idx="399">
                  <c:v>2</c:v>
                </c:pt>
                <c:pt idx="400">
                  <c:v>0</c:v>
                </c:pt>
                <c:pt idx="401">
                  <c:v>0</c:v>
                </c:pt>
                <c:pt idx="402">
                  <c:v>0</c:v>
                </c:pt>
                <c:pt idx="403">
                  <c:v>0</c:v>
                </c:pt>
                <c:pt idx="404">
                  <c:v>1.93</c:v>
                </c:pt>
                <c:pt idx="405">
                  <c:v>0</c:v>
                </c:pt>
                <c:pt idx="406">
                  <c:v>1.08</c:v>
                </c:pt>
                <c:pt idx="407">
                  <c:v>0</c:v>
                </c:pt>
                <c:pt idx="408">
                  <c:v>0</c:v>
                </c:pt>
                <c:pt idx="409">
                  <c:v>0</c:v>
                </c:pt>
                <c:pt idx="410">
                  <c:v>0</c:v>
                </c:pt>
                <c:pt idx="411">
                  <c:v>0</c:v>
                </c:pt>
                <c:pt idx="412">
                  <c:v>0.99</c:v>
                </c:pt>
                <c:pt idx="413">
                  <c:v>0</c:v>
                </c:pt>
                <c:pt idx="414">
                  <c:v>1.05</c:v>
                </c:pt>
                <c:pt idx="415">
                  <c:v>0</c:v>
                </c:pt>
                <c:pt idx="416">
                  <c:v>0</c:v>
                </c:pt>
                <c:pt idx="417">
                  <c:v>0</c:v>
                </c:pt>
                <c:pt idx="418">
                  <c:v>0</c:v>
                </c:pt>
                <c:pt idx="419">
                  <c:v>0</c:v>
                </c:pt>
                <c:pt idx="420">
                  <c:v>0</c:v>
                </c:pt>
                <c:pt idx="421">
                  <c:v>0</c:v>
                </c:pt>
                <c:pt idx="422">
                  <c:v>0</c:v>
                </c:pt>
                <c:pt idx="423">
                  <c:v>0</c:v>
                </c:pt>
                <c:pt idx="424">
                  <c:v>1.07</c:v>
                </c:pt>
                <c:pt idx="425">
                  <c:v>0</c:v>
                </c:pt>
                <c:pt idx="426">
                  <c:v>0</c:v>
                </c:pt>
                <c:pt idx="427">
                  <c:v>0</c:v>
                </c:pt>
                <c:pt idx="428">
                  <c:v>0</c:v>
                </c:pt>
                <c:pt idx="429">
                  <c:v>0</c:v>
                </c:pt>
                <c:pt idx="430">
                  <c:v>0</c:v>
                </c:pt>
                <c:pt idx="431">
                  <c:v>0</c:v>
                </c:pt>
                <c:pt idx="432">
                  <c:v>0</c:v>
                </c:pt>
                <c:pt idx="433">
                  <c:v>0</c:v>
                </c:pt>
                <c:pt idx="434">
                  <c:v>0</c:v>
                </c:pt>
                <c:pt idx="435">
                  <c:v>0</c:v>
                </c:pt>
                <c:pt idx="436">
                  <c:v>0</c:v>
                </c:pt>
                <c:pt idx="437">
                  <c:v>0.96</c:v>
                </c:pt>
                <c:pt idx="438">
                  <c:v>0</c:v>
                </c:pt>
              </c:numCache>
            </c:numRef>
          </c:xVal>
          <c:yVal>
            <c:numRef>
              <c:f>Sheet1!$X$2:$X$440</c:f>
              <c:numCache>
                <c:formatCode>0.0000</c:formatCode>
                <c:ptCount val="439"/>
                <c:pt idx="0">
                  <c:v>0</c:v>
                </c:pt>
                <c:pt idx="1">
                  <c:v>0</c:v>
                </c:pt>
                <c:pt idx="2">
                  <c:v>1.07</c:v>
                </c:pt>
                <c:pt idx="3">
                  <c:v>1.91</c:v>
                </c:pt>
                <c:pt idx="4">
                  <c:v>0</c:v>
                </c:pt>
                <c:pt idx="5">
                  <c:v>0.9</c:v>
                </c:pt>
                <c:pt idx="6">
                  <c:v>2.04</c:v>
                </c:pt>
                <c:pt idx="7">
                  <c:v>0</c:v>
                </c:pt>
                <c:pt idx="8">
                  <c:v>2.04</c:v>
                </c:pt>
                <c:pt idx="9">
                  <c:v>0</c:v>
                </c:pt>
                <c:pt idx="10">
                  <c:v>0.94</c:v>
                </c:pt>
                <c:pt idx="11">
                  <c:v>0</c:v>
                </c:pt>
                <c:pt idx="12">
                  <c:v>0</c:v>
                </c:pt>
                <c:pt idx="13">
                  <c:v>1.97</c:v>
                </c:pt>
                <c:pt idx="14">
                  <c:v>0</c:v>
                </c:pt>
                <c:pt idx="15">
                  <c:v>0</c:v>
                </c:pt>
                <c:pt idx="16">
                  <c:v>2.0299999999999998</c:v>
                </c:pt>
                <c:pt idx="17">
                  <c:v>0</c:v>
                </c:pt>
                <c:pt idx="18">
                  <c:v>0</c:v>
                </c:pt>
                <c:pt idx="19">
                  <c:v>0</c:v>
                </c:pt>
                <c:pt idx="20">
                  <c:v>0.97</c:v>
                </c:pt>
                <c:pt idx="21">
                  <c:v>0</c:v>
                </c:pt>
                <c:pt idx="22">
                  <c:v>1.99</c:v>
                </c:pt>
                <c:pt idx="23">
                  <c:v>2.1</c:v>
                </c:pt>
                <c:pt idx="24">
                  <c:v>0</c:v>
                </c:pt>
                <c:pt idx="25">
                  <c:v>0</c:v>
                </c:pt>
                <c:pt idx="26">
                  <c:v>0.94</c:v>
                </c:pt>
                <c:pt idx="27">
                  <c:v>0.99</c:v>
                </c:pt>
                <c:pt idx="28">
                  <c:v>0</c:v>
                </c:pt>
                <c:pt idx="29">
                  <c:v>0</c:v>
                </c:pt>
                <c:pt idx="30">
                  <c:v>0</c:v>
                </c:pt>
                <c:pt idx="31">
                  <c:v>0</c:v>
                </c:pt>
                <c:pt idx="32">
                  <c:v>0.98</c:v>
                </c:pt>
                <c:pt idx="33">
                  <c:v>1.02</c:v>
                </c:pt>
                <c:pt idx="34">
                  <c:v>2.06</c:v>
                </c:pt>
                <c:pt idx="35">
                  <c:v>1.1000000000000001</c:v>
                </c:pt>
                <c:pt idx="36">
                  <c:v>0</c:v>
                </c:pt>
                <c:pt idx="37">
                  <c:v>1.08</c:v>
                </c:pt>
                <c:pt idx="38">
                  <c:v>0.92999999999999994</c:v>
                </c:pt>
                <c:pt idx="39">
                  <c:v>1.93</c:v>
                </c:pt>
                <c:pt idx="40">
                  <c:v>0</c:v>
                </c:pt>
                <c:pt idx="41">
                  <c:v>0</c:v>
                </c:pt>
                <c:pt idx="42">
                  <c:v>1.07</c:v>
                </c:pt>
                <c:pt idx="43">
                  <c:v>0</c:v>
                </c:pt>
                <c:pt idx="44">
                  <c:v>2.06</c:v>
                </c:pt>
                <c:pt idx="45">
                  <c:v>0</c:v>
                </c:pt>
                <c:pt idx="46">
                  <c:v>0.94</c:v>
                </c:pt>
                <c:pt idx="47">
                  <c:v>2.0299999999999998</c:v>
                </c:pt>
                <c:pt idx="48">
                  <c:v>1.08</c:v>
                </c:pt>
                <c:pt idx="49">
                  <c:v>0</c:v>
                </c:pt>
                <c:pt idx="50">
                  <c:v>0</c:v>
                </c:pt>
                <c:pt idx="51">
                  <c:v>0</c:v>
                </c:pt>
                <c:pt idx="52">
                  <c:v>0</c:v>
                </c:pt>
                <c:pt idx="53">
                  <c:v>0</c:v>
                </c:pt>
                <c:pt idx="54">
                  <c:v>1.0900000000000001</c:v>
                </c:pt>
                <c:pt idx="55">
                  <c:v>2.08</c:v>
                </c:pt>
                <c:pt idx="56">
                  <c:v>1.02</c:v>
                </c:pt>
                <c:pt idx="57">
                  <c:v>1.0900000000000001</c:v>
                </c:pt>
                <c:pt idx="58">
                  <c:v>1.07</c:v>
                </c:pt>
                <c:pt idx="59">
                  <c:v>1.1000000000000001</c:v>
                </c:pt>
                <c:pt idx="60">
                  <c:v>0</c:v>
                </c:pt>
                <c:pt idx="61">
                  <c:v>0.92999999999999994</c:v>
                </c:pt>
                <c:pt idx="62">
                  <c:v>2.0099999999999998</c:v>
                </c:pt>
                <c:pt idx="63">
                  <c:v>1.04</c:v>
                </c:pt>
                <c:pt idx="64">
                  <c:v>0</c:v>
                </c:pt>
                <c:pt idx="65">
                  <c:v>2.1</c:v>
                </c:pt>
                <c:pt idx="66">
                  <c:v>1.99</c:v>
                </c:pt>
                <c:pt idx="67">
                  <c:v>1.99</c:v>
                </c:pt>
                <c:pt idx="68">
                  <c:v>0</c:v>
                </c:pt>
                <c:pt idx="69">
                  <c:v>2.09</c:v>
                </c:pt>
                <c:pt idx="70">
                  <c:v>0</c:v>
                </c:pt>
                <c:pt idx="71">
                  <c:v>0.92</c:v>
                </c:pt>
                <c:pt idx="72">
                  <c:v>2.06</c:v>
                </c:pt>
                <c:pt idx="73">
                  <c:v>0</c:v>
                </c:pt>
                <c:pt idx="74">
                  <c:v>1.1000000000000001</c:v>
                </c:pt>
                <c:pt idx="75">
                  <c:v>0</c:v>
                </c:pt>
                <c:pt idx="76">
                  <c:v>1.04</c:v>
                </c:pt>
                <c:pt idx="77">
                  <c:v>2.0699999999999998</c:v>
                </c:pt>
                <c:pt idx="78">
                  <c:v>0</c:v>
                </c:pt>
                <c:pt idx="79">
                  <c:v>0</c:v>
                </c:pt>
                <c:pt idx="80">
                  <c:v>2.0299999999999998</c:v>
                </c:pt>
                <c:pt idx="81">
                  <c:v>0</c:v>
                </c:pt>
                <c:pt idx="82">
                  <c:v>2.08</c:v>
                </c:pt>
                <c:pt idx="83">
                  <c:v>0</c:v>
                </c:pt>
                <c:pt idx="84">
                  <c:v>2.0499999999999998</c:v>
                </c:pt>
                <c:pt idx="85">
                  <c:v>1.03</c:v>
                </c:pt>
                <c:pt idx="86">
                  <c:v>0</c:v>
                </c:pt>
                <c:pt idx="87">
                  <c:v>2.0099999999999998</c:v>
                </c:pt>
                <c:pt idx="88">
                  <c:v>0</c:v>
                </c:pt>
                <c:pt idx="89">
                  <c:v>2.0299999999999998</c:v>
                </c:pt>
                <c:pt idx="90">
                  <c:v>0.96</c:v>
                </c:pt>
                <c:pt idx="91">
                  <c:v>0</c:v>
                </c:pt>
                <c:pt idx="92">
                  <c:v>0</c:v>
                </c:pt>
                <c:pt idx="93">
                  <c:v>0</c:v>
                </c:pt>
                <c:pt idx="94">
                  <c:v>0</c:v>
                </c:pt>
                <c:pt idx="95">
                  <c:v>1.98</c:v>
                </c:pt>
                <c:pt idx="96">
                  <c:v>0.98</c:v>
                </c:pt>
                <c:pt idx="97">
                  <c:v>1.03</c:v>
                </c:pt>
                <c:pt idx="98">
                  <c:v>0</c:v>
                </c:pt>
                <c:pt idx="99">
                  <c:v>1.03</c:v>
                </c:pt>
                <c:pt idx="100">
                  <c:v>2.0699999999999998</c:v>
                </c:pt>
                <c:pt idx="101">
                  <c:v>0</c:v>
                </c:pt>
                <c:pt idx="102">
                  <c:v>2.0699999999999998</c:v>
                </c:pt>
                <c:pt idx="103">
                  <c:v>0</c:v>
                </c:pt>
                <c:pt idx="104">
                  <c:v>0.96</c:v>
                </c:pt>
                <c:pt idx="105">
                  <c:v>0.97</c:v>
                </c:pt>
                <c:pt idx="106">
                  <c:v>0</c:v>
                </c:pt>
                <c:pt idx="107">
                  <c:v>0</c:v>
                </c:pt>
                <c:pt idx="108">
                  <c:v>0</c:v>
                </c:pt>
                <c:pt idx="109">
                  <c:v>2.0499999999999998</c:v>
                </c:pt>
                <c:pt idx="110">
                  <c:v>0</c:v>
                </c:pt>
                <c:pt idx="111">
                  <c:v>0</c:v>
                </c:pt>
                <c:pt idx="112">
                  <c:v>0</c:v>
                </c:pt>
                <c:pt idx="113">
                  <c:v>1.91</c:v>
                </c:pt>
                <c:pt idx="114">
                  <c:v>2.02</c:v>
                </c:pt>
                <c:pt idx="115">
                  <c:v>1.1000000000000001</c:v>
                </c:pt>
                <c:pt idx="116">
                  <c:v>1.02</c:v>
                </c:pt>
                <c:pt idx="117">
                  <c:v>2.0699999999999998</c:v>
                </c:pt>
                <c:pt idx="118">
                  <c:v>0</c:v>
                </c:pt>
                <c:pt idx="119">
                  <c:v>0</c:v>
                </c:pt>
                <c:pt idx="120">
                  <c:v>0.99</c:v>
                </c:pt>
                <c:pt idx="121">
                  <c:v>2.04</c:v>
                </c:pt>
                <c:pt idx="122">
                  <c:v>2.02</c:v>
                </c:pt>
                <c:pt idx="123">
                  <c:v>0</c:v>
                </c:pt>
                <c:pt idx="124">
                  <c:v>0.94</c:v>
                </c:pt>
                <c:pt idx="125">
                  <c:v>0</c:v>
                </c:pt>
                <c:pt idx="126">
                  <c:v>0</c:v>
                </c:pt>
                <c:pt idx="127">
                  <c:v>0.92</c:v>
                </c:pt>
                <c:pt idx="128">
                  <c:v>1.1000000000000001</c:v>
                </c:pt>
                <c:pt idx="129">
                  <c:v>1.96</c:v>
                </c:pt>
                <c:pt idx="130">
                  <c:v>0.9</c:v>
                </c:pt>
                <c:pt idx="131">
                  <c:v>0.96</c:v>
                </c:pt>
                <c:pt idx="132">
                  <c:v>1.06</c:v>
                </c:pt>
                <c:pt idx="133">
                  <c:v>0</c:v>
                </c:pt>
                <c:pt idx="134">
                  <c:v>0</c:v>
                </c:pt>
                <c:pt idx="135">
                  <c:v>0.96</c:v>
                </c:pt>
                <c:pt idx="136">
                  <c:v>1.01</c:v>
                </c:pt>
                <c:pt idx="137">
                  <c:v>1.97</c:v>
                </c:pt>
                <c:pt idx="138">
                  <c:v>0</c:v>
                </c:pt>
                <c:pt idx="139">
                  <c:v>0</c:v>
                </c:pt>
                <c:pt idx="140">
                  <c:v>0</c:v>
                </c:pt>
                <c:pt idx="141">
                  <c:v>0</c:v>
                </c:pt>
                <c:pt idx="142">
                  <c:v>1.1000000000000001</c:v>
                </c:pt>
                <c:pt idx="143">
                  <c:v>1.92</c:v>
                </c:pt>
                <c:pt idx="144">
                  <c:v>0.99</c:v>
                </c:pt>
                <c:pt idx="145">
                  <c:v>2.0699999999999998</c:v>
                </c:pt>
                <c:pt idx="146">
                  <c:v>2.0699999999999998</c:v>
                </c:pt>
                <c:pt idx="147">
                  <c:v>1.04</c:v>
                </c:pt>
                <c:pt idx="148">
                  <c:v>1.9</c:v>
                </c:pt>
                <c:pt idx="149">
                  <c:v>0</c:v>
                </c:pt>
                <c:pt idx="150">
                  <c:v>0.92</c:v>
                </c:pt>
                <c:pt idx="151">
                  <c:v>0</c:v>
                </c:pt>
                <c:pt idx="152">
                  <c:v>1.99</c:v>
                </c:pt>
                <c:pt idx="153">
                  <c:v>0</c:v>
                </c:pt>
                <c:pt idx="154">
                  <c:v>0</c:v>
                </c:pt>
                <c:pt idx="155">
                  <c:v>1.1000000000000001</c:v>
                </c:pt>
                <c:pt idx="156">
                  <c:v>0.92999999999999994</c:v>
                </c:pt>
                <c:pt idx="157">
                  <c:v>1.02</c:v>
                </c:pt>
                <c:pt idx="158">
                  <c:v>0</c:v>
                </c:pt>
                <c:pt idx="159">
                  <c:v>0</c:v>
                </c:pt>
                <c:pt idx="160">
                  <c:v>0</c:v>
                </c:pt>
                <c:pt idx="161">
                  <c:v>1.94</c:v>
                </c:pt>
                <c:pt idx="162">
                  <c:v>2.08</c:v>
                </c:pt>
                <c:pt idx="163">
                  <c:v>0</c:v>
                </c:pt>
                <c:pt idx="164">
                  <c:v>1.94</c:v>
                </c:pt>
                <c:pt idx="165">
                  <c:v>0</c:v>
                </c:pt>
                <c:pt idx="166">
                  <c:v>0</c:v>
                </c:pt>
                <c:pt idx="167">
                  <c:v>0</c:v>
                </c:pt>
                <c:pt idx="168">
                  <c:v>0</c:v>
                </c:pt>
                <c:pt idx="169">
                  <c:v>0</c:v>
                </c:pt>
                <c:pt idx="170">
                  <c:v>0</c:v>
                </c:pt>
                <c:pt idx="171">
                  <c:v>0</c:v>
                </c:pt>
                <c:pt idx="172">
                  <c:v>0</c:v>
                </c:pt>
                <c:pt idx="173">
                  <c:v>0</c:v>
                </c:pt>
                <c:pt idx="174">
                  <c:v>1.93</c:v>
                </c:pt>
                <c:pt idx="175">
                  <c:v>0</c:v>
                </c:pt>
                <c:pt idx="176">
                  <c:v>0</c:v>
                </c:pt>
                <c:pt idx="177">
                  <c:v>0</c:v>
                </c:pt>
                <c:pt idx="178">
                  <c:v>0</c:v>
                </c:pt>
                <c:pt idx="179">
                  <c:v>1.1000000000000001</c:v>
                </c:pt>
                <c:pt idx="180">
                  <c:v>0</c:v>
                </c:pt>
                <c:pt idx="181">
                  <c:v>0</c:v>
                </c:pt>
                <c:pt idx="182">
                  <c:v>0</c:v>
                </c:pt>
                <c:pt idx="183">
                  <c:v>0</c:v>
                </c:pt>
                <c:pt idx="184">
                  <c:v>1.06</c:v>
                </c:pt>
                <c:pt idx="185">
                  <c:v>0</c:v>
                </c:pt>
                <c:pt idx="186">
                  <c:v>0</c:v>
                </c:pt>
                <c:pt idx="187">
                  <c:v>0</c:v>
                </c:pt>
                <c:pt idx="188">
                  <c:v>0</c:v>
                </c:pt>
                <c:pt idx="189">
                  <c:v>0</c:v>
                </c:pt>
                <c:pt idx="190">
                  <c:v>0</c:v>
                </c:pt>
                <c:pt idx="191">
                  <c:v>1.9</c:v>
                </c:pt>
                <c:pt idx="192">
                  <c:v>0</c:v>
                </c:pt>
                <c:pt idx="193">
                  <c:v>0.91</c:v>
                </c:pt>
                <c:pt idx="194">
                  <c:v>0</c:v>
                </c:pt>
                <c:pt idx="195">
                  <c:v>2</c:v>
                </c:pt>
                <c:pt idx="196">
                  <c:v>0</c:v>
                </c:pt>
                <c:pt idx="197">
                  <c:v>1.06</c:v>
                </c:pt>
                <c:pt idx="198">
                  <c:v>0</c:v>
                </c:pt>
                <c:pt idx="199">
                  <c:v>0</c:v>
                </c:pt>
                <c:pt idx="200">
                  <c:v>0</c:v>
                </c:pt>
                <c:pt idx="201">
                  <c:v>0</c:v>
                </c:pt>
                <c:pt idx="202">
                  <c:v>0</c:v>
                </c:pt>
                <c:pt idx="203">
                  <c:v>0.96</c:v>
                </c:pt>
                <c:pt idx="204">
                  <c:v>2</c:v>
                </c:pt>
                <c:pt idx="205">
                  <c:v>0</c:v>
                </c:pt>
                <c:pt idx="206">
                  <c:v>0</c:v>
                </c:pt>
                <c:pt idx="207">
                  <c:v>0</c:v>
                </c:pt>
                <c:pt idx="208">
                  <c:v>0</c:v>
                </c:pt>
                <c:pt idx="209">
                  <c:v>0</c:v>
                </c:pt>
                <c:pt idx="210">
                  <c:v>1.05</c:v>
                </c:pt>
                <c:pt idx="211">
                  <c:v>1.98</c:v>
                </c:pt>
                <c:pt idx="212">
                  <c:v>0</c:v>
                </c:pt>
                <c:pt idx="213">
                  <c:v>2.08</c:v>
                </c:pt>
                <c:pt idx="214">
                  <c:v>2</c:v>
                </c:pt>
                <c:pt idx="215">
                  <c:v>0</c:v>
                </c:pt>
                <c:pt idx="216">
                  <c:v>0</c:v>
                </c:pt>
                <c:pt idx="217">
                  <c:v>2.06</c:v>
                </c:pt>
                <c:pt idx="218">
                  <c:v>0</c:v>
                </c:pt>
                <c:pt idx="219">
                  <c:v>0.92999999999999994</c:v>
                </c:pt>
                <c:pt idx="220">
                  <c:v>0</c:v>
                </c:pt>
                <c:pt idx="221">
                  <c:v>0</c:v>
                </c:pt>
                <c:pt idx="222">
                  <c:v>2.0299999999999998</c:v>
                </c:pt>
                <c:pt idx="223">
                  <c:v>0.97</c:v>
                </c:pt>
                <c:pt idx="224">
                  <c:v>2.0499999999999998</c:v>
                </c:pt>
                <c:pt idx="225">
                  <c:v>2.09</c:v>
                </c:pt>
                <c:pt idx="226">
                  <c:v>0</c:v>
                </c:pt>
                <c:pt idx="227">
                  <c:v>0</c:v>
                </c:pt>
                <c:pt idx="228">
                  <c:v>0</c:v>
                </c:pt>
                <c:pt idx="229">
                  <c:v>0</c:v>
                </c:pt>
                <c:pt idx="230">
                  <c:v>0</c:v>
                </c:pt>
                <c:pt idx="231">
                  <c:v>0</c:v>
                </c:pt>
                <c:pt idx="232">
                  <c:v>0</c:v>
                </c:pt>
                <c:pt idx="233">
                  <c:v>0</c:v>
                </c:pt>
                <c:pt idx="234">
                  <c:v>1</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2.09</c:v>
                </c:pt>
                <c:pt idx="249">
                  <c:v>1.1000000000000001</c:v>
                </c:pt>
                <c:pt idx="250">
                  <c:v>0</c:v>
                </c:pt>
                <c:pt idx="251">
                  <c:v>0</c:v>
                </c:pt>
                <c:pt idx="252">
                  <c:v>2.02</c:v>
                </c:pt>
                <c:pt idx="253">
                  <c:v>2.0099999999999998</c:v>
                </c:pt>
                <c:pt idx="254">
                  <c:v>1.94</c:v>
                </c:pt>
                <c:pt idx="255">
                  <c:v>0</c:v>
                </c:pt>
                <c:pt idx="256">
                  <c:v>0</c:v>
                </c:pt>
                <c:pt idx="257">
                  <c:v>0</c:v>
                </c:pt>
                <c:pt idx="258">
                  <c:v>0</c:v>
                </c:pt>
                <c:pt idx="259">
                  <c:v>0</c:v>
                </c:pt>
                <c:pt idx="260">
                  <c:v>0</c:v>
                </c:pt>
                <c:pt idx="261">
                  <c:v>1.91</c:v>
                </c:pt>
                <c:pt idx="262">
                  <c:v>2.1</c:v>
                </c:pt>
                <c:pt idx="263">
                  <c:v>0</c:v>
                </c:pt>
                <c:pt idx="264">
                  <c:v>0</c:v>
                </c:pt>
                <c:pt idx="265">
                  <c:v>0</c:v>
                </c:pt>
                <c:pt idx="266">
                  <c:v>0</c:v>
                </c:pt>
                <c:pt idx="267">
                  <c:v>0</c:v>
                </c:pt>
                <c:pt idx="268">
                  <c:v>0</c:v>
                </c:pt>
                <c:pt idx="269">
                  <c:v>0</c:v>
                </c:pt>
                <c:pt idx="270">
                  <c:v>0.95</c:v>
                </c:pt>
                <c:pt idx="271">
                  <c:v>1.05</c:v>
                </c:pt>
                <c:pt idx="272">
                  <c:v>2</c:v>
                </c:pt>
                <c:pt idx="273">
                  <c:v>0.92999999999999994</c:v>
                </c:pt>
                <c:pt idx="274">
                  <c:v>0.99</c:v>
                </c:pt>
                <c:pt idx="275">
                  <c:v>0.91</c:v>
                </c:pt>
                <c:pt idx="276">
                  <c:v>1.91</c:v>
                </c:pt>
                <c:pt idx="277">
                  <c:v>0</c:v>
                </c:pt>
                <c:pt idx="278">
                  <c:v>0</c:v>
                </c:pt>
                <c:pt idx="279">
                  <c:v>0</c:v>
                </c:pt>
                <c:pt idx="280">
                  <c:v>0</c:v>
                </c:pt>
                <c:pt idx="281">
                  <c:v>0</c:v>
                </c:pt>
                <c:pt idx="282">
                  <c:v>0.91</c:v>
                </c:pt>
                <c:pt idx="283">
                  <c:v>1.93</c:v>
                </c:pt>
                <c:pt idx="284">
                  <c:v>0</c:v>
                </c:pt>
                <c:pt idx="285">
                  <c:v>1.04</c:v>
                </c:pt>
                <c:pt idx="286">
                  <c:v>0.96</c:v>
                </c:pt>
                <c:pt idx="287">
                  <c:v>0</c:v>
                </c:pt>
                <c:pt idx="288">
                  <c:v>1.01</c:v>
                </c:pt>
                <c:pt idx="289">
                  <c:v>1.1000000000000001</c:v>
                </c:pt>
                <c:pt idx="290">
                  <c:v>0</c:v>
                </c:pt>
                <c:pt idx="291">
                  <c:v>2.09</c:v>
                </c:pt>
                <c:pt idx="292">
                  <c:v>0</c:v>
                </c:pt>
                <c:pt idx="293">
                  <c:v>0</c:v>
                </c:pt>
                <c:pt idx="294">
                  <c:v>0</c:v>
                </c:pt>
                <c:pt idx="295">
                  <c:v>0</c:v>
                </c:pt>
                <c:pt idx="296">
                  <c:v>0</c:v>
                </c:pt>
                <c:pt idx="297">
                  <c:v>0</c:v>
                </c:pt>
                <c:pt idx="298">
                  <c:v>0</c:v>
                </c:pt>
                <c:pt idx="299">
                  <c:v>0</c:v>
                </c:pt>
                <c:pt idx="300">
                  <c:v>0</c:v>
                </c:pt>
                <c:pt idx="301">
                  <c:v>0.98</c:v>
                </c:pt>
                <c:pt idx="302">
                  <c:v>0</c:v>
                </c:pt>
                <c:pt idx="303">
                  <c:v>0</c:v>
                </c:pt>
                <c:pt idx="304">
                  <c:v>1.97</c:v>
                </c:pt>
                <c:pt idx="305">
                  <c:v>0</c:v>
                </c:pt>
                <c:pt idx="306">
                  <c:v>0</c:v>
                </c:pt>
                <c:pt idx="307">
                  <c:v>1.96</c:v>
                </c:pt>
                <c:pt idx="308">
                  <c:v>0</c:v>
                </c:pt>
                <c:pt idx="309">
                  <c:v>0</c:v>
                </c:pt>
                <c:pt idx="310">
                  <c:v>0</c:v>
                </c:pt>
                <c:pt idx="311">
                  <c:v>0</c:v>
                </c:pt>
                <c:pt idx="312">
                  <c:v>0</c:v>
                </c:pt>
                <c:pt idx="313">
                  <c:v>0</c:v>
                </c:pt>
                <c:pt idx="314">
                  <c:v>0</c:v>
                </c:pt>
                <c:pt idx="315">
                  <c:v>1.1000000000000001</c:v>
                </c:pt>
                <c:pt idx="316">
                  <c:v>0</c:v>
                </c:pt>
                <c:pt idx="317">
                  <c:v>0</c:v>
                </c:pt>
                <c:pt idx="318">
                  <c:v>0</c:v>
                </c:pt>
                <c:pt idx="319">
                  <c:v>1</c:v>
                </c:pt>
                <c:pt idx="320">
                  <c:v>0</c:v>
                </c:pt>
                <c:pt idx="321">
                  <c:v>0.99</c:v>
                </c:pt>
                <c:pt idx="322">
                  <c:v>0</c:v>
                </c:pt>
                <c:pt idx="323">
                  <c:v>0</c:v>
                </c:pt>
                <c:pt idx="324">
                  <c:v>0</c:v>
                </c:pt>
                <c:pt idx="325">
                  <c:v>0</c:v>
                </c:pt>
                <c:pt idx="326">
                  <c:v>0</c:v>
                </c:pt>
                <c:pt idx="327">
                  <c:v>0</c:v>
                </c:pt>
                <c:pt idx="328">
                  <c:v>1.1000000000000001</c:v>
                </c:pt>
                <c:pt idx="329">
                  <c:v>1.0900000000000001</c:v>
                </c:pt>
                <c:pt idx="330">
                  <c:v>1.94</c:v>
                </c:pt>
                <c:pt idx="331">
                  <c:v>0</c:v>
                </c:pt>
                <c:pt idx="332">
                  <c:v>1</c:v>
                </c:pt>
                <c:pt idx="333">
                  <c:v>1.91</c:v>
                </c:pt>
                <c:pt idx="334">
                  <c:v>0</c:v>
                </c:pt>
                <c:pt idx="335">
                  <c:v>0.92</c:v>
                </c:pt>
                <c:pt idx="336">
                  <c:v>0</c:v>
                </c:pt>
                <c:pt idx="337">
                  <c:v>0</c:v>
                </c:pt>
                <c:pt idx="338">
                  <c:v>0</c:v>
                </c:pt>
                <c:pt idx="339">
                  <c:v>0</c:v>
                </c:pt>
                <c:pt idx="340">
                  <c:v>0</c:v>
                </c:pt>
                <c:pt idx="341">
                  <c:v>0</c:v>
                </c:pt>
                <c:pt idx="342">
                  <c:v>2.0099999999999998</c:v>
                </c:pt>
                <c:pt idx="343">
                  <c:v>0</c:v>
                </c:pt>
                <c:pt idx="344">
                  <c:v>0.9</c:v>
                </c:pt>
                <c:pt idx="345">
                  <c:v>0</c:v>
                </c:pt>
                <c:pt idx="346">
                  <c:v>0</c:v>
                </c:pt>
                <c:pt idx="347">
                  <c:v>0</c:v>
                </c:pt>
                <c:pt idx="348">
                  <c:v>0</c:v>
                </c:pt>
                <c:pt idx="349">
                  <c:v>0.98</c:v>
                </c:pt>
                <c:pt idx="350">
                  <c:v>0</c:v>
                </c:pt>
                <c:pt idx="351">
                  <c:v>1.94</c:v>
                </c:pt>
                <c:pt idx="352">
                  <c:v>1.05</c:v>
                </c:pt>
                <c:pt idx="353">
                  <c:v>0</c:v>
                </c:pt>
                <c:pt idx="354">
                  <c:v>1</c:v>
                </c:pt>
                <c:pt idx="355">
                  <c:v>0</c:v>
                </c:pt>
                <c:pt idx="356">
                  <c:v>0</c:v>
                </c:pt>
                <c:pt idx="357">
                  <c:v>1.04</c:v>
                </c:pt>
                <c:pt idx="358">
                  <c:v>0</c:v>
                </c:pt>
                <c:pt idx="359">
                  <c:v>0</c:v>
                </c:pt>
                <c:pt idx="360">
                  <c:v>0</c:v>
                </c:pt>
                <c:pt idx="361">
                  <c:v>0</c:v>
                </c:pt>
                <c:pt idx="362">
                  <c:v>0.92999999999999994</c:v>
                </c:pt>
                <c:pt idx="363">
                  <c:v>0.96</c:v>
                </c:pt>
                <c:pt idx="364">
                  <c:v>1.08</c:v>
                </c:pt>
                <c:pt idx="365">
                  <c:v>0</c:v>
                </c:pt>
                <c:pt idx="366">
                  <c:v>0</c:v>
                </c:pt>
                <c:pt idx="367">
                  <c:v>0</c:v>
                </c:pt>
                <c:pt idx="368">
                  <c:v>0</c:v>
                </c:pt>
                <c:pt idx="369">
                  <c:v>0</c:v>
                </c:pt>
                <c:pt idx="370">
                  <c:v>0</c:v>
                </c:pt>
                <c:pt idx="371">
                  <c:v>0</c:v>
                </c:pt>
                <c:pt idx="372">
                  <c:v>0</c:v>
                </c:pt>
                <c:pt idx="373">
                  <c:v>1.07</c:v>
                </c:pt>
                <c:pt idx="374">
                  <c:v>0</c:v>
                </c:pt>
                <c:pt idx="375">
                  <c:v>1.02</c:v>
                </c:pt>
                <c:pt idx="376">
                  <c:v>0</c:v>
                </c:pt>
                <c:pt idx="377">
                  <c:v>0</c:v>
                </c:pt>
                <c:pt idx="378">
                  <c:v>2.0499999999999998</c:v>
                </c:pt>
                <c:pt idx="379">
                  <c:v>0</c:v>
                </c:pt>
                <c:pt idx="380">
                  <c:v>1.03</c:v>
                </c:pt>
                <c:pt idx="381">
                  <c:v>0</c:v>
                </c:pt>
                <c:pt idx="382">
                  <c:v>0</c:v>
                </c:pt>
                <c:pt idx="383">
                  <c:v>0</c:v>
                </c:pt>
                <c:pt idx="384">
                  <c:v>0</c:v>
                </c:pt>
                <c:pt idx="385">
                  <c:v>0</c:v>
                </c:pt>
                <c:pt idx="386">
                  <c:v>0</c:v>
                </c:pt>
                <c:pt idx="387">
                  <c:v>0</c:v>
                </c:pt>
                <c:pt idx="388">
                  <c:v>0</c:v>
                </c:pt>
                <c:pt idx="389">
                  <c:v>0</c:v>
                </c:pt>
                <c:pt idx="390">
                  <c:v>0</c:v>
                </c:pt>
                <c:pt idx="391">
                  <c:v>0</c:v>
                </c:pt>
                <c:pt idx="392">
                  <c:v>0.94</c:v>
                </c:pt>
                <c:pt idx="393">
                  <c:v>0</c:v>
                </c:pt>
                <c:pt idx="394">
                  <c:v>2.0699999999999998</c:v>
                </c:pt>
                <c:pt idx="395">
                  <c:v>0</c:v>
                </c:pt>
                <c:pt idx="396">
                  <c:v>0</c:v>
                </c:pt>
                <c:pt idx="397">
                  <c:v>0</c:v>
                </c:pt>
                <c:pt idx="398">
                  <c:v>0</c:v>
                </c:pt>
                <c:pt idx="399">
                  <c:v>2.09</c:v>
                </c:pt>
                <c:pt idx="400">
                  <c:v>0</c:v>
                </c:pt>
                <c:pt idx="401">
                  <c:v>0</c:v>
                </c:pt>
                <c:pt idx="402">
                  <c:v>0</c:v>
                </c:pt>
                <c:pt idx="403">
                  <c:v>0</c:v>
                </c:pt>
                <c:pt idx="404">
                  <c:v>1.07</c:v>
                </c:pt>
                <c:pt idx="405">
                  <c:v>0</c:v>
                </c:pt>
                <c:pt idx="406">
                  <c:v>2</c:v>
                </c:pt>
                <c:pt idx="407">
                  <c:v>0</c:v>
                </c:pt>
                <c:pt idx="408">
                  <c:v>0</c:v>
                </c:pt>
                <c:pt idx="409">
                  <c:v>0</c:v>
                </c:pt>
                <c:pt idx="410">
                  <c:v>0</c:v>
                </c:pt>
                <c:pt idx="411">
                  <c:v>0</c:v>
                </c:pt>
                <c:pt idx="412">
                  <c:v>0.6</c:v>
                </c:pt>
                <c:pt idx="413">
                  <c:v>0</c:v>
                </c:pt>
                <c:pt idx="414">
                  <c:v>1.02</c:v>
                </c:pt>
                <c:pt idx="415">
                  <c:v>0</c:v>
                </c:pt>
                <c:pt idx="416">
                  <c:v>0</c:v>
                </c:pt>
                <c:pt idx="417">
                  <c:v>0</c:v>
                </c:pt>
                <c:pt idx="418">
                  <c:v>0</c:v>
                </c:pt>
                <c:pt idx="419">
                  <c:v>0</c:v>
                </c:pt>
                <c:pt idx="420">
                  <c:v>0</c:v>
                </c:pt>
                <c:pt idx="421">
                  <c:v>0</c:v>
                </c:pt>
                <c:pt idx="422">
                  <c:v>0</c:v>
                </c:pt>
                <c:pt idx="423">
                  <c:v>0</c:v>
                </c:pt>
                <c:pt idx="424">
                  <c:v>1.97</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numCache>
            </c:numRef>
          </c:yVal>
          <c:smooth val="0"/>
          <c:extLst>
            <c:ext xmlns:c16="http://schemas.microsoft.com/office/drawing/2014/chart" uri="{C3380CC4-5D6E-409C-BE32-E72D297353CC}">
              <c16:uniqueId val="{00000002-83C5-0640-B9C4-D8F4928C5EB7}"/>
            </c:ext>
          </c:extLst>
        </c:ser>
        <c:dLbls>
          <c:showLegendKey val="0"/>
          <c:showVal val="0"/>
          <c:showCatName val="0"/>
          <c:showSerName val="0"/>
          <c:showPercent val="0"/>
          <c:showBubbleSize val="0"/>
        </c:dLbls>
        <c:axId val="-1548382160"/>
        <c:axId val="-1548696944"/>
      </c:scatterChart>
      <c:valAx>
        <c:axId val="-1548382160"/>
        <c:scaling>
          <c:orientation val="minMax"/>
          <c:min val="0"/>
        </c:scaling>
        <c:delete val="0"/>
        <c:axPos val="b"/>
        <c:title>
          <c:tx>
            <c:rich>
              <a:bodyPr/>
              <a:lstStyle/>
              <a:p>
                <a:pPr>
                  <a:defRPr sz="1600"/>
                </a:pPr>
                <a:r>
                  <a:rPr lang="en-US" sz="1600"/>
                  <a:t>Predicted (0 = reject (but</a:t>
                </a:r>
                <a:r>
                  <a:rPr lang="en-US" sz="1600" baseline="0"/>
                  <a:t> review as ed=auth); </a:t>
                </a:r>
                <a:r>
                  <a:rPr lang="en-US" sz="1600"/>
                  <a:t>1=uncertain, 2=publishable)</a:t>
                </a:r>
              </a:p>
            </c:rich>
          </c:tx>
          <c:overlay val="0"/>
        </c:title>
        <c:numFmt formatCode="0.0" sourceLinked="0"/>
        <c:majorTickMark val="out"/>
        <c:minorTickMark val="none"/>
        <c:tickLblPos val="nextTo"/>
        <c:crossAx val="-1548696944"/>
        <c:crosses val="autoZero"/>
        <c:crossBetween val="midCat"/>
        <c:majorUnit val="0.5"/>
      </c:valAx>
      <c:valAx>
        <c:axId val="-1548696944"/>
        <c:scaling>
          <c:orientation val="minMax"/>
          <c:min val="0.5"/>
        </c:scaling>
        <c:delete val="0"/>
        <c:axPos val="l"/>
        <c:majorGridlines>
          <c:spPr>
            <a:ln>
              <a:noFill/>
            </a:ln>
          </c:spPr>
        </c:majorGridlines>
        <c:title>
          <c:tx>
            <c:rich>
              <a:bodyPr rot="-5400000" vert="horz"/>
              <a:lstStyle/>
              <a:p>
                <a:pPr>
                  <a:defRPr sz="1800"/>
                </a:pPr>
                <a:r>
                  <a:rPr lang="en-US" sz="1800"/>
                  <a:t>Decision (0.5=withdrawn,</a:t>
                </a:r>
                <a:r>
                  <a:rPr lang="en-US" sz="1800" baseline="0"/>
                  <a:t> </a:t>
                </a:r>
                <a:r>
                  <a:rPr lang="en-US" sz="1800"/>
                  <a:t>1=rejected, 2=published)</a:t>
                </a:r>
              </a:p>
            </c:rich>
          </c:tx>
          <c:overlay val="0"/>
        </c:title>
        <c:numFmt formatCode="0.0" sourceLinked="0"/>
        <c:majorTickMark val="out"/>
        <c:minorTickMark val="none"/>
        <c:tickLblPos val="nextTo"/>
        <c:crossAx val="-1548382160"/>
        <c:crosses val="autoZero"/>
        <c:crossBetween val="midCat"/>
        <c:majorUnit val="0.5"/>
      </c:valAx>
    </c:plotArea>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modernComment_1A6_AA97CF56.xml><?xml version="1.0" encoding="utf-8"?>
<p188:cmLst xmlns:a="http://schemas.openxmlformats.org/drawingml/2006/main" xmlns:r="http://schemas.openxmlformats.org/officeDocument/2006/relationships" xmlns:p188="http://schemas.microsoft.com/office/powerpoint/2018/8/main">
  <p188:cm id="{F1B6BD09-F466-534D-A72A-4BD2B30679FA}" authorId="{B5774C71-EE2D-B224-016F-2846A8682980}" created="2025-12-23T21:16:47.192">
    <ac:txMkLst xmlns:ac="http://schemas.microsoft.com/office/drawing/2013/main/command">
      <pc:docMk xmlns:pc="http://schemas.microsoft.com/office/powerpoint/2013/main/command"/>
      <pc:sldMk xmlns:pc="http://schemas.microsoft.com/office/powerpoint/2013/main/command" cId="2862075734" sldId="422"/>
      <ac:spMk id="114" creationId="{4595A1B3-B27F-6579-52BC-4C912380439D}"/>
      <ac:txMk cp="1" len="268">
        <ac:context len="436" hash="1837131334"/>
      </ac:txMk>
    </ac:txMkLst>
    <p188:pos x="8196680" y="828867"/>
    <p188:txBody>
      <a:bodyPr/>
      <a:lstStyle/>
      <a:p>
        <a:r>
          <a:rPr lang="en-US"/>
          <a:t>red = updated for this talk (new #1 is the prior #2). #2 is rewritten.</a:t>
        </a:r>
      </a:p>
    </p188:txBody>
  </p188:cm>
</p188:cmLst>
</file>

<file path=ppt/comments/modernComment_109_5F071218.xml><?xml version="1.0" encoding="utf-8"?>
<p188:cmLst xmlns:a="http://schemas.openxmlformats.org/drawingml/2006/main" xmlns:r="http://schemas.openxmlformats.org/officeDocument/2006/relationships" xmlns:p188="http://schemas.microsoft.com/office/powerpoint/2018/8/main">
  <p188:cm id="{46B55E80-D319-BC40-B798-3AB9583E51B8}" authorId="{B5774C71-EE2D-B224-016F-2846A8682980}" created="2025-12-23T21:16:47.192">
    <ac:txMkLst xmlns:ac="http://schemas.microsoft.com/office/drawing/2013/main/command">
      <pc:docMk xmlns:pc="http://schemas.microsoft.com/office/powerpoint/2013/main/command"/>
      <pc:sldMk xmlns:pc="http://schemas.microsoft.com/office/powerpoint/2013/main/command" cId="1594298904" sldId="265"/>
      <ac:spMk id="114" creationId="{00000000-0000-0000-0000-000000000000}"/>
      <ac:txMk cp="1" len="268">
        <ac:context len="436" hash="1837131334"/>
      </ac:txMk>
    </ac:txMkLst>
    <p188:pos x="8196680" y="828867"/>
    <p188:txBody>
      <a:bodyPr/>
      <a:lstStyle/>
      <a:p>
        <a:r>
          <a:rPr lang="en-US"/>
          <a:t>red = updated for this talk (new #1 is the prior #2). #2 is rewritten.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tm-assoc.org/oa-dashboard/uptake-of-open-access/"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link.springer.com/article/10.1007/s11192-022-04586-1/tables/1"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tm-assoc.org/oa-dashboard/uptake-of-open-access/"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link.springer.com/article/10.1007/s11192-022-04586-1/tables/1"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simplewordcloud.com/"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04cbd037e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04cbd037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Blank slide between preparatory notes and the workshop slides</a:t>
            </a:r>
          </a:p>
          <a:p>
            <a:endParaRPr lang="en-US" dirty="0"/>
          </a:p>
        </p:txBody>
      </p:sp>
    </p:spTree>
    <p:extLst>
      <p:ext uri="{BB962C8B-B14F-4D97-AF65-F5344CB8AC3E}">
        <p14:creationId xmlns:p14="http://schemas.microsoft.com/office/powerpoint/2010/main" val="103157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Briefly introduce yourselves as developing this workshop, based on the workshop series developed by PEEER (Publishing for an Ethical and Equitable Environment in Research) — </a:t>
            </a:r>
            <a:r>
              <a:rPr lang="en-US" sz="1100" dirty="0">
                <a:solidFill>
                  <a:schemeClr val="dk1"/>
                </a:solidFill>
                <a:latin typeface="Calibri"/>
                <a:ea typeface="Calibri"/>
                <a:cs typeface="Calibri"/>
                <a:sym typeface="Calibri"/>
              </a:rPr>
              <a:t>a coalition of authors, editors, reviewers, libraries, publishers, and societies to support affordable and equitable access plus a healthy scientific and research community.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Add brief intro = personal journey, if it seems appropriate.</a:t>
            </a:r>
            <a:br>
              <a:rPr lang="en-US" sz="1100" b="0" i="0" u="none" strike="noStrike" cap="none" dirty="0">
                <a:solidFill>
                  <a:srgbClr val="000000"/>
                </a:solidFill>
                <a:effectLst/>
                <a:latin typeface="Arial"/>
                <a:ea typeface="Arial"/>
                <a:cs typeface="Arial"/>
                <a:sym typeface="Arial"/>
              </a:rPr>
            </a:br>
            <a:endParaRPr lang="en-US" sz="11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t> </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Share the goals for the workshop</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806503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Share the agenda. Timing can be expanded to a four-hour workshop primarily by giving more time for the breakout groups, extending breaks by 5 mins, allowing a little more time for the final Tips &amp; QA sessions. (We encourage interruptions and questions in the Tips session, essentially merging the </a:t>
            </a:r>
            <a:r>
              <a:rPr lang="en-US" dirty="0" err="1"/>
              <a:t>Tips+QA</a:t>
            </a:r>
            <a:r>
              <a:rPr lang="en-US" dirty="0"/>
              <a:t> which leads to a more dynamic discussion. </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Depending on your plans – if running Workshop 1 as well as Workshop 2, then a lunch between them provides participants with an opportunity to mingle (as well as with panelists and organizers). Advertise this before the workshop.  </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Also, note that you’ll get some folk take both workshops. That seems to work ok.</a:t>
            </a:r>
          </a:p>
          <a:p>
            <a:pPr marL="0" lvl="0" indent="0" algn="l" rtl="0">
              <a:lnSpc>
                <a:spcPct val="100000"/>
              </a:lnSpc>
              <a:spcBef>
                <a:spcPts val="0"/>
              </a:spcBef>
              <a:spcAft>
                <a:spcPts val="0"/>
              </a:spcAft>
              <a:buSzPts val="1100"/>
              <a:buNone/>
            </a:pPr>
            <a:r>
              <a:rPr lang="en-US" dirty="0"/>
              <a:t> </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677878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80578918-34D7-0D21-ED9F-D154C8DD293F}"/>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518D81A1-EEAF-E950-EF88-B2DDB8D736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16806D58-BDE0-EEF5-5409-B8D769C8042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925575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E8F0F410-371E-FE77-9355-C12F5003CDF8}"/>
            </a:ext>
          </a:extLst>
        </p:cNvPr>
        <p:cNvGrpSpPr/>
        <p:nvPr/>
      </p:nvGrpSpPr>
      <p:grpSpPr>
        <a:xfrm>
          <a:off x="0" y="0"/>
          <a:ext cx="0" cy="0"/>
          <a:chOff x="0" y="0"/>
          <a:chExt cx="0" cy="0"/>
        </a:xfrm>
      </p:grpSpPr>
      <p:sp>
        <p:nvSpPr>
          <p:cNvPr id="64" name="Google Shape;64;p2:notes">
            <a:extLst>
              <a:ext uri="{FF2B5EF4-FFF2-40B4-BE49-F238E27FC236}">
                <a16:creationId xmlns:a16="http://schemas.microsoft.com/office/drawing/2014/main" id="{5B648899-7F8F-139E-9246-E836692C5A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2:notes">
            <a:extLst>
              <a:ext uri="{FF2B5EF4-FFF2-40B4-BE49-F238E27FC236}">
                <a16:creationId xmlns:a16="http://schemas.microsoft.com/office/drawing/2014/main" id="{C45EC0FC-1785-7641-06B0-49857E198E0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Why are we offering this workshop?</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Current changes in publishing [see slide text] … including changing ownership of journals. </a:t>
            </a:r>
          </a:p>
          <a:p>
            <a:pPr marL="0" lvl="0" indent="0" algn="l" rtl="0">
              <a:lnSpc>
                <a:spcPct val="100000"/>
              </a:lnSpc>
              <a:spcBef>
                <a:spcPts val="0"/>
              </a:spcBef>
              <a:spcAft>
                <a:spcPts val="0"/>
              </a:spcAft>
              <a:buSzPts val="1100"/>
              <a:buNone/>
            </a:pPr>
            <a:r>
              <a:rPr lang="en-US" dirty="0"/>
              <a:t>From 1655–1960s, almost all journals were owned and run by societies. In recent years (taking root in the 1960s–1990s), the rate of creation of new journals has accelerated, the vast majority of new journals have been for-profit publisher-owned, including predatory publishers, MDPI, </a:t>
            </a:r>
            <a:r>
              <a:rPr lang="en-US" dirty="0" err="1"/>
              <a:t>Frontiers.in</a:t>
            </a:r>
            <a:r>
              <a:rPr lang="en-US" dirty="0"/>
              <a:t>, and cascade journals at all the major publishers. </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615381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B5568153-6936-A519-9F53-846C2A18B8FB}"/>
            </a:ext>
          </a:extLst>
        </p:cNvPr>
        <p:cNvGrpSpPr/>
        <p:nvPr/>
      </p:nvGrpSpPr>
      <p:grpSpPr>
        <a:xfrm>
          <a:off x="0" y="0"/>
          <a:ext cx="0" cy="0"/>
          <a:chOff x="0" y="0"/>
          <a:chExt cx="0" cy="0"/>
        </a:xfrm>
      </p:grpSpPr>
      <p:sp>
        <p:nvSpPr>
          <p:cNvPr id="64" name="Google Shape;64;p2:notes">
            <a:extLst>
              <a:ext uri="{FF2B5EF4-FFF2-40B4-BE49-F238E27FC236}">
                <a16:creationId xmlns:a16="http://schemas.microsoft.com/office/drawing/2014/main" id="{BF4E9490-A7F4-0805-2177-73119DAB96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2:notes">
            <a:extLst>
              <a:ext uri="{FF2B5EF4-FFF2-40B4-BE49-F238E27FC236}">
                <a16:creationId xmlns:a16="http://schemas.microsoft.com/office/drawing/2014/main" id="{E65B3C56-3E45-5941-941D-952F712ECC7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i="0" dirty="0"/>
              <a:t>The number of published papers has similarly grown rapidly – likely beyond our ability to keep up with the field or synthesize it (without aid of tools). </a:t>
            </a:r>
          </a:p>
          <a:p>
            <a:pPr marL="0" lvl="0" indent="0" algn="l" rtl="0">
              <a:lnSpc>
                <a:spcPct val="100000"/>
              </a:lnSpc>
              <a:spcBef>
                <a:spcPts val="0"/>
              </a:spcBef>
              <a:spcAft>
                <a:spcPts val="0"/>
              </a:spcAft>
              <a:buSzPts val="1100"/>
              <a:buNone/>
            </a:pPr>
            <a:endParaRPr lang="en-US" i="1" dirty="0"/>
          </a:p>
          <a:p>
            <a:pPr marL="0" lvl="0" indent="0" algn="l" rtl="0">
              <a:lnSpc>
                <a:spcPct val="100000"/>
              </a:lnSpc>
              <a:spcBef>
                <a:spcPts val="0"/>
              </a:spcBef>
              <a:spcAft>
                <a:spcPts val="0"/>
              </a:spcAft>
              <a:buSzPts val="1100"/>
              <a:buNone/>
            </a:pPr>
            <a:r>
              <a:rPr lang="en-US" i="1" dirty="0"/>
              <a:t>Figure 1 – the growth of # of papers published in total and broken out by publisher 2011-2021. Green are for-profit publishers. Yellow/Gold are newer OA only publishers (for profit except PLOS). Blue are not-for-profit publishers. Colored region indicates papers in ISI. White block indicates additional papers in Scopus. There are probably some different proportions among publishers for in-Scopus-not-in-ISI papers, but I don’t think the fundamental story changes </a:t>
            </a:r>
            <a:r>
              <a:rPr lang="en-US" i="1" dirty="0" err="1"/>
              <a:t>much.Sources</a:t>
            </a:r>
            <a:r>
              <a:rPr lang="en-US" i="1" dirty="0"/>
              <a:t> </a:t>
            </a:r>
            <a:r>
              <a:rPr lang="en-US" dirty="0">
                <a:hlinkClick r:id="rId3"/>
              </a:rPr>
              <a:t>https://www.stm-assoc.org/oa-dashboard/uptake-of-open-access/</a:t>
            </a:r>
            <a:r>
              <a:rPr lang="en-US" dirty="0"/>
              <a:t> provides total publications in Scopus; Table 1 of </a:t>
            </a:r>
            <a:r>
              <a:rPr lang="en-US" dirty="0">
                <a:hlinkClick r:id="rId4"/>
              </a:rPr>
              <a:t>https://link.springer.com/article/10.1007/s11192-022-04586-1/tables/1</a:t>
            </a:r>
            <a:r>
              <a:rPr lang="en-US" dirty="0"/>
              <a:t> for ISI journals by publisher.</a:t>
            </a:r>
            <a:endParaRPr dirty="0"/>
          </a:p>
        </p:txBody>
      </p:sp>
    </p:spTree>
    <p:extLst>
      <p:ext uri="{BB962C8B-B14F-4D97-AF65-F5344CB8AC3E}">
        <p14:creationId xmlns:p14="http://schemas.microsoft.com/office/powerpoint/2010/main" val="3471360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59594C68-422F-05CC-2550-0CE47A9C9B64}"/>
            </a:ext>
          </a:extLst>
        </p:cNvPr>
        <p:cNvGrpSpPr/>
        <p:nvPr/>
      </p:nvGrpSpPr>
      <p:grpSpPr>
        <a:xfrm>
          <a:off x="0" y="0"/>
          <a:ext cx="0" cy="0"/>
          <a:chOff x="0" y="0"/>
          <a:chExt cx="0" cy="0"/>
        </a:xfrm>
      </p:grpSpPr>
      <p:sp>
        <p:nvSpPr>
          <p:cNvPr id="64" name="Google Shape;64;p2:notes">
            <a:extLst>
              <a:ext uri="{FF2B5EF4-FFF2-40B4-BE49-F238E27FC236}">
                <a16:creationId xmlns:a16="http://schemas.microsoft.com/office/drawing/2014/main" id="{68C6D2AF-6567-1FED-255E-B3C546CA30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2:notes">
            <a:extLst>
              <a:ext uri="{FF2B5EF4-FFF2-40B4-BE49-F238E27FC236}">
                <a16:creationId xmlns:a16="http://schemas.microsoft.com/office/drawing/2014/main" id="{7E7C65E7-9A5A-F6C2-DFC8-C5DAF044C0D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i="1" dirty="0"/>
              <a:t>Not only are the vast majority of journals for-profit, the way we pay for science has changed – </a:t>
            </a:r>
            <a:r>
              <a:rPr lang="en-US" i="1" dirty="0" err="1"/>
              <a:t>shifiting</a:t>
            </a:r>
            <a:r>
              <a:rPr lang="en-US" i="1" dirty="0"/>
              <a:t> toward open access, with fees increasing faster than inflation. The system has become inaccessible to many and unsustainable for most if not all researchers. </a:t>
            </a:r>
          </a:p>
          <a:p>
            <a:pPr marL="0" lvl="0" indent="0" algn="l" rtl="0">
              <a:lnSpc>
                <a:spcPct val="100000"/>
              </a:lnSpc>
              <a:spcBef>
                <a:spcPts val="0"/>
              </a:spcBef>
              <a:spcAft>
                <a:spcPts val="0"/>
              </a:spcAft>
              <a:buSzPts val="1100"/>
              <a:buNone/>
            </a:pPr>
            <a:endParaRPr lang="en-US" i="1" dirty="0"/>
          </a:p>
          <a:p>
            <a:pPr marL="0" lvl="0" indent="0" algn="l" rtl="0">
              <a:lnSpc>
                <a:spcPct val="100000"/>
              </a:lnSpc>
              <a:spcBef>
                <a:spcPts val="0"/>
              </a:spcBef>
              <a:spcAft>
                <a:spcPts val="0"/>
              </a:spcAft>
              <a:buSzPts val="1100"/>
              <a:buNone/>
            </a:pPr>
            <a:r>
              <a:rPr lang="en-US" i="1" dirty="0"/>
              <a:t>Figure 1 – the growth of # of papers published in total and broken out by publisher 2011-2021. Green are for-profit publishers. Yellow/Gold are newer OA only publishers (for profit except PLOS). Blue are not-for-profit publishers. Colored region indicates papers in ISI. White block indicates additional papers in Scopus. There are probably some different proportions among publishers for in-Scopus-not-in-ISI papers, but I don’t think the fundamental story changes </a:t>
            </a:r>
            <a:r>
              <a:rPr lang="en-US" i="1" dirty="0" err="1"/>
              <a:t>much.Sources</a:t>
            </a:r>
            <a:r>
              <a:rPr lang="en-US" i="1" dirty="0"/>
              <a:t> </a:t>
            </a:r>
            <a:r>
              <a:rPr lang="en-US" dirty="0">
                <a:hlinkClick r:id="rId3"/>
              </a:rPr>
              <a:t>https://www.stm-assoc.org/oa-dashboard/uptake-of-open-access/</a:t>
            </a:r>
            <a:r>
              <a:rPr lang="en-US" dirty="0"/>
              <a:t> provides total publications in Scopus; Table 1 of </a:t>
            </a:r>
            <a:r>
              <a:rPr lang="en-US" dirty="0">
                <a:hlinkClick r:id="rId4"/>
              </a:rPr>
              <a:t>https://link.springer.com/article/10.1007/s11192-022-04586-1/tables/1</a:t>
            </a:r>
            <a:r>
              <a:rPr lang="en-US" dirty="0"/>
              <a:t> for ISI journals by publisher.</a:t>
            </a:r>
            <a:endParaRPr dirty="0"/>
          </a:p>
        </p:txBody>
      </p:sp>
    </p:spTree>
    <p:extLst>
      <p:ext uri="{BB962C8B-B14F-4D97-AF65-F5344CB8AC3E}">
        <p14:creationId xmlns:p14="http://schemas.microsoft.com/office/powerpoint/2010/main" val="2188214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634EA04E-8BE7-C4E6-9AF6-B04930233DA3}"/>
            </a:ext>
          </a:extLst>
        </p:cNvPr>
        <p:cNvGrpSpPr/>
        <p:nvPr/>
      </p:nvGrpSpPr>
      <p:grpSpPr>
        <a:xfrm>
          <a:off x="0" y="0"/>
          <a:ext cx="0" cy="0"/>
          <a:chOff x="0" y="0"/>
          <a:chExt cx="0" cy="0"/>
        </a:xfrm>
      </p:grpSpPr>
      <p:sp>
        <p:nvSpPr>
          <p:cNvPr id="64" name="Google Shape;64;p2:notes">
            <a:extLst>
              <a:ext uri="{FF2B5EF4-FFF2-40B4-BE49-F238E27FC236}">
                <a16:creationId xmlns:a16="http://schemas.microsoft.com/office/drawing/2014/main" id="{6B082A47-7F7E-D4A0-5614-7CF0BF7011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2:notes">
            <a:extLst>
              <a:ext uri="{FF2B5EF4-FFF2-40B4-BE49-F238E27FC236}">
                <a16:creationId xmlns:a16="http://schemas.microsoft.com/office/drawing/2014/main" id="{A01DD2FB-FE3C-B570-B181-814647917D8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These increases are coupled with a decrease in willingness to review articles – possibly a sign of an increasing intensity of the ‘publish or perish’ phenomenon.</a:t>
            </a:r>
            <a:endParaRPr dirty="0"/>
          </a:p>
        </p:txBody>
      </p:sp>
    </p:spTree>
    <p:extLst>
      <p:ext uri="{BB962C8B-B14F-4D97-AF65-F5344CB8AC3E}">
        <p14:creationId xmlns:p14="http://schemas.microsoft.com/office/powerpoint/2010/main" val="630327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89C48B1A-C134-162E-C831-EBE7EEFE6EAD}"/>
            </a:ext>
          </a:extLst>
        </p:cNvPr>
        <p:cNvGrpSpPr/>
        <p:nvPr/>
      </p:nvGrpSpPr>
      <p:grpSpPr>
        <a:xfrm>
          <a:off x="0" y="0"/>
          <a:ext cx="0" cy="0"/>
          <a:chOff x="0" y="0"/>
          <a:chExt cx="0" cy="0"/>
        </a:xfrm>
      </p:grpSpPr>
      <p:sp>
        <p:nvSpPr>
          <p:cNvPr id="64" name="Google Shape;64;p2:notes">
            <a:extLst>
              <a:ext uri="{FF2B5EF4-FFF2-40B4-BE49-F238E27FC236}">
                <a16:creationId xmlns:a16="http://schemas.microsoft.com/office/drawing/2014/main" id="{421BFE66-784F-1DF1-FB79-F3CC83D9E9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2:notes">
            <a:extLst>
              <a:ext uri="{FF2B5EF4-FFF2-40B4-BE49-F238E27FC236}">
                <a16:creationId xmlns:a16="http://schemas.microsoft.com/office/drawing/2014/main" id="{A131EA30-C07D-A993-5F0A-1EAFE1B0ED0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dirty="0">
                <a:solidFill>
                  <a:schemeClr val="dk2"/>
                </a:solidFill>
                <a:highlight>
                  <a:srgbClr val="FFFF00"/>
                </a:highlight>
              </a:rPr>
              <a:t>Shift to open access - original goals of OA vs. co-opted goals and drive for more and more papers </a:t>
            </a:r>
          </a:p>
          <a:p>
            <a:pPr marL="0" lvl="0" indent="0" algn="l" rtl="0">
              <a:spcBef>
                <a:spcPts val="0"/>
              </a:spcBef>
              <a:spcAft>
                <a:spcPts val="0"/>
              </a:spcAft>
              <a:buNone/>
            </a:pPr>
            <a:endParaRPr lang="en-GB" sz="1100" dirty="0">
              <a:solidFill>
                <a:schemeClr val="dk2"/>
              </a:solidFill>
            </a:endParaRPr>
          </a:p>
          <a:p>
            <a:pPr marL="0" lvl="0" indent="0" algn="l" rtl="0">
              <a:spcBef>
                <a:spcPts val="0"/>
              </a:spcBef>
              <a:spcAft>
                <a:spcPts val="0"/>
              </a:spcAft>
              <a:buNone/>
            </a:pPr>
            <a:r>
              <a:rPr lang="en-GB" sz="1100" dirty="0">
                <a:solidFill>
                  <a:schemeClr val="dk2"/>
                </a:solidFill>
              </a:rPr>
              <a:t>McGill blogposts</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542821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So, this workshop will … [paraphrase slide text]</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362803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 name="Google Shape;12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In terms of workshop logistics/tenor, please remember that …[paraphrase slide text]</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48047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B082A084-4EFC-D64B-FC40-425FCD188DC7}"/>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2D84C257-AC44-146D-BA1B-60F62E36A8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AA1576FD-2F4E-9545-D262-BA007C6F2A4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49759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1900" dirty="0">
                <a:solidFill>
                  <a:srgbClr val="595959"/>
                </a:solidFill>
                <a:latin typeface="Calibri"/>
                <a:ea typeface="Calibri"/>
                <a:cs typeface="Calibri"/>
                <a:sym typeface="Calibri"/>
              </a:rPr>
              <a:t>WARM-UP QUESTIONS IF NEEDED</a:t>
            </a:r>
            <a:endParaRPr sz="1900" dirty="0">
              <a:solidFill>
                <a:srgbClr val="595959"/>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latin typeface="Times New Roman"/>
                <a:ea typeface="Times New Roman"/>
                <a:cs typeface="Times New Roman"/>
                <a:sym typeface="Times New Roman"/>
              </a:rPr>
              <a:t>(Motivations for reviewing/editing)</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Motivations for publishing/reviewing/editing: Evaluations? Personal satisfaction?</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are the various considerations experienced when choosing a venue? </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How do the current metrics for evaluating research (e.g., impact factor, h-index) affect your choices</a:t>
            </a:r>
            <a:endParaRPr dirty="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100"/>
              <a:buFont typeface="Arial"/>
              <a:buNone/>
            </a:pPr>
            <a:endParaRPr dirty="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latin typeface="Times New Roman"/>
                <a:ea typeface="Times New Roman"/>
                <a:cs typeface="Times New Roman"/>
                <a:sym typeface="Times New Roman"/>
              </a:rPr>
              <a:t>(Peer review process)</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How do journal publishers ensure transparency in their editorial and review processes, and what improvements could be made to increase trust in these processes?</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are the potential benefits and challenges of preprint servers, and how can they be effectively integrated into the publishing landscape?</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role do editors/societies/publishers/librarians play in supporting ECRs through the publishing process, and how can this support be enhanced?</a:t>
            </a:r>
            <a:endParaRPr dirty="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100"/>
              <a:buFont typeface="Arial"/>
              <a:buNone/>
            </a:pPr>
            <a:endParaRPr dirty="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latin typeface="Times New Roman"/>
                <a:ea typeface="Times New Roman"/>
                <a:cs typeface="Times New Roman"/>
                <a:sym typeface="Times New Roman"/>
              </a:rPr>
              <a:t>(Enacting cultural change)</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are the main barriers to affordable open access publications, and how can these barriers be reduced? </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initiatives can journals implement to ensure a more equitable and inclusive publishing process for researchers (think globally)?</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strategies can be implemented in different institutions to ensure that researchers from underrepresented regions and institutions have equitable opportunities in the publishing process?</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role could scientific societies play in ameliorating the current situation?</a:t>
            </a:r>
            <a:endParaRPr dirty="0">
              <a:solidFill>
                <a:schemeClr val="dk1"/>
              </a:solidFill>
              <a:latin typeface="Times New Roman"/>
              <a:ea typeface="Times New Roman"/>
              <a:cs typeface="Times New Roman"/>
              <a:sym typeface="Times New Roman"/>
            </a:endParaRPr>
          </a:p>
          <a:p>
            <a:pPr marL="457200" lvl="0" indent="-298450" algn="l" rtl="0">
              <a:lnSpc>
                <a:spcPct val="100000"/>
              </a:lnSpc>
              <a:spcBef>
                <a:spcPts val="0"/>
              </a:spcBef>
              <a:spcAft>
                <a:spcPts val="0"/>
              </a:spcAft>
              <a:buClr>
                <a:schemeClr val="dk1"/>
              </a:buClr>
              <a:buSzPts val="1100"/>
              <a:buFont typeface="Times New Roman"/>
              <a:buChar char="●"/>
            </a:pPr>
            <a:r>
              <a:rPr lang="en-GB" dirty="0">
                <a:solidFill>
                  <a:schemeClr val="dk1"/>
                </a:solidFill>
                <a:latin typeface="Times New Roman"/>
                <a:ea typeface="Times New Roman"/>
                <a:cs typeface="Times New Roman"/>
                <a:sym typeface="Times New Roman"/>
              </a:rPr>
              <a:t>What “we/you” as researchers can do?</a:t>
            </a:r>
            <a:endParaRPr sz="1900" dirty="0">
              <a:solidFill>
                <a:srgbClr val="595959"/>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046535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Invite panelists to introduce themselves, during which they might also give a short anecdote of a pivotal experience in publishing themselves.</a:t>
            </a:r>
          </a:p>
          <a:p>
            <a:pPr marL="0" lvl="0" indent="0" algn="l" rtl="0">
              <a:lnSpc>
                <a:spcPct val="100000"/>
              </a:lnSpc>
              <a:spcBef>
                <a:spcPts val="0"/>
              </a:spcBef>
              <a:spcAft>
                <a:spcPts val="0"/>
              </a:spcAft>
              <a:buSzPts val="1100"/>
              <a:buNone/>
            </a:pPr>
            <a:r>
              <a:rPr lang="en-US" dirty="0"/>
              <a:t>Then, to transition to audience questions you might:</a:t>
            </a:r>
          </a:p>
          <a:p>
            <a:pPr marL="228600" lvl="0" indent="-228600" algn="l" rtl="0">
              <a:lnSpc>
                <a:spcPct val="100000"/>
              </a:lnSpc>
              <a:spcBef>
                <a:spcPts val="0"/>
              </a:spcBef>
              <a:spcAft>
                <a:spcPts val="0"/>
              </a:spcAft>
              <a:buSzPts val="1100"/>
              <a:buAutoNum type="arabicPeriod"/>
            </a:pPr>
            <a:r>
              <a:rPr lang="en-US" dirty="0"/>
              <a:t>Ask the audience a question or two first, e.g. about how many of them have published a paper, what career stage they’re at, or similar relevant things.  (If you run a pre-workshop survey, you may have asked some of these questions and know the answers … but it is useful for everyone in the room to know who’s there, and is a good ice-breaker too)</a:t>
            </a:r>
          </a:p>
          <a:p>
            <a:pPr marL="228600" lvl="0" indent="-228600" algn="l" rtl="0">
              <a:lnSpc>
                <a:spcPct val="100000"/>
              </a:lnSpc>
              <a:spcBef>
                <a:spcPts val="0"/>
              </a:spcBef>
              <a:spcAft>
                <a:spcPts val="0"/>
              </a:spcAft>
              <a:buSzPts val="1100"/>
              <a:buAutoNum type="arabicPeriod"/>
            </a:pPr>
            <a:r>
              <a:rPr lang="en-US" dirty="0"/>
              <a:t>Prepare a few warm-up questions, in case needed </a:t>
            </a:r>
          </a:p>
          <a:p>
            <a:pPr marL="228600" lvl="0" indent="-228600" algn="l" rtl="0">
              <a:lnSpc>
                <a:spcPct val="100000"/>
              </a:lnSpc>
              <a:spcBef>
                <a:spcPts val="0"/>
              </a:spcBef>
              <a:spcAft>
                <a:spcPts val="0"/>
              </a:spcAft>
              <a:buSzPts val="1100"/>
              <a:buAutoNum type="arabicPeriod"/>
            </a:pPr>
            <a:r>
              <a:rPr lang="en-US" dirty="0"/>
              <a:t>Start the audience questions as soon as possible</a:t>
            </a: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this link should be synchronized with the links in the email sent to participants before the workshop (see initial three slides) and with the links on the slides during the breakout sessions.  </a:t>
            </a:r>
          </a:p>
          <a:p>
            <a:r>
              <a:rPr lang="en-US" dirty="0"/>
              <a:t>We usually cue up the email to send a few minutes before the end of the panel session, or during the break (if it’s a longish break). </a:t>
            </a:r>
          </a:p>
          <a:p>
            <a:r>
              <a:rPr lang="en-US" dirty="0"/>
              <a:t>You may want to extend this break a little, depending on how long you have for the workshop, how long the prior session was, whether you’ve got refreshments, </a:t>
            </a:r>
            <a:r>
              <a:rPr lang="en-US" dirty="0" err="1"/>
              <a:t>etc</a:t>
            </a:r>
            <a:r>
              <a:rPr lang="en-US" dirty="0"/>
              <a:t> … </a:t>
            </a:r>
          </a:p>
          <a:p>
            <a:endParaRPr lang="en-US" dirty="0"/>
          </a:p>
        </p:txBody>
      </p:sp>
    </p:spTree>
    <p:extLst>
      <p:ext uri="{BB962C8B-B14F-4D97-AF65-F5344CB8AC3E}">
        <p14:creationId xmlns:p14="http://schemas.microsoft.com/office/powerpoint/2010/main" val="32937069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BA358A2E-1D99-D288-52A8-C6E5734FD770}"/>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1E883CE7-1E0E-DC8B-C347-FFC64B014C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D6613C2A-6BBD-64D3-C232-CF995DE8708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487082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a:extLst>
            <a:ext uri="{FF2B5EF4-FFF2-40B4-BE49-F238E27FC236}">
              <a16:creationId xmlns:a16="http://schemas.microsoft.com/office/drawing/2014/main" id="{5C7AA19B-6955-01F8-6170-445CFC7D097D}"/>
            </a:ext>
          </a:extLst>
        </p:cNvPr>
        <p:cNvGrpSpPr/>
        <p:nvPr/>
      </p:nvGrpSpPr>
      <p:grpSpPr>
        <a:xfrm>
          <a:off x="0" y="0"/>
          <a:ext cx="0" cy="0"/>
          <a:chOff x="0" y="0"/>
          <a:chExt cx="0" cy="0"/>
        </a:xfrm>
      </p:grpSpPr>
      <p:sp>
        <p:nvSpPr>
          <p:cNvPr id="156" name="Google Shape;156;p13:notes">
            <a:extLst>
              <a:ext uri="{FF2B5EF4-FFF2-40B4-BE49-F238E27FC236}">
                <a16:creationId xmlns:a16="http://schemas.microsoft.com/office/drawing/2014/main" id="{F7D2202B-D6EC-5C70-62EE-0DAFF7B0E3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p13:notes">
            <a:extLst>
              <a:ext uri="{FF2B5EF4-FFF2-40B4-BE49-F238E27FC236}">
                <a16:creationId xmlns:a16="http://schemas.microsoft.com/office/drawing/2014/main" id="{C3B6BD0D-65AC-9D1D-BE1A-E1AE89B03C9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dirty="0"/>
          </a:p>
        </p:txBody>
      </p:sp>
    </p:spTree>
    <p:extLst>
      <p:ext uri="{BB962C8B-B14F-4D97-AF65-F5344CB8AC3E}">
        <p14:creationId xmlns:p14="http://schemas.microsoft.com/office/powerpoint/2010/main" val="2675817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 name="Google Shape;16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In black are the two main prompts. Grey text is supplementary guidance, about possible ways to think about consolidating their thoughts. </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Oftentimes you’ll get editors, publishers also sign up for the workshop. That is ok. Just find out who they are, and they can either </a:t>
            </a:r>
          </a:p>
          <a:p>
            <a:pPr marL="228600" lvl="0" indent="-228600" algn="l" rtl="0">
              <a:lnSpc>
                <a:spcPct val="100000"/>
              </a:lnSpc>
              <a:spcBef>
                <a:spcPts val="0"/>
              </a:spcBef>
              <a:spcAft>
                <a:spcPts val="0"/>
              </a:spcAft>
              <a:buSzPts val="1100"/>
              <a:buAutoNum type="arabicParenBoth"/>
            </a:pPr>
            <a:r>
              <a:rPr lang="en-US" dirty="0"/>
              <a:t>Join groups in low numbers to facilitate the discussion, or </a:t>
            </a:r>
          </a:p>
          <a:p>
            <a:pPr marL="228600" lvl="0" indent="-228600" algn="l" rtl="0">
              <a:lnSpc>
                <a:spcPct val="100000"/>
              </a:lnSpc>
              <a:spcBef>
                <a:spcPts val="0"/>
              </a:spcBef>
              <a:spcAft>
                <a:spcPts val="0"/>
              </a:spcAft>
              <a:buSzPts val="1100"/>
              <a:buAutoNum type="arabicParenBoth"/>
            </a:pPr>
            <a:r>
              <a:rPr lang="en-US" dirty="0"/>
              <a:t>Form a fifth group (see bottom line on the slide) prepared to provide perspectives that intersect whatever matters are raised by the prior two pairs of groups.  </a:t>
            </a:r>
          </a:p>
          <a:p>
            <a:pPr marL="228600" lvl="0" indent="-228600" algn="l" rtl="0">
              <a:lnSpc>
                <a:spcPct val="100000"/>
              </a:lnSpc>
              <a:spcBef>
                <a:spcPts val="0"/>
              </a:spcBef>
              <a:spcAft>
                <a:spcPts val="0"/>
              </a:spcAft>
              <a:buSzPts val="1100"/>
              <a:buAutoNum type="arabicParenBoth"/>
            </a:pPr>
            <a:endParaRPr lang="en-US" dirty="0"/>
          </a:p>
          <a:p>
            <a:pPr marL="228600" lvl="0" indent="-228600" algn="l" rtl="0">
              <a:lnSpc>
                <a:spcPct val="100000"/>
              </a:lnSpc>
              <a:spcBef>
                <a:spcPts val="0"/>
              </a:spcBef>
              <a:spcAft>
                <a:spcPts val="0"/>
              </a:spcAft>
              <a:buSzPts val="1100"/>
              <a:buAutoNum type="arabicParenBoth"/>
            </a:pPr>
            <a:endParaRPr lang="en-US" dirty="0"/>
          </a:p>
          <a:p>
            <a:pPr marL="228600" lvl="0" indent="-228600" algn="l" rtl="0">
              <a:lnSpc>
                <a:spcPct val="100000"/>
              </a:lnSpc>
              <a:spcBef>
                <a:spcPts val="0"/>
              </a:spcBef>
              <a:spcAft>
                <a:spcPts val="0"/>
              </a:spcAft>
              <a:buSzPts val="1100"/>
              <a:buAutoNum type="arabicParenBoth"/>
            </a:pPr>
            <a:endParaRPr lang="en-US" dirty="0"/>
          </a:p>
          <a:p>
            <a:pPr marL="228600" lvl="0" indent="-228600" algn="l" rtl="0">
              <a:lnSpc>
                <a:spcPct val="100000"/>
              </a:lnSpc>
              <a:spcBef>
                <a:spcPts val="0"/>
              </a:spcBef>
              <a:spcAft>
                <a:spcPts val="0"/>
              </a:spcAft>
              <a:buSzPts val="1100"/>
              <a:buAutoNum type="arabicParenBoth"/>
            </a:pPr>
            <a:r>
              <a:rPr lang="en-US" dirty="0"/>
              <a:t>N.B. We don’t use a word cloud for this as (a) it allows for freer, unrecorded, non-permanent conversation about potentially sensitive topics.</a:t>
            </a:r>
          </a:p>
          <a:p>
            <a:pPr marL="228600" lvl="0" indent="-228600" algn="l" rtl="0">
              <a:lnSpc>
                <a:spcPct val="100000"/>
              </a:lnSpc>
              <a:spcBef>
                <a:spcPts val="0"/>
              </a:spcBef>
              <a:spcAft>
                <a:spcPts val="0"/>
              </a:spcAft>
              <a:buSzPts val="1100"/>
              <a:buAutoNum type="arabicParenBoth"/>
            </a:pPr>
            <a:endParaRPr lang="en-US" dirty="0"/>
          </a:p>
          <a:p>
            <a:pPr marL="228600" lvl="0" indent="-228600" algn="l" rtl="0">
              <a:lnSpc>
                <a:spcPct val="100000"/>
              </a:lnSpc>
              <a:spcBef>
                <a:spcPts val="0"/>
              </a:spcBef>
              <a:spcAft>
                <a:spcPts val="0"/>
              </a:spcAft>
              <a:buSzPts val="1100"/>
              <a:buAutoNum type="arabicParenBoth"/>
            </a:pPr>
            <a:endParaRPr lang="en-US" dirty="0"/>
          </a:p>
          <a:p>
            <a:pPr marL="228600" lvl="0" indent="-228600" algn="l" rtl="0">
              <a:lnSpc>
                <a:spcPct val="100000"/>
              </a:lnSpc>
              <a:spcBef>
                <a:spcPts val="0"/>
              </a:spcBef>
              <a:spcAft>
                <a:spcPts val="0"/>
              </a:spcAft>
              <a:buSzPts val="1100"/>
              <a:buAutoNum type="arabicParenBoth"/>
            </a:pPr>
            <a:endParaRPr dirty="0"/>
          </a:p>
        </p:txBody>
      </p:sp>
    </p:spTree>
    <p:extLst>
      <p:ext uri="{BB962C8B-B14F-4D97-AF65-F5344CB8AC3E}">
        <p14:creationId xmlns:p14="http://schemas.microsoft.com/office/powerpoint/2010/main" val="3918492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solidFill>
                  <a:schemeClr val="tx1">
                    <a:lumMod val="50000"/>
                    <a:lumOff val="50000"/>
                  </a:schemeClr>
                </a:solidFill>
                <a:latin typeface="Calibri"/>
                <a:ea typeface="Calibri"/>
                <a:cs typeface="Calibri"/>
                <a:sym typeface="Calibri"/>
              </a:rPr>
              <a:t>The first group on each topic should provide the major input. The second group fills in details or addresses missing points.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dirty="0">
              <a:solidFill>
                <a:schemeClr val="tx1">
                  <a:lumMod val="50000"/>
                  <a:lumOff val="50000"/>
                </a:schemeClr>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solidFill>
                  <a:schemeClr val="tx1">
                    <a:lumMod val="50000"/>
                    <a:lumOff val="50000"/>
                  </a:schemeClr>
                </a:solidFill>
                <a:latin typeface="Calibri"/>
                <a:ea typeface="Calibri"/>
                <a:cs typeface="Calibri"/>
                <a:sym typeface="Calibri"/>
              </a:rPr>
              <a:t>Have both pairs contribute.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dirty="0">
              <a:solidFill>
                <a:schemeClr val="tx1">
                  <a:lumMod val="50000"/>
                  <a:lumOff val="50000"/>
                </a:schemeClr>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solidFill>
                  <a:schemeClr val="tx1">
                    <a:lumMod val="50000"/>
                    <a:lumOff val="50000"/>
                  </a:schemeClr>
                </a:solidFill>
                <a:latin typeface="Calibri"/>
                <a:ea typeface="Calibri"/>
                <a:cs typeface="Calibri"/>
                <a:sym typeface="Calibri"/>
              </a:rPr>
              <a:t>After the pairs of groups contribute, invite the Editors: How do your processes intersect? Do you / Does your journal have guidelines for reviewers?  </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8476288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B8D650ED-3768-589C-99BA-AB5F066E18A8}"/>
            </a:ext>
          </a:extLst>
        </p:cNvPr>
        <p:cNvGrpSpPr/>
        <p:nvPr/>
      </p:nvGrpSpPr>
      <p:grpSpPr>
        <a:xfrm>
          <a:off x="0" y="0"/>
          <a:ext cx="0" cy="0"/>
          <a:chOff x="0" y="0"/>
          <a:chExt cx="0" cy="0"/>
        </a:xfrm>
      </p:grpSpPr>
      <p:sp>
        <p:nvSpPr>
          <p:cNvPr id="164" name="Google Shape;164;p14:notes">
            <a:extLst>
              <a:ext uri="{FF2B5EF4-FFF2-40B4-BE49-F238E27FC236}">
                <a16:creationId xmlns:a16="http://schemas.microsoft.com/office/drawing/2014/main" id="{217DD2E1-FA49-014A-645E-142EA2B4237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 name="Google Shape;165;p14:notes">
            <a:extLst>
              <a:ext uri="{FF2B5EF4-FFF2-40B4-BE49-F238E27FC236}">
                <a16:creationId xmlns:a16="http://schemas.microsoft.com/office/drawing/2014/main" id="{04B69355-3DB8-7347-7F98-5E44812C28B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lvl="0" indent="457200">
              <a:lnSpc>
                <a:spcPct val="115000"/>
              </a:lnSpc>
              <a:buClr>
                <a:schemeClr val="dk1"/>
              </a:buClr>
              <a:buSzPts val="1100"/>
            </a:pPr>
            <a:r>
              <a:rPr lang="en-GB" dirty="0">
                <a:solidFill>
                  <a:schemeClr val="dk1"/>
                </a:solidFill>
                <a:latin typeface="Calibri"/>
                <a:ea typeface="Calibri"/>
                <a:cs typeface="Calibri"/>
                <a:sym typeface="Calibri"/>
              </a:rPr>
              <a:t>People may relate specific actual experiences, but of course must respect confidentiality of any journals/persons</a:t>
            </a:r>
          </a:p>
          <a:p>
            <a:pPr lvl="0" indent="457200">
              <a:lnSpc>
                <a:spcPct val="115000"/>
              </a:lnSpc>
              <a:buClr>
                <a:schemeClr val="dk1"/>
              </a:buClr>
              <a:buSzPts val="1100"/>
            </a:pPr>
            <a:r>
              <a:rPr lang="en-GB" dirty="0">
                <a:solidFill>
                  <a:schemeClr val="dk1"/>
                </a:solidFill>
                <a:latin typeface="Calibri"/>
                <a:cs typeface="Calibri"/>
                <a:sym typeface="Calibri"/>
              </a:rPr>
              <a:t>They may be personal, first-hand, or from very close colleagues, but should not be hearsay</a:t>
            </a:r>
          </a:p>
          <a:p>
            <a:pPr lvl="0" indent="457200">
              <a:lnSpc>
                <a:spcPct val="115000"/>
              </a:lnSpc>
              <a:buClr>
                <a:schemeClr val="dk1"/>
              </a:buClr>
              <a:buSzPts val="1100"/>
            </a:pPr>
            <a:r>
              <a:rPr lang="en-GB" dirty="0">
                <a:solidFill>
                  <a:schemeClr val="dk1"/>
                </a:solidFill>
                <a:latin typeface="Calibri"/>
                <a:cs typeface="Calibri"/>
                <a:sym typeface="Calibri"/>
              </a:rPr>
              <a:t>They can choose to </a:t>
            </a:r>
            <a:r>
              <a:rPr lang="en-GB" dirty="0" err="1">
                <a:solidFill>
                  <a:schemeClr val="dk1"/>
                </a:solidFill>
                <a:latin typeface="Calibri"/>
                <a:cs typeface="Calibri"/>
                <a:sym typeface="Calibri"/>
              </a:rPr>
              <a:t>anonymyze</a:t>
            </a:r>
            <a:r>
              <a:rPr lang="en-GB" dirty="0">
                <a:solidFill>
                  <a:schemeClr val="dk1"/>
                </a:solidFill>
                <a:latin typeface="Calibri"/>
                <a:cs typeface="Calibri"/>
                <a:sym typeface="Calibri"/>
              </a:rPr>
              <a:t> them, e.g. a personal experience might be “one that experienced among my close colleagues …”</a:t>
            </a:r>
          </a:p>
          <a:p>
            <a:pPr lvl="0" indent="457200">
              <a:lnSpc>
                <a:spcPct val="115000"/>
              </a:lnSpc>
              <a:buClr>
                <a:schemeClr val="dk1"/>
              </a:buClr>
              <a:buSzPts val="1100"/>
            </a:pPr>
            <a:endParaRPr lang="en-GB" dirty="0">
              <a:solidFill>
                <a:schemeClr val="dk1"/>
              </a:solidFill>
              <a:latin typeface="Calibri"/>
              <a:cs typeface="Calibri"/>
              <a:sym typeface="Calibri"/>
            </a:endParaRPr>
          </a:p>
          <a:p>
            <a:pPr marL="457200" marR="0" lvl="0" indent="457200" algn="l" defTabSz="914400" rtl="0" eaLnBrk="1" fontAlgn="auto" latinLnBrk="0" hangingPunct="1">
              <a:lnSpc>
                <a:spcPct val="115000"/>
              </a:lnSpc>
              <a:spcBef>
                <a:spcPts val="0"/>
              </a:spcBef>
              <a:spcAft>
                <a:spcPts val="0"/>
              </a:spcAft>
              <a:buClr>
                <a:schemeClr val="dk1"/>
              </a:buClr>
              <a:buSzPts val="1100"/>
              <a:buFont typeface="Arial"/>
              <a:buChar char="●"/>
              <a:tabLst/>
              <a:defRPr/>
            </a:pPr>
            <a:r>
              <a:rPr lang="en-US" dirty="0"/>
              <a:t>N.B. We don’t use a word cloud for this as (a) it allows for freer, unrecorded, non-permanent conversation about potentially sensitive topics.</a:t>
            </a:r>
          </a:p>
          <a:p>
            <a:pPr lvl="0" indent="457200">
              <a:lnSpc>
                <a:spcPct val="115000"/>
              </a:lnSpc>
              <a:buClr>
                <a:schemeClr val="dk1"/>
              </a:buClr>
              <a:buSzPts val="1100"/>
            </a:pPr>
            <a:endParaRPr lang="en-GB" dirty="0">
              <a:solidFill>
                <a:schemeClr val="dk1"/>
              </a:solidFill>
              <a:latin typeface="Calibri"/>
              <a:cs typeface="Calibri"/>
              <a:sym typeface="Calibri"/>
            </a:endParaRPr>
          </a:p>
          <a:p>
            <a:pPr lvl="0" indent="457200">
              <a:lnSpc>
                <a:spcPct val="115000"/>
              </a:lnSpc>
              <a:buClr>
                <a:schemeClr val="dk1"/>
              </a:buClr>
              <a:buSzPts val="1100"/>
            </a:pPr>
            <a:endParaRPr lang="en-GB" dirty="0">
              <a:solidFill>
                <a:schemeClr val="dk1"/>
              </a:solidFill>
              <a:latin typeface="Calibri"/>
              <a:cs typeface="Calibri"/>
              <a:sym typeface="Calibri"/>
            </a:endParaRPr>
          </a:p>
          <a:p>
            <a:pPr lvl="0" indent="457200">
              <a:lnSpc>
                <a:spcPct val="115000"/>
              </a:lnSpc>
              <a:buClr>
                <a:schemeClr val="dk1"/>
              </a:buClr>
              <a:buSzPts val="1100"/>
            </a:pPr>
            <a:endParaRPr dirty="0"/>
          </a:p>
        </p:txBody>
      </p:sp>
    </p:spTree>
    <p:extLst>
      <p:ext uri="{BB962C8B-B14F-4D97-AF65-F5344CB8AC3E}">
        <p14:creationId xmlns:p14="http://schemas.microsoft.com/office/powerpoint/2010/main" val="495847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F694314B-B217-250E-562C-6B53EF064AA6}"/>
            </a:ext>
          </a:extLst>
        </p:cNvPr>
        <p:cNvGrpSpPr/>
        <p:nvPr/>
      </p:nvGrpSpPr>
      <p:grpSpPr>
        <a:xfrm>
          <a:off x="0" y="0"/>
          <a:ext cx="0" cy="0"/>
          <a:chOff x="0" y="0"/>
          <a:chExt cx="0" cy="0"/>
        </a:xfrm>
      </p:grpSpPr>
      <p:sp>
        <p:nvSpPr>
          <p:cNvPr id="178" name="Google Shape;178;p16:notes">
            <a:extLst>
              <a:ext uri="{FF2B5EF4-FFF2-40B4-BE49-F238E27FC236}">
                <a16:creationId xmlns:a16="http://schemas.microsoft.com/office/drawing/2014/main" id="{1665C867-4855-D6E2-E34F-FAF4F16D031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p16:notes">
            <a:extLst>
              <a:ext uri="{FF2B5EF4-FFF2-40B4-BE49-F238E27FC236}">
                <a16:creationId xmlns:a16="http://schemas.microsoft.com/office/drawing/2014/main" id="{F8CCE9F4-1FCD-78BE-EAF6-AD41101DC58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745136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58db6c546a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58db6c546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For this, we use a word cloud as its less sensitive and provides a summary of the wisdom from the group for everyone to take home and a list of potential targets for subsequent discussion/work.</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8061863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you start the workshop, delete the four </a:t>
            </a:r>
            <a:r>
              <a:rPr lang="en-US" dirty="0" err="1"/>
              <a:t>wordclouds</a:t>
            </a:r>
            <a:r>
              <a:rPr lang="en-US" dirty="0"/>
              <a:t> from this slide. You will generate new </a:t>
            </a:r>
            <a:r>
              <a:rPr lang="en-US" dirty="0" err="1"/>
              <a:t>wordclouds</a:t>
            </a:r>
            <a:r>
              <a:rPr lang="en-US" dirty="0"/>
              <a:t> using the new workshop participants’ input. </a:t>
            </a:r>
          </a:p>
          <a:p>
            <a:r>
              <a:rPr lang="en-US" dirty="0"/>
              <a:t>During the workshop, we usually just make the </a:t>
            </a:r>
            <a:r>
              <a:rPr lang="en-US" dirty="0" err="1"/>
              <a:t>wordclouds</a:t>
            </a:r>
            <a:r>
              <a:rPr lang="en-US" dirty="0"/>
              <a:t> in the browser (</a:t>
            </a:r>
            <a:r>
              <a:rPr lang="en-US" dirty="0">
                <a:solidFill>
                  <a:srgbClr val="FF0000"/>
                </a:solidFill>
                <a:hlinkClick r:id="rId3"/>
              </a:rPr>
              <a:t>https://simplewordcloud.com/</a:t>
            </a:r>
            <a:r>
              <a:rPr lang="en-US" dirty="0">
                <a:solidFill>
                  <a:srgbClr val="FF0000"/>
                </a:solidFill>
              </a:rPr>
              <a:t> has proven simple and reliable to date</a:t>
            </a:r>
            <a:r>
              <a:rPr lang="en-US" dirty="0"/>
              <a:t>) and show them there, to save time rather than copying and pasting.  We add the screenshots later, before sharing a PDF with the workshop participants. </a:t>
            </a:r>
          </a:p>
          <a:p>
            <a:endParaRPr lang="en-US" dirty="0"/>
          </a:p>
        </p:txBody>
      </p:sp>
    </p:spTree>
    <p:extLst>
      <p:ext uri="{BB962C8B-B14F-4D97-AF65-F5344CB8AC3E}">
        <p14:creationId xmlns:p14="http://schemas.microsoft.com/office/powerpoint/2010/main" val="13216947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A2907674-502B-2747-9F8E-6E5FDB109C71}"/>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B2CE36F2-6E9A-9263-4B53-9587D94055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9F9C17FF-7E0D-698E-0DB5-1FE22D21CFE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658569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276E6DF4-AF52-2F5F-0495-8207CD9217C3}"/>
            </a:ext>
          </a:extLst>
        </p:cNvPr>
        <p:cNvGrpSpPr/>
        <p:nvPr/>
      </p:nvGrpSpPr>
      <p:grpSpPr>
        <a:xfrm>
          <a:off x="0" y="0"/>
          <a:ext cx="0" cy="0"/>
          <a:chOff x="0" y="0"/>
          <a:chExt cx="0" cy="0"/>
        </a:xfrm>
      </p:grpSpPr>
      <p:sp>
        <p:nvSpPr>
          <p:cNvPr id="93" name="Google Shape;93;g358db6c546a_0_1:notes">
            <a:extLst>
              <a:ext uri="{FF2B5EF4-FFF2-40B4-BE49-F238E27FC236}">
                <a16:creationId xmlns:a16="http://schemas.microsoft.com/office/drawing/2014/main" id="{BC8E7D90-277F-BE97-ADFC-7B97B6883E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58db6c546a_0_1:notes">
            <a:extLst>
              <a:ext uri="{FF2B5EF4-FFF2-40B4-BE49-F238E27FC236}">
                <a16:creationId xmlns:a16="http://schemas.microsoft.com/office/drawing/2014/main" id="{0CE953C9-56A8-5134-0A47-0DADD155DF1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Briefly discuss shared lessons/meaning, linking to the points made during prior </a:t>
            </a:r>
            <a:r>
              <a:rPr lang="en-US" dirty="0" err="1"/>
              <a:t>excersis</a:t>
            </a:r>
            <a:r>
              <a:rPr lang="en-US" dirty="0"/>
              <a:t> and summarized in the </a:t>
            </a:r>
            <a:r>
              <a:rPr lang="en-US" dirty="0" err="1"/>
              <a:t>wordcloud</a:t>
            </a:r>
            <a:r>
              <a:rPr lang="en-US" dirty="0"/>
              <a:t>.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8616493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If those are your shared goals, then how do you find journals that meet your goals?</a:t>
            </a:r>
          </a:p>
          <a:p>
            <a:r>
              <a:rPr lang="en-US" dirty="0"/>
              <a:t>Here are three resources (tailored toward biogeography, ecology, evolution, though some work for any discipline, e.g. FOAA)</a:t>
            </a:r>
          </a:p>
          <a:p>
            <a:endParaRPr lang="en-US" dirty="0"/>
          </a:p>
        </p:txBody>
      </p:sp>
    </p:spTree>
    <p:extLst>
      <p:ext uri="{BB962C8B-B14F-4D97-AF65-F5344CB8AC3E}">
        <p14:creationId xmlns:p14="http://schemas.microsoft.com/office/powerpoint/2010/main" val="22787154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A6434-6DEC-A0D4-7027-D57C568959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9C030-5D1D-FD57-1044-1989CEA0B1F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96FD572-00A6-BC03-3869-599937BC44CF}"/>
              </a:ext>
            </a:extLst>
          </p:cNvPr>
          <p:cNvSpPr>
            <a:spLocks noGrp="1"/>
          </p:cNvSpPr>
          <p:nvPr>
            <p:ph type="body" idx="1"/>
          </p:nvPr>
        </p:nvSpPr>
        <p:spPr/>
        <p:txBody>
          <a:bodyPr/>
          <a:lstStyle/>
          <a:p>
            <a:r>
              <a:rPr lang="en-US" dirty="0"/>
              <a:t>The criteria seem generally good … but </a:t>
            </a:r>
          </a:p>
          <a:p>
            <a:r>
              <a:rPr lang="en-US" dirty="0"/>
              <a:t>- Who are members?</a:t>
            </a:r>
          </a:p>
          <a:p>
            <a:r>
              <a:rPr lang="en-US" dirty="0"/>
              <a:t>- What activities do they support?</a:t>
            </a:r>
          </a:p>
        </p:txBody>
      </p:sp>
    </p:spTree>
    <p:extLst>
      <p:ext uri="{BB962C8B-B14F-4D97-AF65-F5344CB8AC3E}">
        <p14:creationId xmlns:p14="http://schemas.microsoft.com/office/powerpoint/2010/main" val="40756468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100" dirty="0">
                <a:solidFill>
                  <a:schemeClr val="dk1"/>
                </a:solidFill>
                <a:latin typeface="Calibri"/>
                <a:ea typeface="Calibri"/>
                <a:cs typeface="Calibri"/>
                <a:sym typeface="Calibri"/>
              </a:rPr>
              <a:t>PEEER maintains a list of society-owned journals that publish biogeographical work at </a:t>
            </a:r>
          </a:p>
          <a:p>
            <a:pPr marL="0" lvl="0" indent="0" algn="l" rtl="0">
              <a:spcBef>
                <a:spcPts val="0"/>
              </a:spcBef>
              <a:spcAft>
                <a:spcPts val="0"/>
              </a:spcAft>
              <a:buNone/>
            </a:pPr>
            <a:r>
              <a:rPr lang="en-US" dirty="0"/>
              <a:t>https://</a:t>
            </a:r>
            <a:r>
              <a:rPr lang="en-US" dirty="0" err="1"/>
              <a:t>peeer.net</a:t>
            </a:r>
            <a:r>
              <a:rPr lang="en-US" dirty="0"/>
              <a:t>/journals/</a:t>
            </a:r>
          </a:p>
          <a:p>
            <a:pPr marL="0" lvl="0" indent="0" algn="l" rtl="0">
              <a:spcBef>
                <a:spcPts val="0"/>
              </a:spcBef>
              <a:spcAft>
                <a:spcPts val="0"/>
              </a:spcAft>
              <a:buNone/>
            </a:pPr>
            <a:endParaRPr lang="en-US" dirty="0"/>
          </a:p>
          <a:p>
            <a:endParaRPr lang="en-US" dirty="0"/>
          </a:p>
        </p:txBody>
      </p:sp>
    </p:spTree>
    <p:extLst>
      <p:ext uri="{BB962C8B-B14F-4D97-AF65-F5344CB8AC3E}">
        <p14:creationId xmlns:p14="http://schemas.microsoft.com/office/powerpoint/2010/main" val="33863412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67afe98e4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67afe98e4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Oftentimes, a shorthand for finding a suitable journal is to look for society journals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These examples from biogeography, ecology, evolution – most of these, and some others, have signed on to the PEEER Society Joint Statement https://</a:t>
            </a:r>
            <a:r>
              <a:rPr lang="en-US" dirty="0" err="1"/>
              <a:t>peeer.net</a:t>
            </a:r>
            <a:r>
              <a:rPr lang="en-US" dirty="0"/>
              <a:t>/societies/</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23483610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9A4FD032-84C2-6977-0B1E-239A5A10A36B}"/>
            </a:ext>
          </a:extLst>
        </p:cNvPr>
        <p:cNvGrpSpPr/>
        <p:nvPr/>
      </p:nvGrpSpPr>
      <p:grpSpPr>
        <a:xfrm>
          <a:off x="0" y="0"/>
          <a:ext cx="0" cy="0"/>
          <a:chOff x="0" y="0"/>
          <a:chExt cx="0" cy="0"/>
        </a:xfrm>
      </p:grpSpPr>
      <p:sp>
        <p:nvSpPr>
          <p:cNvPr id="63" name="Google Shape;63;g367afe98e4a_0_0:notes">
            <a:extLst>
              <a:ext uri="{FF2B5EF4-FFF2-40B4-BE49-F238E27FC236}">
                <a16:creationId xmlns:a16="http://schemas.microsoft.com/office/drawing/2014/main" id="{817BFA4D-2FF2-77A8-8B0C-893DBEC699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67afe98e4a_0_0:notes">
            <a:extLst>
              <a:ext uri="{FF2B5EF4-FFF2-40B4-BE49-F238E27FC236}">
                <a16:creationId xmlns:a16="http://schemas.microsoft.com/office/drawing/2014/main" id="{6482BA83-6F33-39C9-9887-129218114A6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These are their journals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6121253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D5DF8632-F955-D044-5886-903753F631B2}"/>
            </a:ext>
          </a:extLst>
        </p:cNvPr>
        <p:cNvGrpSpPr/>
        <p:nvPr/>
      </p:nvGrpSpPr>
      <p:grpSpPr>
        <a:xfrm>
          <a:off x="0" y="0"/>
          <a:ext cx="0" cy="0"/>
          <a:chOff x="0" y="0"/>
          <a:chExt cx="0" cy="0"/>
        </a:xfrm>
      </p:grpSpPr>
      <p:sp>
        <p:nvSpPr>
          <p:cNvPr id="63" name="Google Shape;63;g367afe98e4a_0_0:notes">
            <a:extLst>
              <a:ext uri="{FF2B5EF4-FFF2-40B4-BE49-F238E27FC236}">
                <a16:creationId xmlns:a16="http://schemas.microsoft.com/office/drawing/2014/main" id="{95E3607E-08EF-7D18-768E-37821B7EAB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67afe98e4a_0_0:notes">
            <a:extLst>
              <a:ext uri="{FF2B5EF4-FFF2-40B4-BE49-F238E27FC236}">
                <a16:creationId xmlns:a16="http://schemas.microsoft.com/office/drawing/2014/main" id="{2C135BAC-FA7C-89A4-FA6C-F3466188575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They come with added benefits for members and early career researchers …</a:t>
            </a:r>
          </a:p>
          <a:p>
            <a:pPr marL="0" lvl="0" indent="0" algn="l" rtl="0">
              <a:spcBef>
                <a:spcPts val="0"/>
              </a:spcBef>
              <a:spcAft>
                <a:spcPts val="0"/>
              </a:spcAft>
              <a:buNone/>
            </a:pPr>
            <a:r>
              <a:rPr lang="en-US" dirty="0"/>
              <a:t>… but beware that it is not a hard-and-fast rule. Moreover, as the community shifts its allegiances toward society journals, for-profit publishers are likely to adjust their positions to once again exploit the community. So, in the future it may be necessary to watch out for publisher-owned societies, society-owned journals in name only, etc.</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Editors of these journals also developed the </a:t>
            </a:r>
            <a:r>
              <a:rPr lang="en-US" dirty="0" err="1"/>
              <a:t>peeer</a:t>
            </a:r>
            <a:r>
              <a:rPr lang="en-US" dirty="0"/>
              <a:t> guidance on responsibilities as editors (intended to complement COPE and similar)</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818208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A153B-D2E3-66EA-2B48-736282E8C6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5E26BA-7E25-24E1-DEAC-5172F2A4240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9EFB23C-1C20-99B9-FF8D-F93EA72A1D8A}"/>
              </a:ext>
            </a:extLst>
          </p:cNvPr>
          <p:cNvSpPr>
            <a:spLocks noGrp="1"/>
          </p:cNvSpPr>
          <p:nvPr>
            <p:ph type="body" idx="1"/>
          </p:nvPr>
        </p:nvSpPr>
        <p:spPr/>
        <p:txBody>
          <a:bodyPr/>
          <a:lstStyle/>
          <a:p>
            <a:r>
              <a:rPr lang="en-US" dirty="0"/>
              <a:t>So, once you have chosen a journal for your service, what are your immediate responsibilities as a reviewer/editor.  Here is an incomplete list of six recommendations, based on the experiences of a suite of PEEER, reviewers, and editors …</a:t>
            </a:r>
          </a:p>
          <a:p>
            <a:endParaRPr lang="en-US" dirty="0"/>
          </a:p>
          <a:p>
            <a:endParaRPr lang="en-US" dirty="0"/>
          </a:p>
          <a:p>
            <a:endParaRPr lang="en-US" dirty="0"/>
          </a:p>
          <a:p>
            <a:r>
              <a:rPr lang="en-US" dirty="0"/>
              <a:t>Making informed recommendations ––– as reviewer – be fair, knowledgeable, objective; as editor – including adjudications.</a:t>
            </a:r>
          </a:p>
          <a:p>
            <a:r>
              <a:rPr lang="en-US" dirty="0"/>
              <a:t>Being constructive –––– as reviewer – honest, constructive, helpful; as editor – frank, positive, instructive, write to Reviewer if review not; (cannot change without permission)</a:t>
            </a:r>
          </a:p>
          <a:p>
            <a:r>
              <a:rPr lang="en-US" dirty="0"/>
              <a:t> </a:t>
            </a:r>
          </a:p>
          <a:p>
            <a:endParaRPr lang="en-US" dirty="0"/>
          </a:p>
          <a:p>
            <a:endParaRPr lang="en-US" dirty="0"/>
          </a:p>
          <a:p>
            <a:endParaRPr lang="en-US" dirty="0"/>
          </a:p>
        </p:txBody>
      </p:sp>
    </p:spTree>
    <p:extLst>
      <p:ext uri="{BB962C8B-B14F-4D97-AF65-F5344CB8AC3E}">
        <p14:creationId xmlns:p14="http://schemas.microsoft.com/office/powerpoint/2010/main" val="26392608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64E25-15F7-3285-6905-CC1A502B15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B9B6AF-FADA-44DA-11D4-EB9E50C55FA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62803A6-BC3D-116D-12B4-4F32676700B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299616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Journal processes are structured in a variety of ways … associated with different levels of rigor in the process. </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1250666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5" name="Google Shape;305;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Note, this is specific to REVIEWING</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N.B. #4 in the  “Do” list is a play on words, specifically a play on the meaning of words that are also names (frank, curt)</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You can work through the lists, or highlight a few, ask for discussion on some … however you want to do it, just be mindful of time and balance among sections.</a:t>
            </a:r>
            <a:endParaRPr dirty="0"/>
          </a:p>
        </p:txBody>
      </p:sp>
    </p:spTree>
    <p:extLst>
      <p:ext uri="{BB962C8B-B14F-4D97-AF65-F5344CB8AC3E}">
        <p14:creationId xmlns:p14="http://schemas.microsoft.com/office/powerpoint/2010/main" val="9945444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our guidance from Biogeography (owned by FAB, published by SUP, using PKP platform)</a:t>
            </a:r>
          </a:p>
          <a:p>
            <a:r>
              <a:rPr lang="en-US" dirty="0"/>
              <a:t>We have developed them to be simple, to help folk manage their time, and based on our understanding of what is most useful to handling </a:t>
            </a:r>
            <a:r>
              <a:rPr lang="en-US" dirty="0" err="1"/>
              <a:t>ediors</a:t>
            </a:r>
            <a:endParaRPr lang="en-US" dirty="0"/>
          </a:p>
        </p:txBody>
      </p:sp>
    </p:spTree>
    <p:extLst>
      <p:ext uri="{BB962C8B-B14F-4D97-AF65-F5344CB8AC3E}">
        <p14:creationId xmlns:p14="http://schemas.microsoft.com/office/powerpoint/2010/main" val="38591988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a:extLst>
            <a:ext uri="{FF2B5EF4-FFF2-40B4-BE49-F238E27FC236}">
              <a16:creationId xmlns:a16="http://schemas.microsoft.com/office/drawing/2014/main" id="{334905F8-09F9-FF74-3A4D-DB8DA905168B}"/>
            </a:ext>
          </a:extLst>
        </p:cNvPr>
        <p:cNvGrpSpPr/>
        <p:nvPr/>
      </p:nvGrpSpPr>
      <p:grpSpPr>
        <a:xfrm>
          <a:off x="0" y="0"/>
          <a:ext cx="0" cy="0"/>
          <a:chOff x="0" y="0"/>
          <a:chExt cx="0" cy="0"/>
        </a:xfrm>
      </p:grpSpPr>
      <p:sp>
        <p:nvSpPr>
          <p:cNvPr id="304" name="Google Shape;304;p31:notes">
            <a:extLst>
              <a:ext uri="{FF2B5EF4-FFF2-40B4-BE49-F238E27FC236}">
                <a16:creationId xmlns:a16="http://schemas.microsoft.com/office/drawing/2014/main" id="{BE3BEFFE-10D6-3022-A6A5-164E7F99D9F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5" name="Google Shape;305;p31:notes">
            <a:extLst>
              <a:ext uri="{FF2B5EF4-FFF2-40B4-BE49-F238E27FC236}">
                <a16:creationId xmlns:a16="http://schemas.microsoft.com/office/drawing/2014/main" id="{C119E7E3-9156-AAF9-A2EA-9DB5108042F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Note, this is specific to EDITING</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You can work through the lists, or highlight a few, ask for discussion on some … however you want to do it, just be mindful of time and balance among sections.</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9852526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D3028-2302-9EB3-5AB7-B1DDFBA59B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DD509-3C19-C67F-0115-E2BA7BF6C22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8379F87-BFB3-A78A-CE95-12A4DE195A6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564527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a:extLst>
            <a:ext uri="{FF2B5EF4-FFF2-40B4-BE49-F238E27FC236}">
              <a16:creationId xmlns:a16="http://schemas.microsoft.com/office/drawing/2014/main" id="{E4A25F9A-55E7-DE6E-4261-A8D5301177C1}"/>
            </a:ext>
          </a:extLst>
        </p:cNvPr>
        <p:cNvGrpSpPr/>
        <p:nvPr/>
      </p:nvGrpSpPr>
      <p:grpSpPr>
        <a:xfrm>
          <a:off x="0" y="0"/>
          <a:ext cx="0" cy="0"/>
          <a:chOff x="0" y="0"/>
          <a:chExt cx="0" cy="0"/>
        </a:xfrm>
      </p:grpSpPr>
      <p:sp>
        <p:nvSpPr>
          <p:cNvPr id="304" name="Google Shape;304;p31:notes">
            <a:extLst>
              <a:ext uri="{FF2B5EF4-FFF2-40B4-BE49-F238E27FC236}">
                <a16:creationId xmlns:a16="http://schemas.microsoft.com/office/drawing/2014/main" id="{DB69CC16-08A3-4C47-5B19-A931C783BB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5" name="Google Shape;305;p31:notes">
            <a:extLst>
              <a:ext uri="{FF2B5EF4-FFF2-40B4-BE49-F238E27FC236}">
                <a16:creationId xmlns:a16="http://schemas.microsoft.com/office/drawing/2014/main" id="{A13C587D-810E-451A-B7D0-CBF94F3F5CB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These are the typical three points of contact that authors have with the journal. The rest is largely if not completely opaque, at least to early career authors (and reviewers).</a:t>
            </a:r>
            <a:endParaRPr dirty="0"/>
          </a:p>
        </p:txBody>
      </p:sp>
    </p:spTree>
    <p:extLst>
      <p:ext uri="{BB962C8B-B14F-4D97-AF65-F5344CB8AC3E}">
        <p14:creationId xmlns:p14="http://schemas.microsoft.com/office/powerpoint/2010/main" val="24598081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a:extLst>
            <a:ext uri="{FF2B5EF4-FFF2-40B4-BE49-F238E27FC236}">
              <a16:creationId xmlns:a16="http://schemas.microsoft.com/office/drawing/2014/main" id="{7276F65E-BA55-B06F-0799-965014530FB8}"/>
            </a:ext>
          </a:extLst>
        </p:cNvPr>
        <p:cNvGrpSpPr/>
        <p:nvPr/>
      </p:nvGrpSpPr>
      <p:grpSpPr>
        <a:xfrm>
          <a:off x="0" y="0"/>
          <a:ext cx="0" cy="0"/>
          <a:chOff x="0" y="0"/>
          <a:chExt cx="0" cy="0"/>
        </a:xfrm>
      </p:grpSpPr>
      <p:sp>
        <p:nvSpPr>
          <p:cNvPr id="304" name="Google Shape;304;p31:notes">
            <a:extLst>
              <a:ext uri="{FF2B5EF4-FFF2-40B4-BE49-F238E27FC236}">
                <a16:creationId xmlns:a16="http://schemas.microsoft.com/office/drawing/2014/main" id="{35A75CB0-768E-BB9A-895A-1C0C6E282A6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5" name="Google Shape;305;p31:notes">
            <a:extLst>
              <a:ext uri="{FF2B5EF4-FFF2-40B4-BE49-F238E27FC236}">
                <a16:creationId xmlns:a16="http://schemas.microsoft.com/office/drawing/2014/main" id="{BEADAC7A-EE2B-AE57-406F-FDAA346A104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155228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4A4E5-46FE-A738-7E79-695ABD8F23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FD58E2-B26C-D695-6088-7E1D6B5BE6A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1345D6A-7B71-D531-C326-D657FB41F38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536048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5" name="Google Shape;315;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All steps take time. Delays in each rapidly accumulate into undesirable, lengthy, delays. </a:t>
            </a:r>
          </a:p>
          <a:p>
            <a:pPr marL="0" lvl="0" indent="0" algn="l" rtl="0">
              <a:lnSpc>
                <a:spcPct val="100000"/>
              </a:lnSpc>
              <a:spcBef>
                <a:spcPts val="0"/>
              </a:spcBef>
              <a:spcAft>
                <a:spcPts val="0"/>
              </a:spcAft>
              <a:buSzPts val="1100"/>
              <a:buNone/>
            </a:pPr>
            <a:r>
              <a:rPr lang="en-US" dirty="0"/>
              <a:t>(Even so, the thing that adds most time is author revisions.)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Strategies to manage the time:</a:t>
            </a:r>
          </a:p>
          <a:p>
            <a:pPr marL="0" lvl="0" indent="0" algn="l" rtl="0">
              <a:lnSpc>
                <a:spcPct val="100000"/>
              </a:lnSpc>
              <a:spcBef>
                <a:spcPts val="0"/>
              </a:spcBef>
              <a:spcAft>
                <a:spcPts val="0"/>
              </a:spcAft>
              <a:buSzPts val="1100"/>
              <a:buNone/>
            </a:pPr>
            <a:r>
              <a:rPr lang="en-US" dirty="0"/>
              <a:t>Automated email reminders</a:t>
            </a:r>
          </a:p>
          <a:p>
            <a:pPr marL="0" lvl="0" indent="0" algn="l" rtl="0">
              <a:lnSpc>
                <a:spcPct val="100000"/>
              </a:lnSpc>
              <a:spcBef>
                <a:spcPts val="0"/>
              </a:spcBef>
              <a:spcAft>
                <a:spcPts val="0"/>
              </a:spcAft>
              <a:buSzPts val="1100"/>
              <a:buNone/>
            </a:pPr>
            <a:r>
              <a:rPr lang="en-US" dirty="0"/>
              <a:t>Personalized email reminders (probably more effective)</a:t>
            </a:r>
          </a:p>
          <a:p>
            <a:pPr marL="0" lvl="0" indent="0" algn="l" rtl="0">
              <a:lnSpc>
                <a:spcPct val="100000"/>
              </a:lnSpc>
              <a:spcBef>
                <a:spcPts val="0"/>
              </a:spcBef>
              <a:spcAft>
                <a:spcPts val="0"/>
              </a:spcAft>
              <a:buSzPts val="1100"/>
              <a:buNone/>
            </a:pPr>
            <a:r>
              <a:rPr lang="en-US" dirty="0"/>
              <a:t>Paper tracker</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Can reduce some steps – e.g. one-less Editor step, reduce # rotations for review, …</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6112761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7" name="Google Shape;337;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(That is one reason for the increase in “reject &amp; resubmit” decisions – allows journals to manage their statistics on time from submission to publication. Also explains why journals often focus on time from submission to first decision … which is also kept down by desk rejects.)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Figure 2 caption: </a:t>
            </a:r>
            <a:r>
              <a:rPr lang="en-GB" sz="1100" b="0" i="0" u="none" strike="noStrike" cap="none" dirty="0">
                <a:solidFill>
                  <a:srgbClr val="000000"/>
                </a:solidFill>
                <a:effectLst/>
                <a:latin typeface="Arial"/>
                <a:ea typeface="Arial"/>
                <a:cs typeface="Arial"/>
                <a:sym typeface="Arial"/>
              </a:rPr>
              <a:t>Approximate times for all the stages of an editorial process following a slow publishing model, where reviewers and editors are given enough time to constructively critique a manuscript and contribute to the scientific debate. Note that, if the rules of slow publishing are followed, and good-quality reviews and revisions are sought, ideally there may be just one round of author revisions, thus avoiding repeated cycles of the editorial and review process. Times are deliberately given in weeks rather than days, to highlight that the editorial tasks need to be fitted into the work schedules of authors, reviewers, editors, copyeditors and typesetters.</a:t>
            </a:r>
            <a:r>
              <a:rPr lang="en-US" dirty="0">
                <a:effectLst/>
              </a:rPr>
              <a:t> </a:t>
            </a:r>
            <a:endParaRPr dirty="0"/>
          </a:p>
        </p:txBody>
      </p:sp>
    </p:spTree>
    <p:extLst>
      <p:ext uri="{BB962C8B-B14F-4D97-AF65-F5344CB8AC3E}">
        <p14:creationId xmlns:p14="http://schemas.microsoft.com/office/powerpoint/2010/main" val="11699031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Ways to manage your time as a REVIEWER … and so to manage when you can fit the review into your already busy schedule … and so help contribute to a timely process by fitting it in earlier. </a:t>
            </a:r>
          </a:p>
        </p:txBody>
      </p:sp>
    </p:spTree>
    <p:extLst>
      <p:ext uri="{BB962C8B-B14F-4D97-AF65-F5344CB8AC3E}">
        <p14:creationId xmlns:p14="http://schemas.microsoft.com/office/powerpoint/2010/main" val="37152060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4F474-F00B-66D0-CBE2-96BC035795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8C8369-AFC4-1AB7-BA5A-6628D8EE2A7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385E202-DB3D-25C2-8B28-1E61E1F25018}"/>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Ways to manage your time as an EDITOR … and so to manage when you can fit the review into your already busy schedule … and so help contribute to a timely process by fitting it in earlier. </a:t>
            </a:r>
          </a:p>
          <a:p>
            <a:endParaRPr lang="en-US" dirty="0"/>
          </a:p>
        </p:txBody>
      </p:sp>
    </p:spTree>
    <p:extLst>
      <p:ext uri="{BB962C8B-B14F-4D97-AF65-F5344CB8AC3E}">
        <p14:creationId xmlns:p14="http://schemas.microsoft.com/office/powerpoint/2010/main" val="7864522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20F16-7C7A-A2C1-4FD5-EDA80E185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58CB5C-E575-FA0B-654C-B9635B28FAD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A63E055-5FB3-8692-D4BD-3FAF1402724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577960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B1478-E52E-DD69-D182-A14A0CAF7D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1D1908-6BB3-A63E-1B7D-A489A6DC633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1BD0681-A575-131B-C262-B54BA50E38D7}"/>
              </a:ext>
            </a:extLst>
          </p:cNvPr>
          <p:cNvSpPr>
            <a:spLocks noGrp="1"/>
          </p:cNvSpPr>
          <p:nvPr>
            <p:ph type="body" idx="1"/>
          </p:nvPr>
        </p:nvSpPr>
        <p:spPr/>
        <p:txBody>
          <a:bodyPr/>
          <a:lstStyle/>
          <a:p>
            <a:r>
              <a:rPr lang="en-US" dirty="0"/>
              <a:t>This slide is meant to emphasize that while you have a specific role as an editor / reviewer, and we often think of that as a stage in a linear process, the entire process may be improved by thinking of it more as a dialogue, and realizing it is ok to correspond with your immediate partners, i.e. reviewer–</a:t>
            </a:r>
            <a:r>
              <a:rPr lang="en-US" dirty="0" err="1"/>
              <a:t>handling_editor</a:t>
            </a:r>
            <a:r>
              <a:rPr lang="en-US" dirty="0"/>
              <a:t>, </a:t>
            </a:r>
            <a:r>
              <a:rPr lang="en-US" dirty="0" err="1"/>
              <a:t>handling_editor</a:t>
            </a:r>
            <a:r>
              <a:rPr lang="en-US" dirty="0"/>
              <a:t>–</a:t>
            </a:r>
            <a:r>
              <a:rPr lang="en-US" dirty="0" err="1"/>
              <a:t>chief_editor</a:t>
            </a:r>
            <a:r>
              <a:rPr lang="en-US" dirty="0"/>
              <a:t>, to ask for advice, guidance, thoughts. </a:t>
            </a:r>
          </a:p>
          <a:p>
            <a:endParaRPr lang="en-US" dirty="0"/>
          </a:p>
          <a:p>
            <a:r>
              <a:rPr lang="en-US" dirty="0"/>
              <a:t>The only folk who cannot be engaged in this informal part of the process is the authors – must wait for the formal decision to avoid apparent conflicts of interest, to help manage your and their time, and to keep the decision process ‘clean’ </a:t>
            </a:r>
          </a:p>
        </p:txBody>
      </p:sp>
    </p:spTree>
    <p:extLst>
      <p:ext uri="{BB962C8B-B14F-4D97-AF65-F5344CB8AC3E}">
        <p14:creationId xmlns:p14="http://schemas.microsoft.com/office/powerpoint/2010/main" val="38153238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4" name="Google Shape;344;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This slide is intended to reduce the perception that the *entire* system is broken, and to narrow in on what parts of which processes are more/less in need of attention. </a:t>
            </a:r>
          </a:p>
          <a:p>
            <a:pPr marL="0" lvl="0" indent="0" algn="l" rtl="0">
              <a:lnSpc>
                <a:spcPct val="100000"/>
              </a:lnSpc>
              <a:spcBef>
                <a:spcPts val="0"/>
              </a:spcBef>
              <a:spcAft>
                <a:spcPts val="0"/>
              </a:spcAft>
              <a:buSzPts val="1100"/>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100" b="0" i="1" u="none" strike="noStrike" cap="none" dirty="0">
                <a:solidFill>
                  <a:srgbClr val="CC0000"/>
                </a:solidFill>
                <a:latin typeface="Arial"/>
                <a:ea typeface="Arial"/>
                <a:cs typeface="Arial"/>
                <a:sym typeface="Arial"/>
              </a:rPr>
              <a:t>This is not to minimize the issues, nor to say peer review is error-free — it is (currently) an human </a:t>
            </a:r>
            <a:r>
              <a:rPr lang="en-GB" sz="1100" b="0" i="1" u="none" strike="noStrike" cap="none" dirty="0" err="1">
                <a:solidFill>
                  <a:srgbClr val="CC0000"/>
                </a:solidFill>
                <a:latin typeface="Arial"/>
                <a:ea typeface="Arial"/>
                <a:cs typeface="Arial"/>
                <a:sym typeface="Arial"/>
              </a:rPr>
              <a:t>endeavor</a:t>
            </a:r>
            <a:r>
              <a:rPr lang="en-GB" sz="1100" b="0" i="1" u="none" strike="noStrike" cap="none" dirty="0">
                <a:solidFill>
                  <a:srgbClr val="CC0000"/>
                </a:solidFill>
                <a:latin typeface="Arial"/>
                <a:ea typeface="Arial"/>
                <a:cs typeface="Arial"/>
                <a:sym typeface="Arial"/>
              </a:rPr>
              <a:t> — but that we need to evaluate the pros-and-cons, to not ‘throw out the baby with the bathwater’, and to work on fixing bad things in ways that don’t break good things.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sz="1100" b="0" i="1" u="none" strike="noStrike" cap="none" dirty="0">
              <a:solidFill>
                <a:srgbClr val="CC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600"/>
              <a:buFont typeface="Arial"/>
              <a:buNone/>
            </a:pPr>
            <a:r>
              <a:rPr lang="en-GB" sz="1100" b="0" i="1" u="none" strike="noStrike" cap="none" dirty="0">
                <a:solidFill>
                  <a:schemeClr val="dk1"/>
                </a:solidFill>
                <a:latin typeface="Calibri"/>
                <a:ea typeface="Calibri"/>
                <a:cs typeface="Calibri"/>
                <a:sym typeface="Calibri"/>
              </a:rPr>
              <a:t>Need to separate out issues with the peer review process from other factors:</a:t>
            </a:r>
          </a:p>
          <a:p>
            <a:pPr marL="457200" marR="0" lvl="0" indent="-330200" algn="l" rtl="0">
              <a:lnSpc>
                <a:spcPct val="115000"/>
              </a:lnSpc>
              <a:spcBef>
                <a:spcPts val="0"/>
              </a:spcBef>
              <a:spcAft>
                <a:spcPts val="0"/>
              </a:spcAft>
              <a:buClr>
                <a:schemeClr val="dk1"/>
              </a:buClr>
              <a:buSzPts val="1600"/>
              <a:buFont typeface="Calibri"/>
              <a:buChar char="-"/>
            </a:pPr>
            <a:r>
              <a:rPr lang="en-GB" sz="1100" b="0" i="1" u="none" strike="noStrike" cap="none" dirty="0">
                <a:solidFill>
                  <a:schemeClr val="dk1"/>
                </a:solidFill>
                <a:latin typeface="Calibri"/>
                <a:ea typeface="Calibri"/>
                <a:cs typeface="Calibri"/>
                <a:sym typeface="Calibri"/>
              </a:rPr>
              <a:t>journal policy</a:t>
            </a:r>
          </a:p>
          <a:p>
            <a:pPr marL="457200" marR="0" lvl="0" indent="-330200" algn="l" rtl="0">
              <a:lnSpc>
                <a:spcPct val="115000"/>
              </a:lnSpc>
              <a:spcBef>
                <a:spcPts val="0"/>
              </a:spcBef>
              <a:spcAft>
                <a:spcPts val="0"/>
              </a:spcAft>
              <a:buClr>
                <a:schemeClr val="dk1"/>
              </a:buClr>
              <a:buSzPts val="1600"/>
              <a:buFont typeface="Calibri"/>
              <a:buChar char="-"/>
            </a:pPr>
            <a:r>
              <a:rPr lang="en-GB" sz="1100" b="0" i="1" u="none" strike="noStrike" cap="none" dirty="0">
                <a:solidFill>
                  <a:schemeClr val="dk1"/>
                </a:solidFill>
                <a:latin typeface="Calibri"/>
                <a:ea typeface="Calibri"/>
                <a:cs typeface="Calibri"/>
                <a:sym typeface="Calibri"/>
              </a:rPr>
              <a:t>cynicism about for-profit publishing</a:t>
            </a:r>
          </a:p>
          <a:p>
            <a:pPr marL="457200" marR="0" lvl="0" indent="-330200" algn="l" rtl="0">
              <a:lnSpc>
                <a:spcPct val="115000"/>
              </a:lnSpc>
              <a:spcBef>
                <a:spcPts val="0"/>
              </a:spcBef>
              <a:spcAft>
                <a:spcPts val="0"/>
              </a:spcAft>
              <a:buClr>
                <a:schemeClr val="dk1"/>
              </a:buClr>
              <a:buSzPts val="1600"/>
              <a:buFont typeface="Calibri"/>
              <a:buChar char="-"/>
            </a:pPr>
            <a:r>
              <a:rPr lang="en-GB" sz="1100" b="0" i="1" u="none" strike="noStrike" cap="none" dirty="0">
                <a:solidFill>
                  <a:schemeClr val="dk1"/>
                </a:solidFill>
                <a:latin typeface="Calibri"/>
                <a:ea typeface="Calibri"/>
                <a:cs typeface="Calibri"/>
                <a:sym typeface="Calibri"/>
              </a:rPr>
              <a:t>poor processes and/or preparation of reviewers/editors </a:t>
            </a:r>
          </a:p>
          <a:p>
            <a:pPr marL="457200" marR="0" lvl="0" indent="-330200" algn="l" rtl="0">
              <a:lnSpc>
                <a:spcPct val="115000"/>
              </a:lnSpc>
              <a:spcBef>
                <a:spcPts val="0"/>
              </a:spcBef>
              <a:spcAft>
                <a:spcPts val="0"/>
              </a:spcAft>
              <a:buClr>
                <a:schemeClr val="dk1"/>
              </a:buClr>
              <a:buSzPts val="1600"/>
              <a:buFont typeface="Calibri"/>
              <a:buChar char="-"/>
            </a:pPr>
            <a:r>
              <a:rPr lang="en-GB" sz="1100" b="0" i="1" u="none" strike="noStrike" cap="none" dirty="0">
                <a:solidFill>
                  <a:schemeClr val="dk1"/>
                </a:solidFill>
                <a:latin typeface="Calibri"/>
                <a:ea typeface="Calibri"/>
                <a:cs typeface="Calibri"/>
                <a:sym typeface="Calibri"/>
              </a:rPr>
              <a:t>Intense, multi-faceted pressure faced on academics, limits on time, etc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sz="1100" b="0" i="1" u="none" strike="noStrike" cap="none" dirty="0">
              <a:solidFill>
                <a:srgbClr val="CC0000"/>
              </a:solidFill>
              <a:latin typeface="Arial"/>
              <a:ea typeface="Arial"/>
              <a:cs typeface="Arial"/>
              <a:sym typeface="Arial"/>
            </a:endParaRP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7882230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These are some statistics that one of us collected while working as a chief editor, reading all manuscripts that were submitted, and keeping an informal record of which we thought would end up being published or not. The main point is that most manuscripts were predictable (i.e. EIC, AEs, &amp; reviewer opinions were aligned), and that everything else here at least got the chance to be considered at various levels. </a:t>
            </a:r>
          </a:p>
          <a:p>
            <a:endParaRPr lang="en-US" dirty="0"/>
          </a:p>
          <a:p>
            <a:r>
              <a:rPr lang="en-US" dirty="0"/>
              <a:t>Note that the ones on the axes are a few that for one reason or another ended up being given a next stage of consideration by accident / appeal</a:t>
            </a:r>
          </a:p>
          <a:p>
            <a:endParaRPr lang="en-US" dirty="0"/>
          </a:p>
          <a:p>
            <a:r>
              <a:rPr lang="en-US" dirty="0"/>
              <a:t>Note also that this does not consider </a:t>
            </a:r>
            <a:r>
              <a:rPr lang="en-US" dirty="0" err="1"/>
              <a:t>msts</a:t>
            </a:r>
            <a:r>
              <a:rPr lang="en-US" dirty="0"/>
              <a:t> that the EiC desk rejected and that could, perhaps, have gone on to be successful, but we consider this to be a relatively low probability as EIC desk-rejects were generally poor quality, out-of-scope, or otherwise substantially flawed (e.g. insufficient sample sizes). </a:t>
            </a:r>
          </a:p>
        </p:txBody>
      </p:sp>
    </p:spTree>
    <p:extLst>
      <p:ext uri="{BB962C8B-B14F-4D97-AF65-F5344CB8AC3E}">
        <p14:creationId xmlns:p14="http://schemas.microsoft.com/office/powerpoint/2010/main" val="2799925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8AEB2-F809-7E96-297C-61B49DC00F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4F0AEE-F6D2-6525-4C25-EDFD77E9065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3B09C91-3D00-C8AD-8931-4435CEA0B6C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818966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Being constructive should lead to a positive feedback loop of constructive interactions. </a:t>
            </a:r>
          </a:p>
          <a:p>
            <a:endParaRPr lang="en-US" dirty="0"/>
          </a:p>
          <a:p>
            <a:r>
              <a:rPr lang="en-US" dirty="0"/>
              <a:t>Tough love – you want to identify early on if a manuscript is heading toward 4+ rounds of review, which is painful and unproductive for everyone. Better in those cases to give an early reject (with resubmission). </a:t>
            </a:r>
          </a:p>
          <a:p>
            <a:endParaRPr lang="en-US" dirty="0"/>
          </a:p>
        </p:txBody>
      </p:sp>
    </p:spTree>
    <p:extLst>
      <p:ext uri="{BB962C8B-B14F-4D97-AF65-F5344CB8AC3E}">
        <p14:creationId xmlns:p14="http://schemas.microsoft.com/office/powerpoint/2010/main" val="24354108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4CA65-5667-8D52-2182-AC415D88BF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5385F-2D57-8FAB-BDC5-8B5F29D30A3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59B4893-DF08-60D1-D447-148A9B3D732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91556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605023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9434401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3F49032B-0F86-D04F-BCBC-2874BDE92A9C}"/>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7A781220-E9C1-1E2E-4FD6-5B48E2E57CE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419EF9C2-368B-DBF4-7385-532EDE03006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5667490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55C2740A-5701-D66B-1520-349859C2983E}"/>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6853991C-5DF2-2F5C-D173-F11B280533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150ECBFB-F8D0-3950-CC16-B01383CE13D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9942282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A95FD119-AB12-EF23-C845-D1B4C0B8200C}"/>
            </a:ext>
          </a:extLst>
        </p:cNvPr>
        <p:cNvGrpSpPr/>
        <p:nvPr/>
      </p:nvGrpSpPr>
      <p:grpSpPr>
        <a:xfrm>
          <a:off x="0" y="0"/>
          <a:ext cx="0" cy="0"/>
          <a:chOff x="0" y="0"/>
          <a:chExt cx="0" cy="0"/>
        </a:xfrm>
      </p:grpSpPr>
      <p:sp>
        <p:nvSpPr>
          <p:cNvPr id="110" name="Google Shape;110;p7:notes">
            <a:extLst>
              <a:ext uri="{FF2B5EF4-FFF2-40B4-BE49-F238E27FC236}">
                <a16:creationId xmlns:a16="http://schemas.microsoft.com/office/drawing/2014/main" id="{1FE8D91F-3BDA-BFED-D008-F0D42A1833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p7:notes">
            <a:extLst>
              <a:ext uri="{FF2B5EF4-FFF2-40B4-BE49-F238E27FC236}">
                <a16:creationId xmlns:a16="http://schemas.microsoft.com/office/drawing/2014/main" id="{87479850-BCEC-6003-7344-C59FF90E7E2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Reflect on the ways that you’ve achieved these goals during the workshop</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0691177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7" name="Google Shape;397;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Provide a few additional points for emphasis</a:t>
            </a: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a:extLst>
            <a:ext uri="{FF2B5EF4-FFF2-40B4-BE49-F238E27FC236}">
              <a16:creationId xmlns:a16="http://schemas.microsoft.com/office/drawing/2014/main" id="{CB149272-C365-AA18-B99F-8B55172F7A7C}"/>
            </a:ext>
          </a:extLst>
        </p:cNvPr>
        <p:cNvGrpSpPr/>
        <p:nvPr/>
      </p:nvGrpSpPr>
      <p:grpSpPr>
        <a:xfrm>
          <a:off x="0" y="0"/>
          <a:ext cx="0" cy="0"/>
          <a:chOff x="0" y="0"/>
          <a:chExt cx="0" cy="0"/>
        </a:xfrm>
      </p:grpSpPr>
      <p:sp>
        <p:nvSpPr>
          <p:cNvPr id="396" name="Google Shape;396;p39:notes">
            <a:extLst>
              <a:ext uri="{FF2B5EF4-FFF2-40B4-BE49-F238E27FC236}">
                <a16:creationId xmlns:a16="http://schemas.microsoft.com/office/drawing/2014/main" id="{EA962020-E1E0-A764-6A26-406A42E089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7" name="Google Shape;397;p39:notes">
            <a:extLst>
              <a:ext uri="{FF2B5EF4-FFF2-40B4-BE49-F238E27FC236}">
                <a16:creationId xmlns:a16="http://schemas.microsoft.com/office/drawing/2014/main" id="{FE5C358E-2193-79F4-E763-378A3C285A3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chemeClr val="dk1"/>
                </a:solidFill>
                <a:latin typeface="Calibri"/>
                <a:ea typeface="Calibri"/>
                <a:cs typeface="Calibri"/>
                <a:sym typeface="Calibri"/>
              </a:rPr>
              <a:t>Oftentimes this means society journals. </a:t>
            </a:r>
            <a:endParaRPr lang="en-US" dirty="0"/>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2576477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dirty="0">
                <a:solidFill>
                  <a:schemeClr val="dk1"/>
                </a:solidFill>
                <a:latin typeface="Calibri"/>
                <a:ea typeface="Calibri"/>
                <a:cs typeface="Calibri"/>
                <a:sym typeface="Calibri"/>
              </a:rPr>
              <a:t>Oftentimes this means society journals. </a:t>
            </a:r>
          </a:p>
          <a:p>
            <a:pPr marL="0" lvl="0" indent="0" algn="l" rtl="0">
              <a:spcBef>
                <a:spcPts val="0"/>
              </a:spcBef>
              <a:spcAft>
                <a:spcPts val="0"/>
              </a:spcAft>
              <a:buNone/>
            </a:pPr>
            <a:r>
              <a:rPr lang="en" sz="1100" dirty="0">
                <a:solidFill>
                  <a:schemeClr val="dk1"/>
                </a:solidFill>
                <a:latin typeface="Calibri"/>
                <a:cs typeface="Calibri"/>
                <a:sym typeface="Calibri"/>
              </a:rPr>
              <a:t>If you are interested to help build community, to change the publishing ecosystem to better support yourself and your colleagues, please consider joining PEEER (for </a:t>
            </a:r>
            <a:r>
              <a:rPr lang="en" sz="1100" dirty="0" err="1">
                <a:solidFill>
                  <a:schemeClr val="dk1"/>
                </a:solidFill>
                <a:latin typeface="Calibri"/>
                <a:cs typeface="Calibri"/>
                <a:sym typeface="Calibri"/>
              </a:rPr>
              <a:t>informati</a:t>
            </a:r>
            <a:r>
              <a:rPr lang="en-US" sz="1100" dirty="0">
                <a:solidFill>
                  <a:schemeClr val="dk1"/>
                </a:solidFill>
                <a:latin typeface="Calibri"/>
                <a:cs typeface="Calibri"/>
                <a:sym typeface="Calibri"/>
              </a:rPr>
              <a:t>on</a:t>
            </a:r>
            <a:r>
              <a:rPr lang="en" sz="1100" dirty="0">
                <a:solidFill>
                  <a:schemeClr val="dk1"/>
                </a:solidFill>
                <a:latin typeface="Calibri"/>
                <a:cs typeface="Calibri"/>
                <a:sym typeface="Calibri"/>
              </a:rPr>
              <a:t> on how, see </a:t>
            </a:r>
            <a:r>
              <a:rPr lang="en-US" sz="1100" dirty="0">
                <a:solidFill>
                  <a:schemeClr val="dk1"/>
                </a:solidFill>
                <a:latin typeface="Calibri"/>
                <a:cs typeface="Calibri"/>
                <a:sym typeface="Calibri"/>
              </a:rPr>
              <a:t>https://</a:t>
            </a:r>
            <a:r>
              <a:rPr lang="en-US" sz="1100" dirty="0" err="1">
                <a:solidFill>
                  <a:schemeClr val="dk1"/>
                </a:solidFill>
                <a:latin typeface="Calibri"/>
                <a:cs typeface="Calibri"/>
                <a:sym typeface="Calibri"/>
              </a:rPr>
              <a:t>peeer.net</a:t>
            </a:r>
            <a:r>
              <a:rPr lang="en-US" sz="1100" dirty="0">
                <a:solidFill>
                  <a:schemeClr val="dk1"/>
                </a:solidFill>
                <a:latin typeface="Calibri"/>
                <a:cs typeface="Calibri"/>
                <a:sym typeface="Calibri"/>
              </a:rPr>
              <a:t>/the-</a:t>
            </a:r>
            <a:r>
              <a:rPr lang="en-US" sz="1100" dirty="0" err="1">
                <a:solidFill>
                  <a:schemeClr val="dk1"/>
                </a:solidFill>
                <a:latin typeface="Calibri"/>
                <a:cs typeface="Calibri"/>
                <a:sym typeface="Calibri"/>
              </a:rPr>
              <a:t>peeer</a:t>
            </a:r>
            <a:r>
              <a:rPr lang="en-US" sz="1100" dirty="0">
                <a:solidFill>
                  <a:schemeClr val="dk1"/>
                </a:solidFill>
                <a:latin typeface="Calibri"/>
                <a:cs typeface="Calibri"/>
                <a:sym typeface="Calibri"/>
              </a:rPr>
              <a:t>-team/)</a:t>
            </a:r>
            <a:endParaRPr dirty="0"/>
          </a:p>
        </p:txBody>
      </p:sp>
    </p:spTree>
    <p:extLst>
      <p:ext uri="{BB962C8B-B14F-4D97-AF65-F5344CB8AC3E}">
        <p14:creationId xmlns:p14="http://schemas.microsoft.com/office/powerpoint/2010/main" val="39111787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Blank slide between preparatory notes and any additional slides</a:t>
            </a:r>
          </a:p>
          <a:p>
            <a:endParaRPr lang="en-US" dirty="0"/>
          </a:p>
        </p:txBody>
      </p:sp>
    </p:spTree>
    <p:extLst>
      <p:ext uri="{BB962C8B-B14F-4D97-AF65-F5344CB8AC3E}">
        <p14:creationId xmlns:p14="http://schemas.microsoft.com/office/powerpoint/2010/main" val="2749443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4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4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4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4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4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4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4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4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4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4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4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4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4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4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5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5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5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5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5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5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4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eeeresearch@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ocs.google.com/spreadsheets/d/1g9evWxD-gj3LKxlz33z77h37ifxGiblpQe3HPUMlLK0/edit?usp=sharing" TargetMode="External"/><Relationship Id="rId2" Type="http://schemas.openxmlformats.org/officeDocument/2006/relationships/hyperlink" Target="https://docs.google.com/forms/d/e/1FAIpQLSeY3jr5Ym2k4RWxbLTdfTKi5WJlXZiy-nCC1TVjf-gnhLY0Cw/viewform?usp=header" TargetMode="External"/><Relationship Id="rId1" Type="http://schemas.openxmlformats.org/officeDocument/2006/relationships/slideLayout" Target="../slideLayouts/slideLayout2.xml"/><Relationship Id="rId6" Type="http://schemas.openxmlformats.org/officeDocument/2006/relationships/hyperlink" Target="https://wordart.com/create" TargetMode="External"/><Relationship Id="rId5" Type="http://schemas.openxmlformats.org/officeDocument/2006/relationships/hyperlink" Target="https://www.freewordcloudgenerator.com/generatewordcloud" TargetMode="External"/><Relationship Id="rId4" Type="http://schemas.openxmlformats.org/officeDocument/2006/relationships/hyperlink" Target="https://simplewordcloud.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09_5F071218.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hyperlink" Target="https://doi.org/10.1111/jbi.14567" TargetMode="Externa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chart" Target="../charts/char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evolutionmeetings.org/safe-evolution.html"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hyperlink" Target="https://www.evolutionmeetings.org/policies.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docs.google.com/spreadsheets/d/1gi3eG-Npdmme8DCvasM9UaJKTPkBYEqLzzXHhyPBsQU/edit?usp=sharing"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https://docs.google.com/spreadsheets/d/1gi3eG-Npdmme8DCvasM9UaJKTPkBYEqLzzXHhyPBsQU/edit?usp=sharing"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docs.google.com/spreadsheets/d/1gi3eG-Npdmme8DCvasM9UaJKTPkBYEqLzzXHhyPBsQU/edit?usp=sharing"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hyperlink" Target="https://fairoa.org/"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dafnee.isem-evolution.fr/" TargetMode="External"/><Relationship Id="rId1" Type="http://schemas.openxmlformats.org/officeDocument/2006/relationships/slideLayout" Target="../slideLayouts/slideLayout11.xml"/><Relationship Id="rId4" Type="http://schemas.openxmlformats.org/officeDocument/2006/relationships/hyperlink" Target="https://doi.org/10.1093/jeb/voaf143"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s://peeer.net/journals/"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 Id="rId9"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hyperlink" Target="https://peeer.net/editors/" TargetMode="External"/><Relationship Id="rId4" Type="http://schemas.openxmlformats.org/officeDocument/2006/relationships/hyperlink" Target="https://peeer.net/journals/"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42.svg"/></Relationships>
</file>

<file path=ppt/slides/_rels/slide63.xml.rels><?xml version="1.0" encoding="UTF-8" standalone="yes"?>
<Relationships xmlns="http://schemas.openxmlformats.org/package/2006/relationships"><Relationship Id="rId3" Type="http://schemas.microsoft.com/office/2018/10/relationships/comments" Target="../comments/modernComment_1A6_AA97CF56.xml"/><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hyperlink" Target="https://peeer.net/the-peeer-team/" TargetMode="External"/><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hyperlink" Target="https://biog.journals.sup.org/index.php/biog/" TargetMode="External"/><Relationship Id="rId4" Type="http://schemas.openxmlformats.org/officeDocument/2006/relationships/hyperlink" Target="https://freeassociationbiogeography.org/2024/10/10/fab/" TargetMode="External"/></Relationships>
</file>

<file path=ppt/slides/_rels/slide6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8.png"/><Relationship Id="rId7" Type="http://schemas.openxmlformats.org/officeDocument/2006/relationships/image" Target="../media/image44.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hyperlink" Target="https://peeer.net/" TargetMode="External"/><Relationship Id="rId4" Type="http://schemas.openxmlformats.org/officeDocument/2006/relationships/image" Target="../media/image15.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g304cbd037eb_0_0"/>
          <p:cNvSpPr txBox="1"/>
          <p:nvPr/>
        </p:nvSpPr>
        <p:spPr>
          <a:xfrm>
            <a:off x="569100" y="235741"/>
            <a:ext cx="8005800" cy="467201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dirty="0">
                <a:solidFill>
                  <a:schemeClr val="tx1"/>
                </a:solidFill>
              </a:rPr>
              <a:t>This slide-deck is targeted toward postdoctoral scholars (and late-stage graduate students) who are submitting/publishing their n</a:t>
            </a:r>
            <a:r>
              <a:rPr lang="en-GB" sz="1800" baseline="30000" dirty="0">
                <a:solidFill>
                  <a:schemeClr val="tx1"/>
                </a:solidFill>
              </a:rPr>
              <a:t>th</a:t>
            </a:r>
            <a:r>
              <a:rPr lang="en-GB" sz="1800" dirty="0">
                <a:solidFill>
                  <a:schemeClr val="tx1"/>
                </a:solidFill>
              </a:rPr>
              <a:t>-</a:t>
            </a:r>
            <a:r>
              <a:rPr lang="en-GB" sz="1800" dirty="0" err="1">
                <a:solidFill>
                  <a:schemeClr val="tx1"/>
                </a:solidFill>
              </a:rPr>
              <a:t>ish</a:t>
            </a:r>
            <a:r>
              <a:rPr lang="en-GB" sz="1800" dirty="0">
                <a:solidFill>
                  <a:schemeClr val="tx1"/>
                </a:solidFill>
              </a:rPr>
              <a:t> paper, know how the process works from an author perspective, who have done some reviewing, and who are interested in and/or will benefit from knowing more about the handling editor position and how to move into that position if they are interested to gain experience</a:t>
            </a:r>
          </a:p>
          <a:p>
            <a:pPr lvl="0"/>
            <a:endParaRPr lang="en-GB" sz="1800" dirty="0">
              <a:solidFill>
                <a:schemeClr val="tx1"/>
              </a:solidFill>
            </a:endParaRPr>
          </a:p>
          <a:p>
            <a:pPr lvl="0">
              <a:lnSpc>
                <a:spcPct val="115000"/>
              </a:lnSpc>
            </a:pPr>
            <a:r>
              <a:rPr lang="en-GB" sz="1800" dirty="0">
                <a:solidFill>
                  <a:schemeClr val="tx1"/>
                </a:solidFill>
              </a:rPr>
              <a:t>Contact PEEER (</a:t>
            </a:r>
            <a:r>
              <a:rPr lang="en-GB" sz="1800" dirty="0" err="1">
                <a:solidFill>
                  <a:schemeClr val="tx1"/>
                </a:solidFill>
              </a:rPr>
              <a:t>peeeresearch@gmail.com</a:t>
            </a:r>
            <a:r>
              <a:rPr lang="en-GB" sz="1800" dirty="0">
                <a:solidFill>
                  <a:schemeClr val="tx1"/>
                </a:solidFill>
              </a:rPr>
              <a:t>) with questions or for any additional guidance on content and use. </a:t>
            </a:r>
          </a:p>
          <a:p>
            <a:pPr lvl="0">
              <a:lnSpc>
                <a:spcPct val="115000"/>
              </a:lnSpc>
            </a:pPr>
            <a:endParaRPr lang="en-GB" sz="1800" dirty="0">
              <a:solidFill>
                <a:schemeClr val="tx1"/>
              </a:solidFill>
            </a:endParaRPr>
          </a:p>
          <a:p>
            <a:pPr lvl="0">
              <a:lnSpc>
                <a:spcPct val="115000"/>
              </a:lnSpc>
            </a:pPr>
            <a:r>
              <a:rPr lang="en-GB" sz="1800" dirty="0">
                <a:solidFill>
                  <a:schemeClr val="tx1"/>
                </a:solidFill>
              </a:rPr>
              <a:t>If you use these resources for a workshop, please send details to </a:t>
            </a:r>
            <a:r>
              <a:rPr lang="en-GB" sz="1800" dirty="0">
                <a:solidFill>
                  <a:schemeClr val="tx1"/>
                </a:solidFill>
                <a:hlinkClick r:id="rId3">
                  <a:extLst>
                    <a:ext uri="{A12FA001-AC4F-418D-AE19-62706E023703}">
                      <ahyp:hlinkClr xmlns:ahyp="http://schemas.microsoft.com/office/drawing/2018/hyperlinkcolor" val="tx"/>
                    </a:ext>
                  </a:extLst>
                </a:hlinkClick>
              </a:rPr>
              <a:t>peeeresearch@gmail.com</a:t>
            </a:r>
            <a:r>
              <a:rPr lang="en-GB" sz="1800" dirty="0">
                <a:solidFill>
                  <a:schemeClr val="tx1"/>
                </a:solidFill>
              </a:rPr>
              <a:t> so that we can track the use and impact of the resources.</a:t>
            </a:r>
          </a:p>
          <a:p>
            <a:pPr lvl="0">
              <a:lnSpc>
                <a:spcPct val="115000"/>
              </a:lnSpc>
            </a:pPr>
            <a:endParaRPr lang="en-GB" sz="1800" dirty="0">
              <a:solidFill>
                <a:schemeClr val="tx1"/>
              </a:solidFill>
            </a:endParaRPr>
          </a:p>
          <a:p>
            <a:pPr lvl="0">
              <a:lnSpc>
                <a:spcPct val="115000"/>
              </a:lnSpc>
            </a:pPr>
            <a:r>
              <a:rPr lang="en-GB" sz="1800" dirty="0">
                <a:solidFill>
                  <a:schemeClr val="tx1"/>
                </a:solidFill>
              </a:rPr>
              <a:t>Thank you for supporting #</a:t>
            </a:r>
            <a:r>
              <a:rPr lang="en-GB" sz="1800" dirty="0" err="1">
                <a:solidFill>
                  <a:schemeClr val="tx1"/>
                </a:solidFill>
              </a:rPr>
              <a:t>BetterPublishing</a:t>
            </a:r>
            <a:r>
              <a:rPr lang="en-GB" sz="1800" dirty="0">
                <a:solidFill>
                  <a:schemeClr val="tx1"/>
                </a:solidFill>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27B38-F3CB-4366-35BE-BDAE8FF057A1}"/>
              </a:ext>
            </a:extLst>
          </p:cNvPr>
          <p:cNvSpPr>
            <a:spLocks noGrp="1"/>
          </p:cNvSpPr>
          <p:nvPr>
            <p:ph type="title"/>
          </p:nvPr>
        </p:nvSpPr>
        <p:spPr/>
        <p:txBody>
          <a:bodyPr>
            <a:normAutofit fontScale="90000"/>
          </a:bodyPr>
          <a:lstStyle/>
          <a:p>
            <a:r>
              <a:rPr lang="en-US" dirty="0">
                <a:solidFill>
                  <a:srgbClr val="FF0000"/>
                </a:solidFill>
              </a:rPr>
              <a:t>PRE-WORKSHOP</a:t>
            </a:r>
          </a:p>
        </p:txBody>
      </p:sp>
      <p:sp>
        <p:nvSpPr>
          <p:cNvPr id="3" name="Text Placeholder 2">
            <a:extLst>
              <a:ext uri="{FF2B5EF4-FFF2-40B4-BE49-F238E27FC236}">
                <a16:creationId xmlns:a16="http://schemas.microsoft.com/office/drawing/2014/main" id="{B2DA3E09-A806-C87F-E57E-E776A65263AD}"/>
              </a:ext>
            </a:extLst>
          </p:cNvPr>
          <p:cNvSpPr>
            <a:spLocks noGrp="1"/>
          </p:cNvSpPr>
          <p:nvPr>
            <p:ph type="body" idx="1"/>
          </p:nvPr>
        </p:nvSpPr>
        <p:spPr/>
        <p:txBody>
          <a:bodyPr>
            <a:normAutofit fontScale="70000" lnSpcReduction="20000"/>
          </a:bodyPr>
          <a:lstStyle/>
          <a:p>
            <a:r>
              <a:rPr lang="en-US" dirty="0">
                <a:solidFill>
                  <a:srgbClr val="FF0000"/>
                </a:solidFill>
              </a:rPr>
              <a:t>Reminder email</a:t>
            </a:r>
          </a:p>
          <a:p>
            <a:endParaRPr lang="en-US" dirty="0">
              <a:solidFill>
                <a:srgbClr val="FF0000"/>
              </a:solidFill>
            </a:endParaRPr>
          </a:p>
          <a:p>
            <a:r>
              <a:rPr lang="en-US" dirty="0">
                <a:solidFill>
                  <a:srgbClr val="FF0000"/>
                </a:solidFill>
              </a:rPr>
              <a:t>Request to fill in Survey on relevant experience (e.g. how many papers published, career stage, have they reviewed papers, concerns about publishing)</a:t>
            </a:r>
          </a:p>
          <a:p>
            <a:r>
              <a:rPr lang="en-US" u="sng" dirty="0">
                <a:hlinkClick r:id="rId2"/>
              </a:rPr>
              <a:t>https://docs.google.com/forms/d/e/1FAIpQLSeY3jr5Ym2k4RWxbLTdfTKi5WJlXZiy-nCC1TVjf-gnhLY0Cw/viewform?usp=header</a:t>
            </a:r>
            <a:endParaRPr lang="en-US" dirty="0">
              <a:solidFill>
                <a:srgbClr val="FF0000"/>
              </a:solidFill>
            </a:endParaRPr>
          </a:p>
          <a:p>
            <a:endParaRPr lang="en-US" dirty="0">
              <a:solidFill>
                <a:srgbClr val="FF0000"/>
              </a:solidFill>
            </a:endParaRPr>
          </a:p>
          <a:p>
            <a:r>
              <a:rPr lang="en-US" dirty="0">
                <a:solidFill>
                  <a:srgbClr val="FF0000"/>
                </a:solidFill>
              </a:rPr>
              <a:t>Make Google folder accessible to all for groups to make notes in OR buy large sticky sheet poster sheets (so can display) – SPREADSHEET W/ NAMES &amp; top three options / ‘why’ </a:t>
            </a:r>
          </a:p>
          <a:p>
            <a:r>
              <a:rPr lang="en-US" dirty="0">
                <a:hlinkClick r:id="rId3"/>
              </a:rPr>
              <a:t>https://docs.google.com/spreadsheets/d/1g9evWxD-gj3LKxlz33z77h37ifxGiblpQe3HPUMlLK0/edit?usp=sharing</a:t>
            </a:r>
            <a:r>
              <a:rPr lang="en-US" dirty="0"/>
              <a:t> </a:t>
            </a:r>
            <a:endParaRPr lang="en-US" dirty="0">
              <a:solidFill>
                <a:srgbClr val="FF0000"/>
              </a:solidFill>
            </a:endParaRPr>
          </a:p>
          <a:p>
            <a:endParaRPr lang="en-US" dirty="0">
              <a:solidFill>
                <a:srgbClr val="FF0000"/>
              </a:solidFill>
            </a:endParaRPr>
          </a:p>
          <a:p>
            <a:r>
              <a:rPr lang="en-US" dirty="0">
                <a:solidFill>
                  <a:srgbClr val="FF0000"/>
                </a:solidFill>
              </a:rPr>
              <a:t>Make word clouds of any pre-survey / online questions (get R code)</a:t>
            </a:r>
            <a:br>
              <a:rPr lang="en-US" dirty="0">
                <a:solidFill>
                  <a:srgbClr val="FF0000"/>
                </a:solidFill>
              </a:rPr>
            </a:br>
            <a:r>
              <a:rPr lang="en-US" dirty="0">
                <a:solidFill>
                  <a:srgbClr val="FF0000"/>
                </a:solidFill>
                <a:hlinkClick r:id="rId4"/>
              </a:rPr>
              <a:t>https://simplewordcloud.com/</a:t>
            </a:r>
            <a:r>
              <a:rPr lang="en-US" dirty="0">
                <a:solidFill>
                  <a:srgbClr val="FF0000"/>
                </a:solidFill>
              </a:rPr>
              <a:t> </a:t>
            </a:r>
            <a:br>
              <a:rPr lang="en-US" dirty="0">
                <a:solidFill>
                  <a:srgbClr val="FF0000"/>
                </a:solidFill>
              </a:rPr>
            </a:br>
            <a:r>
              <a:rPr lang="en-US" dirty="0">
                <a:solidFill>
                  <a:srgbClr val="FF0000"/>
                </a:solidFill>
                <a:hlinkClick r:id="rId5"/>
              </a:rPr>
              <a:t>https://www.freewordcloudgenerator.com/generatewordcloud</a:t>
            </a:r>
            <a:br>
              <a:rPr lang="en-US" dirty="0">
                <a:solidFill>
                  <a:srgbClr val="FF0000"/>
                </a:solidFill>
              </a:rPr>
            </a:br>
            <a:r>
              <a:rPr lang="en-US" dirty="0">
                <a:solidFill>
                  <a:srgbClr val="FF0000"/>
                </a:solidFill>
                <a:hlinkClick r:id="rId6"/>
              </a:rPr>
              <a:t>https://wordart.com/create</a:t>
            </a:r>
            <a:r>
              <a:rPr lang="en-US" dirty="0">
                <a:solidFill>
                  <a:srgbClr val="FF0000"/>
                </a:solidFill>
              </a:rPr>
              <a:t> </a:t>
            </a:r>
          </a:p>
          <a:p>
            <a:endParaRPr lang="en-US" dirty="0">
              <a:solidFill>
                <a:srgbClr val="FF0000"/>
              </a:solidFill>
            </a:endParaRPr>
          </a:p>
          <a:p>
            <a:endParaRPr lang="en-US" dirty="0">
              <a:solidFill>
                <a:srgbClr val="FF0000"/>
              </a:solidFill>
            </a:endParaRPr>
          </a:p>
        </p:txBody>
      </p:sp>
    </p:spTree>
    <p:extLst>
      <p:ext uri="{BB962C8B-B14F-4D97-AF65-F5344CB8AC3E}">
        <p14:creationId xmlns:p14="http://schemas.microsoft.com/office/powerpoint/2010/main" val="2324097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1B06A-38B1-5918-4491-0AA82BCCC2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20286-ACAF-8E8E-50A1-62AF21B1C87D}"/>
              </a:ext>
            </a:extLst>
          </p:cNvPr>
          <p:cNvSpPr>
            <a:spLocks noGrp="1"/>
          </p:cNvSpPr>
          <p:nvPr>
            <p:ph type="title"/>
          </p:nvPr>
        </p:nvSpPr>
        <p:spPr/>
        <p:txBody>
          <a:bodyPr>
            <a:normAutofit fontScale="90000"/>
          </a:bodyPr>
          <a:lstStyle/>
          <a:p>
            <a:r>
              <a:rPr lang="en-US" dirty="0">
                <a:solidFill>
                  <a:srgbClr val="FF0000"/>
                </a:solidFill>
              </a:rPr>
              <a:t>POST-WORKSHOP</a:t>
            </a:r>
          </a:p>
        </p:txBody>
      </p:sp>
      <p:sp>
        <p:nvSpPr>
          <p:cNvPr id="3" name="Text Placeholder 2">
            <a:extLst>
              <a:ext uri="{FF2B5EF4-FFF2-40B4-BE49-F238E27FC236}">
                <a16:creationId xmlns:a16="http://schemas.microsoft.com/office/drawing/2014/main" id="{3CA206FF-D835-8117-E2A6-5C255CA6234A}"/>
              </a:ext>
            </a:extLst>
          </p:cNvPr>
          <p:cNvSpPr>
            <a:spLocks noGrp="1"/>
          </p:cNvSpPr>
          <p:nvPr>
            <p:ph type="body" idx="1"/>
          </p:nvPr>
        </p:nvSpPr>
        <p:spPr/>
        <p:txBody>
          <a:bodyPr>
            <a:normAutofit fontScale="32500" lnSpcReduction="20000"/>
          </a:bodyPr>
          <a:lstStyle/>
          <a:p>
            <a:r>
              <a:rPr lang="en-US" dirty="0">
                <a:solidFill>
                  <a:srgbClr val="FF0000"/>
                </a:solidFill>
              </a:rPr>
              <a:t>Thank you email with links to websites, talk slides, contact info, </a:t>
            </a:r>
            <a:r>
              <a:rPr lang="en-US" dirty="0" err="1">
                <a:solidFill>
                  <a:srgbClr val="FF0000"/>
                </a:solidFill>
              </a:rPr>
              <a:t>etc</a:t>
            </a:r>
            <a:r>
              <a:rPr lang="en-US" dirty="0">
                <a:solidFill>
                  <a:srgbClr val="FF0000"/>
                </a:solidFill>
              </a:rPr>
              <a:t>, request to complete post-workshop Survey. </a:t>
            </a:r>
          </a:p>
          <a:p>
            <a:endParaRPr lang="en-US" dirty="0">
              <a:solidFill>
                <a:srgbClr val="FF0000"/>
              </a:solidFill>
            </a:endParaRPr>
          </a:p>
          <a:p>
            <a:r>
              <a:rPr lang="en-US" dirty="0">
                <a:solidFill>
                  <a:srgbClr val="FF0000"/>
                </a:solidFill>
              </a:rPr>
              <a:t>Example text: </a:t>
            </a:r>
          </a:p>
          <a:p>
            <a:r>
              <a:rPr lang="en-US" dirty="0"/>
              <a:t>Dear workshop participants, </a:t>
            </a:r>
          </a:p>
          <a:p>
            <a:r>
              <a:rPr lang="en-US" dirty="0"/>
              <a:t> </a:t>
            </a:r>
          </a:p>
          <a:p>
            <a:r>
              <a:rPr lang="en-US" dirty="0"/>
              <a:t>Thank you all again for participating in the afternoon PEEER  workshop!  We hope you enjoyed the conference and had safe journeys home!</a:t>
            </a:r>
          </a:p>
          <a:p>
            <a:endParaRPr lang="en-US" dirty="0"/>
          </a:p>
          <a:p>
            <a:r>
              <a:rPr lang="en-US" dirty="0"/>
              <a:t>The slide-deck with word clouds is attached.  </a:t>
            </a:r>
          </a:p>
          <a:p>
            <a:r>
              <a:rPr lang="en-US" dirty="0"/>
              <a:t> </a:t>
            </a:r>
          </a:p>
          <a:p>
            <a:r>
              <a:rPr lang="en-US" dirty="0"/>
              <a:t>Here are links to the six tools/guides for exploring journal choices:</a:t>
            </a:r>
          </a:p>
          <a:p>
            <a:r>
              <a:rPr lang="en-US" dirty="0"/>
              <a:t>Fair Open Access Alliance - https://</a:t>
            </a:r>
            <a:r>
              <a:rPr lang="en-US" dirty="0" err="1"/>
              <a:t>fairoa.org</a:t>
            </a:r>
            <a:r>
              <a:rPr lang="en-US" dirty="0"/>
              <a:t>/</a:t>
            </a:r>
          </a:p>
          <a:p>
            <a:r>
              <a:rPr lang="en-US" dirty="0" err="1"/>
              <a:t>Think.Check.Submit</a:t>
            </a:r>
            <a:r>
              <a:rPr lang="en-US" dirty="0"/>
              <a:t> - https://</a:t>
            </a:r>
            <a:r>
              <a:rPr lang="en-US" dirty="0" err="1"/>
              <a:t>thinkchecksubmit.org</a:t>
            </a:r>
            <a:r>
              <a:rPr lang="en-US" dirty="0"/>
              <a:t>/about/</a:t>
            </a:r>
          </a:p>
          <a:p>
            <a:r>
              <a:rPr lang="en-US" dirty="0"/>
              <a:t>DAFNEE - https://</a:t>
            </a:r>
            <a:r>
              <a:rPr lang="en-US" dirty="0" err="1"/>
              <a:t>dafnee.isem-evolution.fr</a:t>
            </a:r>
            <a:r>
              <a:rPr lang="en-US" dirty="0"/>
              <a:t>/</a:t>
            </a:r>
          </a:p>
          <a:p>
            <a:r>
              <a:rPr lang="en-US" dirty="0"/>
              <a:t>Journal </a:t>
            </a:r>
            <a:r>
              <a:rPr lang="en-US" dirty="0" err="1"/>
              <a:t>Targeter</a:t>
            </a:r>
            <a:r>
              <a:rPr lang="en-US" dirty="0"/>
              <a:t> - https://</a:t>
            </a:r>
            <a:r>
              <a:rPr lang="en-US" dirty="0" err="1"/>
              <a:t>jot.publichealth.yale.edu</a:t>
            </a:r>
            <a:r>
              <a:rPr lang="en-US" dirty="0"/>
              <a:t>  </a:t>
            </a:r>
          </a:p>
          <a:p>
            <a:r>
              <a:rPr lang="en-US" dirty="0"/>
              <a:t>JANE - https://</a:t>
            </a:r>
            <a:r>
              <a:rPr lang="en-US" dirty="0" err="1"/>
              <a:t>jane.biosemantics.org</a:t>
            </a:r>
            <a:endParaRPr lang="en-US" dirty="0"/>
          </a:p>
          <a:p>
            <a:r>
              <a:rPr lang="en-US" dirty="0"/>
              <a:t>PEEER - https://</a:t>
            </a:r>
            <a:r>
              <a:rPr lang="en-US" dirty="0" err="1"/>
              <a:t>peeer.net</a:t>
            </a:r>
            <a:r>
              <a:rPr lang="en-US" dirty="0"/>
              <a:t>/</a:t>
            </a:r>
          </a:p>
          <a:p>
            <a:r>
              <a:rPr lang="en-US" dirty="0"/>
              <a:t> </a:t>
            </a:r>
          </a:p>
          <a:p>
            <a:r>
              <a:rPr lang="en-US" dirty="0"/>
              <a:t>The links to the biogeography resources with PEEER are at </a:t>
            </a:r>
          </a:p>
          <a:p>
            <a:r>
              <a:rPr lang="en-US" dirty="0"/>
              <a:t>Biogeography – https://</a:t>
            </a:r>
            <a:r>
              <a:rPr lang="en-US" dirty="0" err="1"/>
              <a:t>biog.journals.sup.org</a:t>
            </a:r>
            <a:r>
              <a:rPr lang="en-US" dirty="0"/>
              <a:t>/ </a:t>
            </a:r>
          </a:p>
          <a:p>
            <a:r>
              <a:rPr lang="en-US" dirty="0" err="1"/>
              <a:t>Biogeography.News</a:t>
            </a:r>
            <a:r>
              <a:rPr lang="en-US" dirty="0"/>
              <a:t> – https://</a:t>
            </a:r>
            <a:r>
              <a:rPr lang="en-US" dirty="0" err="1"/>
              <a:t>biogeographynews.org</a:t>
            </a:r>
            <a:r>
              <a:rPr lang="en-US" dirty="0"/>
              <a:t>/</a:t>
            </a:r>
          </a:p>
          <a:p>
            <a:r>
              <a:rPr lang="en-US" dirty="0"/>
              <a:t>Free Association of Biogeographers – https://</a:t>
            </a:r>
            <a:r>
              <a:rPr lang="en-US" dirty="0" err="1"/>
              <a:t>FreeAssociationBiogeography.org</a:t>
            </a:r>
            <a:endParaRPr lang="en-US" dirty="0"/>
          </a:p>
          <a:p>
            <a:r>
              <a:rPr lang="en-US" dirty="0"/>
              <a:t>Publishing for an Ethical and Equitable Environment in Research (PEEER) - https://</a:t>
            </a:r>
            <a:r>
              <a:rPr lang="en-US" dirty="0" err="1"/>
              <a:t>peeer.net</a:t>
            </a:r>
            <a:r>
              <a:rPr lang="en-US" dirty="0"/>
              <a:t>/</a:t>
            </a:r>
          </a:p>
          <a:p>
            <a:endParaRPr lang="en-US" dirty="0"/>
          </a:p>
          <a:p>
            <a:r>
              <a:rPr lang="en-US" dirty="0"/>
              <a:t>If you would like to learn more about, or get involved in, any of these, please either (1) join the Free Association of Biogeographers and/or PEEER or (2) write to me at </a:t>
            </a:r>
            <a:r>
              <a:rPr lang="en-US" dirty="0" err="1"/>
              <a:t>mdawson@ucmerced.edu</a:t>
            </a:r>
            <a:r>
              <a:rPr lang="en-US" dirty="0"/>
              <a:t> about your interests (e.g. recommending, editing, reviewing, training).</a:t>
            </a:r>
          </a:p>
          <a:p>
            <a:endParaRPr lang="en-US" dirty="0"/>
          </a:p>
          <a:p>
            <a:r>
              <a:rPr lang="en-US" dirty="0"/>
              <a:t>Remember that if you have questions, we and others are here to help answer them. </a:t>
            </a:r>
          </a:p>
          <a:p>
            <a:endParaRPr lang="en-US" dirty="0"/>
          </a:p>
          <a:p>
            <a:r>
              <a:rPr lang="en-US" dirty="0"/>
              <a:t>We would greatly appreciate you completing this short poll about the usefulness (or otherwise), and ways to improve, the workshop. https://</a:t>
            </a:r>
            <a:r>
              <a:rPr lang="en-US" dirty="0" err="1"/>
              <a:t>forms.gle</a:t>
            </a:r>
            <a:r>
              <a:rPr lang="en-US" dirty="0"/>
              <a:t>/aCh6VBbgRUxJfFN7A</a:t>
            </a:r>
          </a:p>
          <a:p>
            <a:r>
              <a:rPr lang="en-US" dirty="0"/>
              <a:t> </a:t>
            </a:r>
          </a:p>
          <a:p>
            <a:r>
              <a:rPr lang="en-US" dirty="0"/>
              <a:t>Good luck with your research, publishing, reviewing, editing!  </a:t>
            </a:r>
          </a:p>
          <a:p>
            <a:r>
              <a:rPr lang="en-US" dirty="0"/>
              <a:t>  </a:t>
            </a:r>
          </a:p>
          <a:p>
            <a:r>
              <a:rPr lang="en-US" dirty="0"/>
              <a:t> </a:t>
            </a: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p:txBody>
      </p:sp>
    </p:spTree>
    <p:extLst>
      <p:ext uri="{BB962C8B-B14F-4D97-AF65-F5344CB8AC3E}">
        <p14:creationId xmlns:p14="http://schemas.microsoft.com/office/powerpoint/2010/main" val="2060680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9113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
          <p:cNvSpPr txBox="1">
            <a:spLocks noGrp="1"/>
          </p:cNvSpPr>
          <p:nvPr>
            <p:ph type="ctrTitle"/>
          </p:nvPr>
        </p:nvSpPr>
        <p:spPr>
          <a:xfrm>
            <a:off x="311700" y="311725"/>
            <a:ext cx="8520600" cy="17514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778"/>
              <a:buNone/>
            </a:pPr>
            <a:r>
              <a:rPr lang="en-GB" sz="2400" b="1" dirty="0">
                <a:solidFill>
                  <a:srgbClr val="2A2A2A"/>
                </a:solidFill>
              </a:rPr>
              <a:t>Workshop Series: </a:t>
            </a:r>
            <a:r>
              <a:rPr lang="en-GB" sz="2400" b="1" dirty="0"/>
              <a:t>Successful Biogeography Publishing as Authors, Reviewers, and Editors</a:t>
            </a:r>
            <a:r>
              <a:rPr lang="en-GB" sz="2400" b="1" dirty="0">
                <a:solidFill>
                  <a:srgbClr val="2A2A2A"/>
                </a:solidFill>
              </a:rPr>
              <a:t> </a:t>
            </a:r>
            <a:endParaRPr sz="2400" b="1" dirty="0">
              <a:solidFill>
                <a:srgbClr val="2A2A2A"/>
              </a:solidFill>
            </a:endParaRPr>
          </a:p>
          <a:p>
            <a:pPr marL="0" lvl="0" indent="0" algn="ctr" rtl="0">
              <a:lnSpc>
                <a:spcPct val="100000"/>
              </a:lnSpc>
              <a:spcBef>
                <a:spcPts val="0"/>
              </a:spcBef>
              <a:spcAft>
                <a:spcPts val="0"/>
              </a:spcAft>
              <a:buSzPts val="5778"/>
              <a:buNone/>
            </a:pPr>
            <a:endParaRPr sz="2400" b="1" dirty="0">
              <a:solidFill>
                <a:srgbClr val="2A2A2A"/>
              </a:solidFill>
            </a:endParaRPr>
          </a:p>
          <a:p>
            <a:pPr lvl="0">
              <a:buClr>
                <a:srgbClr val="000000"/>
              </a:buClr>
              <a:buSzPts val="5778"/>
            </a:pPr>
            <a:r>
              <a:rPr lang="en-GB" sz="2000" b="1" i="1" dirty="0">
                <a:solidFill>
                  <a:srgbClr val="2A2A2A"/>
                </a:solidFill>
              </a:rPr>
              <a:t>Part II: </a:t>
            </a:r>
            <a:r>
              <a:rPr lang="en-US" sz="2000" b="1" i="1" dirty="0"/>
              <a:t>Effective reviewing and editing</a:t>
            </a:r>
            <a:endParaRPr sz="6100" b="1" i="1" dirty="0"/>
          </a:p>
        </p:txBody>
      </p:sp>
      <p:sp>
        <p:nvSpPr>
          <p:cNvPr id="60" name="Google Shape;60;p1"/>
          <p:cNvSpPr txBox="1">
            <a:spLocks noGrp="1"/>
          </p:cNvSpPr>
          <p:nvPr>
            <p:ph type="subTitle" idx="1"/>
          </p:nvPr>
        </p:nvSpPr>
        <p:spPr>
          <a:xfrm>
            <a:off x="311700" y="2462000"/>
            <a:ext cx="8520600" cy="1644636"/>
          </a:xfrm>
          <a:prstGeom prst="rect">
            <a:avLst/>
          </a:prstGeom>
          <a:noFill/>
          <a:ln>
            <a:noFill/>
          </a:ln>
        </p:spPr>
        <p:txBody>
          <a:bodyPr spcFirstLastPara="1" wrap="square" lIns="91425" tIns="91425" rIns="91425" bIns="91425" anchor="t" anchorCtr="0">
            <a:normAutofit fontScale="47500" lnSpcReduction="20000"/>
          </a:bodyPr>
          <a:lstStyle/>
          <a:p>
            <a:pPr marL="0" lvl="0" indent="0" algn="ctr" rtl="0">
              <a:lnSpc>
                <a:spcPct val="100000"/>
              </a:lnSpc>
              <a:spcBef>
                <a:spcPts val="0"/>
              </a:spcBef>
              <a:spcAft>
                <a:spcPts val="0"/>
              </a:spcAft>
              <a:buSzPct val="181818"/>
              <a:buNone/>
            </a:pPr>
            <a:r>
              <a:rPr lang="en-US" dirty="0">
                <a:solidFill>
                  <a:schemeClr val="tx1"/>
                </a:solidFill>
              </a:rPr>
              <a:t>Mike Dawson</a:t>
            </a:r>
            <a:endParaRPr dirty="0">
              <a:solidFill>
                <a:schemeClr val="tx1"/>
              </a:solidFill>
            </a:endParaRPr>
          </a:p>
          <a:p>
            <a:pPr marL="0" lvl="0" indent="0" algn="ctr" rtl="0">
              <a:lnSpc>
                <a:spcPct val="100000"/>
              </a:lnSpc>
              <a:spcBef>
                <a:spcPts val="0"/>
              </a:spcBef>
              <a:spcAft>
                <a:spcPts val="0"/>
              </a:spcAft>
              <a:buSzPct val="181818"/>
              <a:buNone/>
            </a:pPr>
            <a:r>
              <a:rPr lang="en-GB" i="1" dirty="0">
                <a:solidFill>
                  <a:schemeClr val="tx1"/>
                </a:solidFill>
              </a:rPr>
              <a:t>University of California, Merced, USA</a:t>
            </a:r>
            <a:endParaRPr i="1" dirty="0">
              <a:solidFill>
                <a:schemeClr val="tx1"/>
              </a:solidFill>
            </a:endParaRPr>
          </a:p>
          <a:p>
            <a:pPr marL="0" lvl="0" indent="0" algn="ctr" rtl="0">
              <a:lnSpc>
                <a:spcPct val="100000"/>
              </a:lnSpc>
              <a:spcBef>
                <a:spcPts val="0"/>
              </a:spcBef>
              <a:spcAft>
                <a:spcPts val="0"/>
              </a:spcAft>
              <a:buSzPct val="181818"/>
              <a:buNone/>
            </a:pPr>
            <a:endParaRPr dirty="0">
              <a:solidFill>
                <a:schemeClr val="tx1"/>
              </a:solidFill>
            </a:endParaRPr>
          </a:p>
          <a:p>
            <a:pPr marL="0" lvl="0" indent="0" algn="ctr" rtl="0">
              <a:lnSpc>
                <a:spcPct val="100000"/>
              </a:lnSpc>
              <a:spcBef>
                <a:spcPts val="0"/>
              </a:spcBef>
              <a:spcAft>
                <a:spcPts val="0"/>
              </a:spcAft>
              <a:buSzPct val="181818"/>
              <a:buNone/>
            </a:pPr>
            <a:r>
              <a:rPr lang="en-US" dirty="0">
                <a:solidFill>
                  <a:schemeClr val="tx1"/>
                </a:solidFill>
              </a:rPr>
              <a:t>Tom Matthews</a:t>
            </a:r>
            <a:endParaRPr dirty="0">
              <a:solidFill>
                <a:schemeClr val="tx1"/>
              </a:solidFill>
            </a:endParaRPr>
          </a:p>
          <a:p>
            <a:pPr marL="0" lvl="0" indent="0">
              <a:buSzPct val="181818"/>
            </a:pPr>
            <a:r>
              <a:rPr lang="en-GB" i="1" dirty="0">
                <a:solidFill>
                  <a:schemeClr val="tx1"/>
                </a:solidFill>
              </a:rPr>
              <a:t>Birmingham University, UK</a:t>
            </a:r>
            <a:endParaRPr lang="en-US" i="1" dirty="0">
              <a:solidFill>
                <a:schemeClr val="tx1"/>
              </a:solidFill>
            </a:endParaRPr>
          </a:p>
          <a:p>
            <a:pPr marL="0" lvl="0" indent="0">
              <a:buSzPct val="181818"/>
            </a:pPr>
            <a:endParaRPr lang="en-US" dirty="0">
              <a:solidFill>
                <a:schemeClr val="tx1"/>
              </a:solidFill>
            </a:endParaRPr>
          </a:p>
          <a:p>
            <a:pPr marL="0" lvl="0" indent="0">
              <a:buSzPct val="181818"/>
            </a:pPr>
            <a:r>
              <a:rPr lang="en-US" dirty="0">
                <a:solidFill>
                  <a:schemeClr val="tx1"/>
                </a:solidFill>
              </a:rPr>
              <a:t>Helena Tukiainen</a:t>
            </a:r>
          </a:p>
          <a:p>
            <a:pPr marL="0" lvl="0" indent="0">
              <a:buSzPct val="181818"/>
            </a:pPr>
            <a:r>
              <a:rPr lang="en-US" i="1" dirty="0">
                <a:solidFill>
                  <a:schemeClr val="tx1"/>
                </a:solidFill>
              </a:rPr>
              <a:t>University of Oulu, Finland</a:t>
            </a:r>
            <a:endParaRPr i="1" dirty="0">
              <a:solidFill>
                <a:schemeClr val="tx1"/>
              </a:solidFill>
            </a:endParaRPr>
          </a:p>
        </p:txBody>
      </p:sp>
      <p:sp>
        <p:nvSpPr>
          <p:cNvPr id="61" name="Google Shape;61;p1"/>
          <p:cNvSpPr txBox="1"/>
          <p:nvPr/>
        </p:nvSpPr>
        <p:spPr>
          <a:xfrm>
            <a:off x="311700" y="4505511"/>
            <a:ext cx="8520600" cy="320057"/>
          </a:xfrm>
          <a:prstGeom prst="rect">
            <a:avLst/>
          </a:prstGeom>
          <a:noFill/>
          <a:ln>
            <a:noFill/>
          </a:ln>
        </p:spPr>
        <p:txBody>
          <a:bodyPr spcFirstLastPara="1" wrap="square" lIns="91425" tIns="91425" rIns="91425" bIns="91425" anchor="t" anchorCtr="0">
            <a:spAutoFit/>
          </a:bodyPr>
          <a:lstStyle/>
          <a:p>
            <a:pPr marL="0" marR="0" lvl="0" indent="0" algn="ctr" rtl="0">
              <a:lnSpc>
                <a:spcPct val="80000"/>
              </a:lnSpc>
              <a:spcBef>
                <a:spcPts val="0"/>
              </a:spcBef>
              <a:spcAft>
                <a:spcPts val="0"/>
              </a:spcAft>
              <a:buClr>
                <a:srgbClr val="000000"/>
              </a:buClr>
              <a:buSzPts val="1305"/>
              <a:buFont typeface="Arial"/>
              <a:buNone/>
            </a:pPr>
            <a:r>
              <a:rPr lang="en-GB" sz="1100" b="0" i="0" u="none" strike="noStrike" cap="none" dirty="0">
                <a:solidFill>
                  <a:schemeClr val="tx1"/>
                </a:solidFill>
                <a:latin typeface="Arial"/>
                <a:ea typeface="Arial"/>
                <a:cs typeface="Arial"/>
                <a:sym typeface="Arial"/>
              </a:rPr>
              <a:t>with contributions from </a:t>
            </a:r>
            <a:r>
              <a:rPr lang="en-GB" sz="1100" dirty="0">
                <a:solidFill>
                  <a:schemeClr val="tx1"/>
                </a:solidFill>
              </a:rPr>
              <a:t>members of PEEER</a:t>
            </a:r>
            <a:endParaRPr sz="1100" b="0" i="0" u="none" strike="noStrike" cap="none" dirty="0">
              <a:solidFill>
                <a:schemeClr val="tx1"/>
              </a:solidFill>
              <a:latin typeface="Arial"/>
              <a:ea typeface="Arial"/>
              <a:cs typeface="Arial"/>
              <a:sym typeface="Arial"/>
            </a:endParaRPr>
          </a:p>
        </p:txBody>
      </p:sp>
      <p:pic>
        <p:nvPicPr>
          <p:cNvPr id="3" name="Google Shape;406;p40">
            <a:extLst>
              <a:ext uri="{FF2B5EF4-FFF2-40B4-BE49-F238E27FC236}">
                <a16:creationId xmlns:a16="http://schemas.microsoft.com/office/drawing/2014/main" id="{89FCE75B-456D-E16F-BB50-E206FF7CA924}"/>
              </a:ext>
            </a:extLst>
          </p:cNvPr>
          <p:cNvPicPr preferRelativeResize="0"/>
          <p:nvPr/>
        </p:nvPicPr>
        <p:blipFill rotWithShape="1">
          <a:blip r:embed="rId3">
            <a:alphaModFix/>
          </a:blip>
          <a:srcRect/>
          <a:stretch/>
        </p:blipFill>
        <p:spPr>
          <a:xfrm>
            <a:off x="796877" y="2461999"/>
            <a:ext cx="1352431" cy="1359227"/>
          </a:xfrm>
          <a:prstGeom prst="rect">
            <a:avLst/>
          </a:prstGeom>
          <a:noFill/>
          <a:ln>
            <a:noFill/>
          </a:ln>
        </p:spPr>
      </p:pic>
      <p:pic>
        <p:nvPicPr>
          <p:cNvPr id="5" name="Picture 4" descr="A qr code on a white background&#10;&#10;AI-generated content may be incorrect.">
            <a:extLst>
              <a:ext uri="{FF2B5EF4-FFF2-40B4-BE49-F238E27FC236}">
                <a16:creationId xmlns:a16="http://schemas.microsoft.com/office/drawing/2014/main" id="{6EB84196-7658-A3CA-C82C-88A138FD25F5}"/>
              </a:ext>
            </a:extLst>
          </p:cNvPr>
          <p:cNvPicPr>
            <a:picLocks noChangeAspect="1"/>
          </p:cNvPicPr>
          <p:nvPr/>
        </p:nvPicPr>
        <p:blipFill>
          <a:blip r:embed="rId4"/>
          <a:stretch>
            <a:fillRect/>
          </a:stretch>
        </p:blipFill>
        <p:spPr>
          <a:xfrm>
            <a:off x="6994693" y="2461998"/>
            <a:ext cx="1359227" cy="135922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7"/>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dirty="0">
                <a:solidFill>
                  <a:srgbClr val="2A2A2A"/>
                </a:solidFill>
              </a:rPr>
              <a:t>GOALS</a:t>
            </a:r>
            <a:endParaRPr sz="6100" i="1" dirty="0"/>
          </a:p>
        </p:txBody>
      </p:sp>
      <p:sp>
        <p:nvSpPr>
          <p:cNvPr id="114" name="Google Shape;114;p7"/>
          <p:cNvSpPr txBox="1"/>
          <p:nvPr/>
        </p:nvSpPr>
        <p:spPr>
          <a:xfrm>
            <a:off x="311700" y="1156050"/>
            <a:ext cx="8301000" cy="3210849"/>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endParaRPr sz="1900" b="0" i="0" u="none" strike="noStrike" cap="none" dirty="0">
              <a:solidFill>
                <a:schemeClr val="tx1"/>
              </a:solidFill>
              <a:latin typeface="Calibri"/>
              <a:ea typeface="Calibri"/>
              <a:cs typeface="Calibri"/>
              <a:sym typeface="Calibri"/>
            </a:endParaRPr>
          </a:p>
          <a:p>
            <a:pPr marL="457200" lvl="0" indent="-349250">
              <a:lnSpc>
                <a:spcPct val="115000"/>
              </a:lnSpc>
              <a:buClr>
                <a:schemeClr val="dk1"/>
              </a:buClr>
              <a:buSzPts val="1900"/>
              <a:buFont typeface="Calibri"/>
              <a:buAutoNum type="arabicPeriod"/>
            </a:pPr>
            <a:r>
              <a:rPr lang="en-GB" sz="1900" dirty="0">
                <a:solidFill>
                  <a:schemeClr val="tx1"/>
                </a:solidFill>
                <a:latin typeface="Calibri"/>
                <a:ea typeface="Calibri"/>
                <a:cs typeface="Calibri"/>
                <a:sym typeface="Calibri"/>
              </a:rPr>
              <a:t>Share experiences with reviewing and editing as ECRs, and discuss ways to deliver a constructive, quality, timely, process.</a:t>
            </a:r>
            <a:endParaRPr sz="1900" b="0" i="0" u="none" strike="noStrike" cap="none" dirty="0">
              <a:solidFill>
                <a:schemeClr val="tx1"/>
              </a:solidFill>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latin typeface="Calibri"/>
                <a:ea typeface="Calibri"/>
                <a:cs typeface="Calibri"/>
                <a:sym typeface="Calibri"/>
              </a:rPr>
              <a:t>To better understand the structure of scientific publishing, including changes in recent decades, journal mechanics, and positive alternatives. </a:t>
            </a:r>
            <a:endParaRPr sz="1900" b="0" i="0" u="none" strike="noStrike" cap="none" dirty="0">
              <a:solidFill>
                <a:schemeClr val="tx1"/>
              </a:solidFill>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latin typeface="Calibri"/>
                <a:ea typeface="Calibri"/>
                <a:cs typeface="Calibri"/>
                <a:sym typeface="Calibri"/>
              </a:rPr>
              <a:t>Be positioned to expand your career </a:t>
            </a:r>
            <a:r>
              <a:rPr lang="en-GB" sz="1900" dirty="0">
                <a:solidFill>
                  <a:schemeClr val="tx1"/>
                </a:solidFill>
                <a:latin typeface="Calibri"/>
                <a:ea typeface="Calibri"/>
                <a:cs typeface="Calibri"/>
                <a:sym typeface="Calibri"/>
              </a:rPr>
              <a:t>through meaningful community service as a reviewer and editor</a:t>
            </a:r>
            <a:r>
              <a:rPr lang="en-GB" sz="1900" b="0" i="0" u="none" strike="noStrike" cap="none" dirty="0">
                <a:solidFill>
                  <a:schemeClr val="tx1"/>
                </a:solidFill>
                <a:latin typeface="Calibri"/>
                <a:ea typeface="Calibri"/>
                <a:cs typeface="Calibri"/>
                <a:sym typeface="Calibri"/>
              </a:rPr>
              <a:t>. </a:t>
            </a:r>
            <a:endParaRPr sz="1900" b="0" i="0" u="none" strike="noStrike" cap="none" dirty="0">
              <a:solidFill>
                <a:schemeClr val="tx1"/>
              </a:solidFill>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latin typeface="Calibri"/>
                <a:ea typeface="Calibri"/>
                <a:cs typeface="Calibri"/>
                <a:sym typeface="Calibri"/>
              </a:rPr>
              <a:t>Meet some new colleagues to hang out with over the coming days!</a:t>
            </a:r>
            <a:endParaRPr sz="1900" b="0" i="0" u="none" strike="noStrike" cap="none" dirty="0">
              <a:solidFill>
                <a:schemeClr val="tx1"/>
              </a:solidFill>
              <a:latin typeface="Calibri"/>
              <a:ea typeface="Calibri"/>
              <a:cs typeface="Calibri"/>
              <a:sym typeface="Calibri"/>
            </a:endParaRPr>
          </a:p>
          <a:p>
            <a:pPr marL="0" marR="0" lvl="0" indent="0" algn="l" rtl="0">
              <a:lnSpc>
                <a:spcPct val="115000"/>
              </a:lnSpc>
              <a:spcBef>
                <a:spcPts val="0"/>
              </a:spcBef>
              <a:spcAft>
                <a:spcPts val="0"/>
              </a:spcAft>
              <a:buClr>
                <a:schemeClr val="dk1"/>
              </a:buClr>
              <a:buSzPts val="1100"/>
              <a:buFont typeface="Arial"/>
              <a:buNone/>
            </a:pPr>
            <a:r>
              <a:rPr lang="en-GB" sz="1900" b="0" i="0" u="none" strike="noStrike" cap="none" dirty="0">
                <a:solidFill>
                  <a:schemeClr val="tx1"/>
                </a:solidFill>
                <a:latin typeface="Calibri"/>
                <a:ea typeface="Calibri"/>
                <a:cs typeface="Calibri"/>
                <a:sym typeface="Calibri"/>
              </a:rPr>
              <a:t> </a:t>
            </a:r>
            <a:endParaRPr sz="1900" b="1" i="1" u="none" strike="noStrike" cap="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1594298904"/>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Shape 118"/>
        <p:cNvGrpSpPr/>
        <p:nvPr/>
      </p:nvGrpSpPr>
      <p:grpSpPr>
        <a:xfrm>
          <a:off x="0" y="0"/>
          <a:ext cx="0" cy="0"/>
          <a:chOff x="0" y="0"/>
          <a:chExt cx="0" cy="0"/>
        </a:xfrm>
      </p:grpSpPr>
      <p:sp>
        <p:nvSpPr>
          <p:cNvPr id="119" name="Google Shape;119;p6"/>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a:solidFill>
                  <a:srgbClr val="2A2A2A"/>
                </a:solidFill>
              </a:rPr>
              <a:t>AGENDA</a:t>
            </a:r>
            <a:endParaRPr sz="6100" i="1"/>
          </a:p>
        </p:txBody>
      </p:sp>
      <p:sp>
        <p:nvSpPr>
          <p:cNvPr id="120" name="Google Shape;120;p6"/>
          <p:cNvSpPr txBox="1"/>
          <p:nvPr/>
        </p:nvSpPr>
        <p:spPr>
          <a:xfrm>
            <a:off x="189214" y="912275"/>
            <a:ext cx="6387077"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dirty="0">
                <a:solidFill>
                  <a:schemeClr val="dk1"/>
                </a:solidFill>
                <a:latin typeface="Calibri"/>
                <a:ea typeface="Calibri"/>
                <a:cs typeface="Calibri"/>
                <a:sym typeface="Calibri"/>
              </a:rPr>
              <a:t>Intro (10 mins)</a:t>
            </a:r>
            <a:endParaRPr sz="18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dk1"/>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dk1"/>
                </a:solidFill>
                <a:latin typeface="Calibri"/>
                <a:ea typeface="Calibri"/>
                <a:cs typeface="Calibri"/>
                <a:sym typeface="Calibri"/>
              </a:rPr>
              <a:t>Panel Discussion (</a:t>
            </a:r>
            <a:r>
              <a:rPr lang="en-GB" sz="1800" dirty="0">
                <a:solidFill>
                  <a:schemeClr val="dk1"/>
                </a:solidFill>
                <a:latin typeface="Calibri"/>
                <a:ea typeface="Calibri"/>
                <a:cs typeface="Calibri"/>
                <a:sym typeface="Calibri"/>
              </a:rPr>
              <a:t>50</a:t>
            </a:r>
            <a:r>
              <a:rPr lang="en-GB" sz="1800" b="0" i="0" u="none" strike="noStrike" cap="none" dirty="0">
                <a:solidFill>
                  <a:schemeClr val="dk1"/>
                </a:solidFill>
                <a:latin typeface="Calibri"/>
                <a:ea typeface="Calibri"/>
                <a:cs typeface="Calibri"/>
                <a:sym typeface="Calibri"/>
              </a:rPr>
              <a:t> </a:t>
            </a:r>
            <a:r>
              <a:rPr lang="en-GB" sz="1800" dirty="0">
                <a:solidFill>
                  <a:schemeClr val="dk1"/>
                </a:solidFill>
                <a:latin typeface="Calibri"/>
                <a:ea typeface="Calibri"/>
                <a:cs typeface="Calibri"/>
                <a:sym typeface="Calibri"/>
              </a:rPr>
              <a:t>mins</a:t>
            </a:r>
            <a:r>
              <a:rPr lang="en-GB" sz="1800" b="0" i="0" u="none" strike="noStrike" cap="none" dirty="0">
                <a:solidFill>
                  <a:schemeClr val="dk1"/>
                </a:solidFill>
                <a:latin typeface="Calibri"/>
                <a:ea typeface="Calibri"/>
                <a:cs typeface="Calibri"/>
                <a:sym typeface="Calibri"/>
              </a:rPr>
              <a:t>)</a:t>
            </a:r>
            <a:br>
              <a:rPr lang="en-GB" sz="1800" b="0" i="0" u="none" strike="noStrike" cap="none" dirty="0">
                <a:solidFill>
                  <a:schemeClr val="dk1"/>
                </a:solidFill>
                <a:latin typeface="Calibri"/>
                <a:ea typeface="Calibri"/>
                <a:cs typeface="Calibri"/>
                <a:sym typeface="Calibri"/>
              </a:rPr>
            </a:br>
            <a:r>
              <a:rPr lang="en-GB" sz="1800" b="0" i="1" u="none" strike="noStrike" cap="none" dirty="0">
                <a:solidFill>
                  <a:schemeClr val="dk1"/>
                </a:solidFill>
                <a:latin typeface="Calibri"/>
                <a:ea typeface="Calibri"/>
                <a:cs typeface="Calibri"/>
                <a:sym typeface="Calibri"/>
              </a:rPr>
              <a:t> 	- short break (5 mins)</a:t>
            </a:r>
            <a:endParaRPr sz="1800" b="0" i="1" u="none" strike="noStrike" cap="none" dirty="0">
              <a:solidFill>
                <a:schemeClr val="dk1"/>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dk1"/>
                </a:solidFill>
                <a:latin typeface="Calibri"/>
                <a:ea typeface="Calibri"/>
                <a:cs typeface="Calibri"/>
                <a:sym typeface="Calibri"/>
              </a:rPr>
              <a:t>Breakout Groups (55 </a:t>
            </a:r>
            <a:r>
              <a:rPr lang="en-GB" sz="1800" dirty="0">
                <a:solidFill>
                  <a:schemeClr val="dk1"/>
                </a:solidFill>
                <a:latin typeface="Calibri"/>
                <a:ea typeface="Calibri"/>
                <a:cs typeface="Calibri"/>
                <a:sym typeface="Calibri"/>
              </a:rPr>
              <a:t>mins</a:t>
            </a:r>
            <a:r>
              <a:rPr lang="en-GB" sz="1800" b="0" i="0" u="none" strike="noStrike" cap="none" dirty="0">
                <a:solidFill>
                  <a:schemeClr val="dk1"/>
                </a:solidFill>
                <a:latin typeface="Calibri"/>
                <a:ea typeface="Calibri"/>
                <a:cs typeface="Calibri"/>
                <a:sym typeface="Calibri"/>
              </a:rPr>
              <a:t>)</a:t>
            </a:r>
            <a:br>
              <a:rPr lang="en-GB" sz="1800" b="0" i="0" u="none" strike="noStrike" cap="none" dirty="0">
                <a:solidFill>
                  <a:schemeClr val="dk1"/>
                </a:solidFill>
                <a:latin typeface="Calibri"/>
                <a:ea typeface="Calibri"/>
                <a:cs typeface="Calibri"/>
                <a:sym typeface="Calibri"/>
              </a:rPr>
            </a:br>
            <a:r>
              <a:rPr lang="en-GB" sz="1800" b="0" i="0" u="none" strike="noStrike" cap="none" dirty="0">
                <a:solidFill>
                  <a:schemeClr val="dk1"/>
                </a:solidFill>
                <a:latin typeface="Calibri"/>
                <a:ea typeface="Calibri"/>
                <a:cs typeface="Calibri"/>
                <a:sym typeface="Calibri"/>
              </a:rPr>
              <a:t> 	</a:t>
            </a:r>
            <a:r>
              <a:rPr lang="en-GB" sz="1800" b="0" i="1" u="none" strike="noStrike" cap="none" dirty="0">
                <a:solidFill>
                  <a:schemeClr val="dk1"/>
                </a:solidFill>
                <a:latin typeface="Calibri"/>
                <a:ea typeface="Calibri"/>
                <a:cs typeface="Calibri"/>
                <a:sym typeface="Calibri"/>
              </a:rPr>
              <a:t>- short break (5 mins)</a:t>
            </a:r>
            <a:endParaRPr lang="en-US" sz="1800" b="0" i="1" u="none" strike="noStrike" cap="none" dirty="0">
              <a:solidFill>
                <a:schemeClr val="dk1"/>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dk1"/>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dk1"/>
                </a:solidFill>
                <a:latin typeface="Calibri"/>
                <a:ea typeface="Calibri"/>
                <a:cs typeface="Calibri"/>
                <a:sym typeface="Calibri"/>
              </a:rPr>
              <a:t>Tips for success: reviewers, editors (</a:t>
            </a:r>
            <a:r>
              <a:rPr lang="en-GB" sz="1800" dirty="0">
                <a:solidFill>
                  <a:schemeClr val="dk1"/>
                </a:solidFill>
                <a:latin typeface="Calibri"/>
                <a:ea typeface="Calibri"/>
                <a:cs typeface="Calibri"/>
                <a:sym typeface="Calibri"/>
              </a:rPr>
              <a:t>25</a:t>
            </a:r>
            <a:r>
              <a:rPr lang="en-GB" sz="1800" b="0" i="0" u="none" strike="noStrike" cap="none" dirty="0">
                <a:solidFill>
                  <a:schemeClr val="dk1"/>
                </a:solidFill>
                <a:latin typeface="Calibri"/>
                <a:ea typeface="Calibri"/>
                <a:cs typeface="Calibri"/>
                <a:sym typeface="Calibri"/>
              </a:rPr>
              <a:t> </a:t>
            </a:r>
            <a:r>
              <a:rPr lang="en-GB" sz="1800" dirty="0">
                <a:solidFill>
                  <a:schemeClr val="dk1"/>
                </a:solidFill>
                <a:latin typeface="Calibri"/>
                <a:ea typeface="Calibri"/>
                <a:cs typeface="Calibri"/>
                <a:sym typeface="Calibri"/>
              </a:rPr>
              <a:t>mins</a:t>
            </a:r>
            <a:r>
              <a:rPr lang="en-GB" sz="1800" b="0" i="0" u="none" strike="noStrike" cap="none" dirty="0">
                <a:solidFill>
                  <a:schemeClr val="dk1"/>
                </a:solidFill>
                <a:latin typeface="Calibri"/>
                <a:ea typeface="Calibri"/>
                <a:cs typeface="Calibri"/>
                <a:sym typeface="Calibri"/>
              </a:rPr>
              <a:t>)</a:t>
            </a:r>
            <a:endParaRPr sz="1800" dirty="0">
              <a:solidFill>
                <a:schemeClr val="dk1"/>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dk1"/>
                </a:solidFill>
                <a:latin typeface="Calibri"/>
                <a:ea typeface="Calibri"/>
                <a:cs typeface="Calibri"/>
                <a:sym typeface="Calibri"/>
              </a:rPr>
              <a:t>Q&amp;A (25 mins)</a:t>
            </a:r>
          </a:p>
          <a:p>
            <a:pPr marL="114300" lvl="0" algn="l" rtl="0">
              <a:lnSpc>
                <a:spcPct val="115000"/>
              </a:lnSpc>
              <a:spcBef>
                <a:spcPts val="0"/>
              </a:spcBef>
              <a:spcAft>
                <a:spcPts val="0"/>
              </a:spcAft>
              <a:buClr>
                <a:schemeClr val="dk1"/>
              </a:buClr>
              <a:buSzPts val="1800"/>
            </a:pPr>
            <a:endParaRPr lang="en-GB" sz="1800" dirty="0">
              <a:solidFill>
                <a:schemeClr val="dk1"/>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dk1"/>
                </a:solidFill>
                <a:latin typeface="Calibri"/>
                <a:ea typeface="Calibri"/>
                <a:cs typeface="Calibri"/>
                <a:sym typeface="Calibri"/>
              </a:rPr>
              <a:t>Closing remarks</a:t>
            </a:r>
            <a:endParaRPr sz="1800" b="1" i="1" u="none" strike="noStrike" cap="none" dirty="0">
              <a:solidFill>
                <a:schemeClr val="dk2"/>
              </a:solidFill>
              <a:latin typeface="Arial"/>
              <a:ea typeface="Arial"/>
              <a:cs typeface="Arial"/>
              <a:sym typeface="Arial"/>
            </a:endParaRPr>
          </a:p>
        </p:txBody>
      </p:sp>
      <p:pic>
        <p:nvPicPr>
          <p:cNvPr id="2050" name="Picture 2" descr="Action Plan Image &amp; Photo (Free Trial) | Bigstock">
            <a:extLst>
              <a:ext uri="{FF2B5EF4-FFF2-40B4-BE49-F238E27FC236}">
                <a16:creationId xmlns:a16="http://schemas.microsoft.com/office/drawing/2014/main" id="{4B7A5982-00D0-165E-0F4E-14652579EE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2333"/>
          <a:stretch>
            <a:fillRect/>
          </a:stretch>
        </p:blipFill>
        <p:spPr bwMode="auto">
          <a:xfrm>
            <a:off x="4882386" y="1438712"/>
            <a:ext cx="3318934" cy="18700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7F4A672-182E-93EA-96F4-A3C0F8842471}"/>
              </a:ext>
            </a:extLst>
          </p:cNvPr>
          <p:cNvSpPr txBox="1"/>
          <p:nvPr/>
        </p:nvSpPr>
        <p:spPr>
          <a:xfrm>
            <a:off x="7441060" y="3119149"/>
            <a:ext cx="845103" cy="246221"/>
          </a:xfrm>
          <a:prstGeom prst="rect">
            <a:avLst/>
          </a:prstGeom>
          <a:noFill/>
        </p:spPr>
        <p:txBody>
          <a:bodyPr wrap="none" rtlCol="0">
            <a:spAutoFit/>
          </a:bodyPr>
          <a:lstStyle/>
          <a:p>
            <a:r>
              <a:rPr lang="en-US" sz="1000" dirty="0"/>
              <a:t>BIGSTOCK</a:t>
            </a:r>
          </a:p>
        </p:txBody>
      </p:sp>
    </p:spTree>
    <p:extLst>
      <p:ext uri="{BB962C8B-B14F-4D97-AF65-F5344CB8AC3E}">
        <p14:creationId xmlns:p14="http://schemas.microsoft.com/office/powerpoint/2010/main" val="3214947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Shape 118">
          <a:extLst>
            <a:ext uri="{FF2B5EF4-FFF2-40B4-BE49-F238E27FC236}">
              <a16:creationId xmlns:a16="http://schemas.microsoft.com/office/drawing/2014/main" id="{ECE739BA-7257-3EEB-2472-5A59263C29F9}"/>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8F82AA98-5995-D95B-DE5C-27AD0FF86FCA}"/>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dirty="0">
                <a:solidFill>
                  <a:srgbClr val="2A2A2A"/>
                </a:solidFill>
              </a:rPr>
              <a:t>AGENDA</a:t>
            </a:r>
            <a:endParaRPr sz="6100" i="1" dirty="0"/>
          </a:p>
        </p:txBody>
      </p:sp>
      <p:sp>
        <p:nvSpPr>
          <p:cNvPr id="120" name="Google Shape;120;p6">
            <a:extLst>
              <a:ext uri="{FF2B5EF4-FFF2-40B4-BE49-F238E27FC236}">
                <a16:creationId xmlns:a16="http://schemas.microsoft.com/office/drawing/2014/main" id="{D49448D7-8305-AA19-132C-51692598D1F9}"/>
              </a:ext>
            </a:extLst>
          </p:cNvPr>
          <p:cNvSpPr txBox="1"/>
          <p:nvPr/>
        </p:nvSpPr>
        <p:spPr>
          <a:xfrm>
            <a:off x="189214" y="912275"/>
            <a:ext cx="6303950"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b="1" dirty="0">
                <a:solidFill>
                  <a:schemeClr val="dk1"/>
                </a:solidFill>
                <a:latin typeface="Calibri"/>
                <a:ea typeface="Calibri"/>
                <a:cs typeface="Calibri"/>
                <a:sym typeface="Calibri"/>
              </a:rPr>
              <a:t>Intro</a:t>
            </a:r>
            <a:r>
              <a:rPr lang="en-GB" sz="1800" dirty="0">
                <a:solidFill>
                  <a:schemeClr val="dk1"/>
                </a:solidFill>
                <a:latin typeface="Calibri"/>
                <a:ea typeface="Calibri"/>
                <a:cs typeface="Calibri"/>
                <a:sym typeface="Calibri"/>
              </a:rPr>
              <a:t> (10 mins)</a:t>
            </a:r>
            <a:endParaRPr sz="18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Panel Discussion (</a:t>
            </a:r>
            <a:r>
              <a:rPr lang="en-GB" sz="1800" dirty="0">
                <a:solidFill>
                  <a:schemeClr val="bg1">
                    <a:lumMod val="75000"/>
                  </a:schemeClr>
                </a:solidFill>
                <a:latin typeface="Calibri"/>
                <a:ea typeface="Calibri"/>
                <a:cs typeface="Calibri"/>
                <a:sym typeface="Calibri"/>
              </a:rPr>
              <a:t>50</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1" u="none" strike="noStrike" cap="none" dirty="0">
                <a:solidFill>
                  <a:schemeClr val="bg1">
                    <a:lumMod val="75000"/>
                  </a:schemeClr>
                </a:solidFill>
                <a:latin typeface="Calibri"/>
                <a:ea typeface="Calibri"/>
                <a:cs typeface="Calibri"/>
                <a:sym typeface="Calibri"/>
              </a:rPr>
              <a:t> 	- short break (5 mins)</a:t>
            </a:r>
            <a:endParaRPr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Breakout Groups (55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0" u="none" strike="noStrike" cap="none" dirty="0">
                <a:solidFill>
                  <a:schemeClr val="bg1">
                    <a:lumMod val="75000"/>
                  </a:schemeClr>
                </a:solidFill>
                <a:latin typeface="Calibri"/>
                <a:ea typeface="Calibri"/>
                <a:cs typeface="Calibri"/>
                <a:sym typeface="Calibri"/>
              </a:rPr>
              <a:t> 	</a:t>
            </a:r>
            <a:r>
              <a:rPr lang="en-GB" sz="1800" b="0" i="1" u="none" strike="noStrike" cap="none" dirty="0">
                <a:solidFill>
                  <a:schemeClr val="bg1">
                    <a:lumMod val="75000"/>
                  </a:schemeClr>
                </a:solidFill>
                <a:latin typeface="Calibri"/>
                <a:ea typeface="Calibri"/>
                <a:cs typeface="Calibri"/>
                <a:sym typeface="Calibri"/>
              </a:rPr>
              <a:t>- short break (5 mins)</a:t>
            </a:r>
            <a:endParaRPr lang="en-US"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Tips for success: reviewers, editors (</a:t>
            </a:r>
            <a:r>
              <a:rPr lang="en-GB" sz="1800" dirty="0">
                <a:solidFill>
                  <a:schemeClr val="bg1">
                    <a:lumMod val="75000"/>
                  </a:schemeClr>
                </a:solidFill>
                <a:latin typeface="Calibri"/>
                <a:ea typeface="Calibri"/>
                <a:cs typeface="Calibri"/>
                <a:sym typeface="Calibri"/>
              </a:rPr>
              <a:t>25</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endParaRPr sz="1800"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Q&amp;A (25 mins)</a:t>
            </a:r>
          </a:p>
          <a:p>
            <a:pPr marL="114300" lvl="0" algn="l" rtl="0">
              <a:lnSpc>
                <a:spcPct val="115000"/>
              </a:lnSpc>
              <a:spcBef>
                <a:spcPts val="0"/>
              </a:spcBef>
              <a:spcAft>
                <a:spcPts val="0"/>
              </a:spcAft>
              <a:buClr>
                <a:schemeClr val="dk1"/>
              </a:buClr>
              <a:buSzPts val="1800"/>
            </a:pPr>
            <a:endParaRPr lang="en-GB" sz="1800"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Closing remarks</a:t>
            </a:r>
            <a:endParaRPr sz="1800" b="1" i="1" u="none" strike="noStrike" cap="none" dirty="0">
              <a:solidFill>
                <a:schemeClr val="bg1">
                  <a:lumMod val="75000"/>
                </a:schemeClr>
              </a:solidFill>
              <a:latin typeface="Arial"/>
              <a:ea typeface="Arial"/>
              <a:cs typeface="Arial"/>
              <a:sym typeface="Arial"/>
            </a:endParaRPr>
          </a:p>
        </p:txBody>
      </p:sp>
      <p:pic>
        <p:nvPicPr>
          <p:cNvPr id="4" name="Picture 3" descr="Abstract Low Poly Background Design Graphic by Custom Design Generator · Creative Fabrica">
            <a:extLst>
              <a:ext uri="{FF2B5EF4-FFF2-40B4-BE49-F238E27FC236}">
                <a16:creationId xmlns:a16="http://schemas.microsoft.com/office/drawing/2014/main" id="{82225222-9CF7-4148-408B-1F8E869B0A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5482550" y="1416463"/>
            <a:ext cx="2741600" cy="1827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690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2A5ED3A4-60BB-6854-E71C-B19C0AA36059}"/>
            </a:ext>
          </a:extLst>
        </p:cNvPr>
        <p:cNvGrpSpPr/>
        <p:nvPr/>
      </p:nvGrpSpPr>
      <p:grpSpPr>
        <a:xfrm>
          <a:off x="0" y="0"/>
          <a:ext cx="0" cy="0"/>
          <a:chOff x="0" y="0"/>
          <a:chExt cx="0" cy="0"/>
        </a:xfrm>
      </p:grpSpPr>
      <p:grpSp>
        <p:nvGrpSpPr>
          <p:cNvPr id="69" name="Group 68">
            <a:extLst>
              <a:ext uri="{FF2B5EF4-FFF2-40B4-BE49-F238E27FC236}">
                <a16:creationId xmlns:a16="http://schemas.microsoft.com/office/drawing/2014/main" id="{DD1F2572-B9A3-8D9C-5342-9144EAE9327B}"/>
              </a:ext>
            </a:extLst>
          </p:cNvPr>
          <p:cNvGrpSpPr/>
          <p:nvPr/>
        </p:nvGrpSpPr>
        <p:grpSpPr>
          <a:xfrm>
            <a:off x="0" y="58992"/>
            <a:ext cx="9223262" cy="5084507"/>
            <a:chOff x="0" y="58992"/>
            <a:chExt cx="9223262" cy="5084507"/>
          </a:xfrm>
        </p:grpSpPr>
        <p:grpSp>
          <p:nvGrpSpPr>
            <p:cNvPr id="70" name="Group 69">
              <a:extLst>
                <a:ext uri="{FF2B5EF4-FFF2-40B4-BE49-F238E27FC236}">
                  <a16:creationId xmlns:a16="http://schemas.microsoft.com/office/drawing/2014/main" id="{BF56F8FC-548F-73F9-053A-1175F1FDDFC7}"/>
                </a:ext>
              </a:extLst>
            </p:cNvPr>
            <p:cNvGrpSpPr/>
            <p:nvPr/>
          </p:nvGrpSpPr>
          <p:grpSpPr>
            <a:xfrm>
              <a:off x="0" y="58992"/>
              <a:ext cx="9144001" cy="5084507"/>
              <a:chOff x="0" y="58992"/>
              <a:chExt cx="9144001" cy="5084507"/>
            </a:xfrm>
          </p:grpSpPr>
          <p:graphicFrame>
            <p:nvGraphicFramePr>
              <p:cNvPr id="101" name="Chart 100">
                <a:extLst>
                  <a:ext uri="{FF2B5EF4-FFF2-40B4-BE49-F238E27FC236}">
                    <a16:creationId xmlns:a16="http://schemas.microsoft.com/office/drawing/2014/main" id="{4F04592A-04B8-9F95-ACD3-AB757FBB19D8}"/>
                  </a:ext>
                </a:extLst>
              </p:cNvPr>
              <p:cNvGraphicFramePr>
                <a:graphicFrameLocks/>
              </p:cNvGraphicFramePr>
              <p:nvPr/>
            </p:nvGraphicFramePr>
            <p:xfrm>
              <a:off x="0" y="504824"/>
              <a:ext cx="9143999" cy="4638675"/>
            </p:xfrm>
            <a:graphic>
              <a:graphicData uri="http://schemas.openxmlformats.org/drawingml/2006/chart">
                <c:chart xmlns:c="http://schemas.openxmlformats.org/drawingml/2006/chart" xmlns:r="http://schemas.openxmlformats.org/officeDocument/2006/relationships" r:id="rId3"/>
              </a:graphicData>
            </a:graphic>
          </p:graphicFrame>
          <p:sp>
            <p:nvSpPr>
              <p:cNvPr id="102" name="Rectangle 101">
                <a:extLst>
                  <a:ext uri="{FF2B5EF4-FFF2-40B4-BE49-F238E27FC236}">
                    <a16:creationId xmlns:a16="http://schemas.microsoft.com/office/drawing/2014/main" id="{34F49B6E-B9C9-F001-C86C-FA97AF850DDF}"/>
                  </a:ext>
                </a:extLst>
              </p:cNvPr>
              <p:cNvSpPr/>
              <p:nvPr/>
            </p:nvSpPr>
            <p:spPr>
              <a:xfrm>
                <a:off x="8383309" y="4385187"/>
                <a:ext cx="760692" cy="47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B52D9B1E-433E-C7D4-3AB1-8E80CECB7D28}"/>
                  </a:ext>
                </a:extLst>
              </p:cNvPr>
              <p:cNvSpPr/>
              <p:nvPr/>
            </p:nvSpPr>
            <p:spPr>
              <a:xfrm>
                <a:off x="0" y="58992"/>
                <a:ext cx="757084" cy="45688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 name="TextBox 70">
              <a:extLst>
                <a:ext uri="{FF2B5EF4-FFF2-40B4-BE49-F238E27FC236}">
                  <a16:creationId xmlns:a16="http://schemas.microsoft.com/office/drawing/2014/main" id="{B61D9158-8749-C536-4F71-65463CBA9E88}"/>
                </a:ext>
              </a:extLst>
            </p:cNvPr>
            <p:cNvSpPr txBox="1"/>
            <p:nvPr/>
          </p:nvSpPr>
          <p:spPr>
            <a:xfrm>
              <a:off x="7335666" y="4071839"/>
              <a:ext cx="901209" cy="461665"/>
            </a:xfrm>
            <a:prstGeom prst="rect">
              <a:avLst/>
            </a:prstGeom>
            <a:noFill/>
          </p:spPr>
          <p:txBody>
            <a:bodyPr wrap="none" rtlCol="0">
              <a:spAutoFit/>
            </a:bodyPr>
            <a:lstStyle/>
            <a:p>
              <a:r>
                <a:rPr lang="en-US" sz="1200" dirty="0">
                  <a:solidFill>
                    <a:schemeClr val="accent1"/>
                  </a:solidFill>
                </a:rPr>
                <a:t># scientific</a:t>
              </a:r>
              <a:br>
                <a:rPr lang="en-US" sz="1200" dirty="0">
                  <a:solidFill>
                    <a:schemeClr val="accent1"/>
                  </a:solidFill>
                </a:rPr>
              </a:br>
              <a:r>
                <a:rPr lang="en-US" sz="1200" dirty="0">
                  <a:solidFill>
                    <a:schemeClr val="accent1"/>
                  </a:solidFill>
                </a:rPr>
                <a:t>journals</a:t>
              </a:r>
            </a:p>
          </p:txBody>
        </p:sp>
        <p:sp>
          <p:nvSpPr>
            <p:cNvPr id="72" name="TextBox 71">
              <a:extLst>
                <a:ext uri="{FF2B5EF4-FFF2-40B4-BE49-F238E27FC236}">
                  <a16:creationId xmlns:a16="http://schemas.microsoft.com/office/drawing/2014/main" id="{46052AB1-0264-99DA-FD68-A4F471DA193C}"/>
                </a:ext>
              </a:extLst>
            </p:cNvPr>
            <p:cNvSpPr txBox="1"/>
            <p:nvPr/>
          </p:nvSpPr>
          <p:spPr>
            <a:xfrm>
              <a:off x="7716805" y="952917"/>
              <a:ext cx="652743" cy="276999"/>
            </a:xfrm>
            <a:prstGeom prst="rect">
              <a:avLst/>
            </a:prstGeom>
            <a:noFill/>
          </p:spPr>
          <p:txBody>
            <a:bodyPr wrap="none" rtlCol="0">
              <a:spAutoFit/>
            </a:bodyPr>
            <a:lstStyle/>
            <a:p>
              <a:r>
                <a:rPr lang="en-US" sz="1200" dirty="0">
                  <a:solidFill>
                    <a:schemeClr val="accent1"/>
                  </a:solidFill>
                </a:rPr>
                <a:t>22,000</a:t>
              </a:r>
            </a:p>
          </p:txBody>
        </p:sp>
        <p:grpSp>
          <p:nvGrpSpPr>
            <p:cNvPr id="73" name="Group 72">
              <a:extLst>
                <a:ext uri="{FF2B5EF4-FFF2-40B4-BE49-F238E27FC236}">
                  <a16:creationId xmlns:a16="http://schemas.microsoft.com/office/drawing/2014/main" id="{A1FDAC03-F4FA-56E1-8A19-3C0502E03240}"/>
                </a:ext>
              </a:extLst>
            </p:cNvPr>
            <p:cNvGrpSpPr/>
            <p:nvPr/>
          </p:nvGrpSpPr>
          <p:grpSpPr>
            <a:xfrm>
              <a:off x="4676501" y="3995243"/>
              <a:ext cx="2416642" cy="504230"/>
              <a:chOff x="4676501" y="3995243"/>
              <a:chExt cx="2416642" cy="504230"/>
            </a:xfrm>
          </p:grpSpPr>
          <p:sp>
            <p:nvSpPr>
              <p:cNvPr id="95" name="TextBox 94">
                <a:extLst>
                  <a:ext uri="{FF2B5EF4-FFF2-40B4-BE49-F238E27FC236}">
                    <a16:creationId xmlns:a16="http://schemas.microsoft.com/office/drawing/2014/main" id="{C197527A-21B7-B491-6604-4509C00ECA15}"/>
                  </a:ext>
                </a:extLst>
              </p:cNvPr>
              <p:cNvSpPr txBox="1"/>
              <p:nvPr/>
            </p:nvSpPr>
            <p:spPr>
              <a:xfrm>
                <a:off x="6188204" y="4148498"/>
                <a:ext cx="708848" cy="246221"/>
              </a:xfrm>
              <a:prstGeom prst="rect">
                <a:avLst/>
              </a:prstGeom>
              <a:noFill/>
            </p:spPr>
            <p:txBody>
              <a:bodyPr wrap="none" rtlCol="0">
                <a:spAutoFit/>
              </a:bodyPr>
              <a:lstStyle/>
              <a:p>
                <a:r>
                  <a:rPr lang="en-US" sz="1000" i="1" u="sng" dirty="0">
                    <a:solidFill>
                      <a:schemeClr val="accent1"/>
                    </a:solidFill>
                  </a:rPr>
                  <a:t>Evolution</a:t>
                </a:r>
              </a:p>
            </p:txBody>
          </p:sp>
          <p:cxnSp>
            <p:nvCxnSpPr>
              <p:cNvPr id="96" name="Straight Connector 95">
                <a:extLst>
                  <a:ext uri="{FF2B5EF4-FFF2-40B4-BE49-F238E27FC236}">
                    <a16:creationId xmlns:a16="http://schemas.microsoft.com/office/drawing/2014/main" id="{669137FF-33F4-1EE5-6D58-5A87DB098D25}"/>
                  </a:ext>
                </a:extLst>
              </p:cNvPr>
              <p:cNvCxnSpPr/>
              <p:nvPr/>
            </p:nvCxnSpPr>
            <p:spPr>
              <a:xfrm flipV="1">
                <a:off x="6748767" y="4349806"/>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03337DB5-9C20-CF34-DCE6-CC7C3B33945D}"/>
                  </a:ext>
                </a:extLst>
              </p:cNvPr>
              <p:cNvSpPr txBox="1"/>
              <p:nvPr/>
            </p:nvSpPr>
            <p:spPr>
              <a:xfrm>
                <a:off x="4676501" y="4176455"/>
                <a:ext cx="611065" cy="246221"/>
              </a:xfrm>
              <a:prstGeom prst="rect">
                <a:avLst/>
              </a:prstGeom>
              <a:noFill/>
            </p:spPr>
            <p:txBody>
              <a:bodyPr wrap="none" rtlCol="0">
                <a:spAutoFit/>
              </a:bodyPr>
              <a:lstStyle/>
              <a:p>
                <a:r>
                  <a:rPr lang="en-US" sz="1000" i="1" u="sng" dirty="0">
                    <a:solidFill>
                      <a:schemeClr val="accent1"/>
                    </a:solidFill>
                  </a:rPr>
                  <a:t>Am Nat</a:t>
                </a:r>
              </a:p>
            </p:txBody>
          </p:sp>
          <p:cxnSp>
            <p:nvCxnSpPr>
              <p:cNvPr id="98" name="Straight Connector 97">
                <a:extLst>
                  <a:ext uri="{FF2B5EF4-FFF2-40B4-BE49-F238E27FC236}">
                    <a16:creationId xmlns:a16="http://schemas.microsoft.com/office/drawing/2014/main" id="{1729317F-B02B-1A4D-B219-49B0E7C52B34}"/>
                  </a:ext>
                </a:extLst>
              </p:cNvPr>
              <p:cNvCxnSpPr/>
              <p:nvPr/>
            </p:nvCxnSpPr>
            <p:spPr>
              <a:xfrm flipV="1">
                <a:off x="5156680" y="437776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FB696875-C99A-C33D-D8A4-42EEA0FB981C}"/>
                  </a:ext>
                </a:extLst>
              </p:cNvPr>
              <p:cNvSpPr txBox="1"/>
              <p:nvPr/>
            </p:nvSpPr>
            <p:spPr>
              <a:xfrm>
                <a:off x="6384295" y="3995243"/>
                <a:ext cx="708848" cy="246221"/>
              </a:xfrm>
              <a:prstGeom prst="rect">
                <a:avLst/>
              </a:prstGeom>
              <a:noFill/>
            </p:spPr>
            <p:txBody>
              <a:bodyPr wrap="square" rtlCol="0">
                <a:spAutoFit/>
              </a:bodyPr>
              <a:lstStyle/>
              <a:p>
                <a:r>
                  <a:rPr lang="en-US" sz="1000" i="1" u="sng" dirty="0">
                    <a:solidFill>
                      <a:schemeClr val="accent1"/>
                    </a:solidFill>
                  </a:rPr>
                  <a:t>Syst Biol</a:t>
                </a:r>
              </a:p>
            </p:txBody>
          </p:sp>
          <p:cxnSp>
            <p:nvCxnSpPr>
              <p:cNvPr id="100" name="Straight Connector 99">
                <a:extLst>
                  <a:ext uri="{FF2B5EF4-FFF2-40B4-BE49-F238E27FC236}">
                    <a16:creationId xmlns:a16="http://schemas.microsoft.com/office/drawing/2014/main" id="{783D639F-CD37-4F81-42C1-07CCC8F5A320}"/>
                  </a:ext>
                </a:extLst>
              </p:cNvPr>
              <p:cNvCxnSpPr>
                <a:cxnSpLocks/>
              </p:cNvCxnSpPr>
              <p:nvPr/>
            </p:nvCxnSpPr>
            <p:spPr>
              <a:xfrm flipV="1">
                <a:off x="6944858" y="4206599"/>
                <a:ext cx="0" cy="247919"/>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74" name="TextBox 73">
              <a:extLst>
                <a:ext uri="{FF2B5EF4-FFF2-40B4-BE49-F238E27FC236}">
                  <a16:creationId xmlns:a16="http://schemas.microsoft.com/office/drawing/2014/main" id="{945AD8CD-2732-6665-DB4D-4A2F68E2AF5D}"/>
                </a:ext>
              </a:extLst>
            </p:cNvPr>
            <p:cNvSpPr txBox="1"/>
            <p:nvPr/>
          </p:nvSpPr>
          <p:spPr>
            <a:xfrm>
              <a:off x="8264168" y="1594480"/>
              <a:ext cx="524503" cy="246221"/>
            </a:xfrm>
            <a:prstGeom prst="rect">
              <a:avLst/>
            </a:prstGeom>
            <a:noFill/>
          </p:spPr>
          <p:txBody>
            <a:bodyPr wrap="none" rtlCol="0">
              <a:spAutoFit/>
            </a:bodyPr>
            <a:lstStyle/>
            <a:p>
              <a:r>
                <a:rPr lang="en-US" sz="1000" i="1" u="sng" dirty="0">
                  <a:solidFill>
                    <a:schemeClr val="accent1"/>
                  </a:solidFill>
                </a:rPr>
                <a:t>BSSB</a:t>
              </a:r>
            </a:p>
          </p:txBody>
        </p:sp>
        <p:cxnSp>
          <p:nvCxnSpPr>
            <p:cNvPr id="75" name="Straight Connector 74">
              <a:extLst>
                <a:ext uri="{FF2B5EF4-FFF2-40B4-BE49-F238E27FC236}">
                  <a16:creationId xmlns:a16="http://schemas.microsoft.com/office/drawing/2014/main" id="{A92643C3-B71F-C190-ACD4-BDC39503420F}"/>
                </a:ext>
              </a:extLst>
            </p:cNvPr>
            <p:cNvCxnSpPr>
              <a:cxnSpLocks/>
            </p:cNvCxnSpPr>
            <p:nvPr/>
          </p:nvCxnSpPr>
          <p:spPr>
            <a:xfrm flipV="1">
              <a:off x="8344608" y="1485895"/>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57303403-FF55-D0D5-E315-3E3DFD221117}"/>
                </a:ext>
              </a:extLst>
            </p:cNvPr>
            <p:cNvSpPr txBox="1"/>
            <p:nvPr/>
          </p:nvSpPr>
          <p:spPr>
            <a:xfrm>
              <a:off x="8121377" y="2267096"/>
              <a:ext cx="857927" cy="400110"/>
            </a:xfrm>
            <a:prstGeom prst="rect">
              <a:avLst/>
            </a:prstGeom>
            <a:noFill/>
          </p:spPr>
          <p:txBody>
            <a:bodyPr wrap="none" rtlCol="0">
              <a:spAutoFit/>
            </a:bodyPr>
            <a:lstStyle/>
            <a:p>
              <a:r>
                <a:rPr lang="en-US" sz="1000" i="1" dirty="0">
                  <a:solidFill>
                    <a:schemeClr val="accent1"/>
                  </a:solidFill>
                </a:rPr>
                <a:t> </a:t>
              </a:r>
              <a:r>
                <a:rPr lang="en-US" sz="1000" i="1" dirty="0" err="1">
                  <a:solidFill>
                    <a:schemeClr val="accent1"/>
                  </a:solidFill>
                </a:rPr>
                <a:t>Evol</a:t>
              </a:r>
              <a:r>
                <a:rPr lang="en-US" sz="1000" i="1" dirty="0">
                  <a:solidFill>
                    <a:schemeClr val="accent1"/>
                  </a:solidFill>
                </a:rPr>
                <a:t> Lett</a:t>
              </a:r>
            </a:p>
            <a:p>
              <a:r>
                <a:rPr lang="en-US" sz="1000" i="1" dirty="0">
                  <a:solidFill>
                    <a:schemeClr val="accent1"/>
                  </a:solidFill>
                </a:rPr>
                <a:t>Nature E&amp;E</a:t>
              </a:r>
            </a:p>
          </p:txBody>
        </p:sp>
        <p:cxnSp>
          <p:nvCxnSpPr>
            <p:cNvPr id="77" name="Straight Connector 76">
              <a:extLst>
                <a:ext uri="{FF2B5EF4-FFF2-40B4-BE49-F238E27FC236}">
                  <a16:creationId xmlns:a16="http://schemas.microsoft.com/office/drawing/2014/main" id="{1174B784-4F6E-DCCA-E779-091941FA6DB0}"/>
                </a:ext>
              </a:extLst>
            </p:cNvPr>
            <p:cNvCxnSpPr>
              <a:cxnSpLocks/>
            </p:cNvCxnSpPr>
            <p:nvPr/>
          </p:nvCxnSpPr>
          <p:spPr>
            <a:xfrm flipV="1">
              <a:off x="8269569" y="2091891"/>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DBD8A631-0F37-D74E-D85B-200CD79D1613}"/>
                </a:ext>
              </a:extLst>
            </p:cNvPr>
            <p:cNvSpPr txBox="1"/>
            <p:nvPr/>
          </p:nvSpPr>
          <p:spPr>
            <a:xfrm>
              <a:off x="7208041" y="3548210"/>
              <a:ext cx="418704" cy="246221"/>
            </a:xfrm>
            <a:prstGeom prst="rect">
              <a:avLst/>
            </a:prstGeom>
            <a:noFill/>
          </p:spPr>
          <p:txBody>
            <a:bodyPr wrap="none" rtlCol="0">
              <a:spAutoFit/>
            </a:bodyPr>
            <a:lstStyle/>
            <a:p>
              <a:r>
                <a:rPr lang="en-US" sz="1000" i="1" u="sng" dirty="0">
                  <a:solidFill>
                    <a:schemeClr val="accent1"/>
                  </a:solidFill>
                </a:rPr>
                <a:t>JEB</a:t>
              </a:r>
            </a:p>
          </p:txBody>
        </p:sp>
        <p:cxnSp>
          <p:nvCxnSpPr>
            <p:cNvPr id="79" name="Straight Connector 78">
              <a:extLst>
                <a:ext uri="{FF2B5EF4-FFF2-40B4-BE49-F238E27FC236}">
                  <a16:creationId xmlns:a16="http://schemas.microsoft.com/office/drawing/2014/main" id="{05DEE27E-78BB-ED74-7CEC-4903A1C76FBE}"/>
                </a:ext>
              </a:extLst>
            </p:cNvPr>
            <p:cNvCxnSpPr>
              <a:cxnSpLocks/>
            </p:cNvCxnSpPr>
            <p:nvPr/>
          </p:nvCxnSpPr>
          <p:spPr>
            <a:xfrm flipV="1">
              <a:off x="7569479" y="3666970"/>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769815-7AD1-5570-FB63-BC1383BBCA17}"/>
                </a:ext>
              </a:extLst>
            </p:cNvPr>
            <p:cNvSpPr txBox="1"/>
            <p:nvPr/>
          </p:nvSpPr>
          <p:spPr>
            <a:xfrm>
              <a:off x="7088596" y="3712073"/>
              <a:ext cx="369012" cy="246221"/>
            </a:xfrm>
            <a:prstGeom prst="rect">
              <a:avLst/>
            </a:prstGeom>
            <a:noFill/>
          </p:spPr>
          <p:txBody>
            <a:bodyPr wrap="none" rtlCol="0">
              <a:spAutoFit/>
            </a:bodyPr>
            <a:lstStyle/>
            <a:p>
              <a:r>
                <a:rPr lang="en-US" sz="1000" i="1" dirty="0">
                  <a:solidFill>
                    <a:srgbClr val="93593C"/>
                  </a:solidFill>
                </a:rPr>
                <a:t>JBI</a:t>
              </a:r>
            </a:p>
          </p:txBody>
        </p:sp>
        <p:cxnSp>
          <p:nvCxnSpPr>
            <p:cNvPr id="81" name="Straight Connector 80">
              <a:extLst>
                <a:ext uri="{FF2B5EF4-FFF2-40B4-BE49-F238E27FC236}">
                  <a16:creationId xmlns:a16="http://schemas.microsoft.com/office/drawing/2014/main" id="{F9108F72-7E8E-5703-4A1E-89EDAB1D9E54}"/>
                </a:ext>
              </a:extLst>
            </p:cNvPr>
            <p:cNvCxnSpPr>
              <a:cxnSpLocks/>
            </p:cNvCxnSpPr>
            <p:nvPr/>
          </p:nvCxnSpPr>
          <p:spPr>
            <a:xfrm flipV="1">
              <a:off x="7360125" y="3908566"/>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08741869-5D8E-6D55-D5F7-F01E0D30B9F1}"/>
                </a:ext>
              </a:extLst>
            </p:cNvPr>
            <p:cNvSpPr txBox="1"/>
            <p:nvPr/>
          </p:nvSpPr>
          <p:spPr>
            <a:xfrm>
              <a:off x="7371438" y="3176949"/>
              <a:ext cx="453970" cy="400110"/>
            </a:xfrm>
            <a:prstGeom prst="rect">
              <a:avLst/>
            </a:prstGeom>
            <a:noFill/>
          </p:spPr>
          <p:txBody>
            <a:bodyPr wrap="none" rtlCol="0">
              <a:spAutoFit/>
            </a:bodyPr>
            <a:lstStyle/>
            <a:p>
              <a:r>
                <a:rPr lang="en-US" sz="1000" i="1" dirty="0">
                  <a:solidFill>
                    <a:srgbClr val="93593C"/>
                  </a:solidFill>
                </a:rPr>
                <a:t> DDI</a:t>
              </a:r>
            </a:p>
            <a:p>
              <a:r>
                <a:rPr lang="en-US" sz="1000" i="1" dirty="0">
                  <a:solidFill>
                    <a:srgbClr val="93593C"/>
                  </a:solidFill>
                </a:rPr>
                <a:t>GEB</a:t>
              </a:r>
            </a:p>
          </p:txBody>
        </p:sp>
        <p:cxnSp>
          <p:nvCxnSpPr>
            <p:cNvPr id="83" name="Straight Connector 82">
              <a:extLst>
                <a:ext uri="{FF2B5EF4-FFF2-40B4-BE49-F238E27FC236}">
                  <a16:creationId xmlns:a16="http://schemas.microsoft.com/office/drawing/2014/main" id="{BA4614C2-CD5C-DEFF-5219-706AA5D0446A}"/>
                </a:ext>
              </a:extLst>
            </p:cNvPr>
            <p:cNvCxnSpPr>
              <a:cxnSpLocks/>
            </p:cNvCxnSpPr>
            <p:nvPr/>
          </p:nvCxnSpPr>
          <p:spPr>
            <a:xfrm flipV="1">
              <a:off x="7716805" y="353566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1ECB55C7-1DC9-AF30-7E35-3D1B56F668E3}"/>
                </a:ext>
              </a:extLst>
            </p:cNvPr>
            <p:cNvSpPr txBox="1"/>
            <p:nvPr/>
          </p:nvSpPr>
          <p:spPr>
            <a:xfrm>
              <a:off x="6338866" y="3836050"/>
              <a:ext cx="1005403" cy="246221"/>
            </a:xfrm>
            <a:prstGeom prst="rect">
              <a:avLst/>
            </a:prstGeom>
            <a:noFill/>
          </p:spPr>
          <p:txBody>
            <a:bodyPr wrap="none" rtlCol="0">
              <a:spAutoFit/>
            </a:bodyPr>
            <a:lstStyle/>
            <a:p>
              <a:r>
                <a:rPr lang="en-US" sz="1000" i="1" u="sng" dirty="0" err="1">
                  <a:solidFill>
                    <a:srgbClr val="93593C"/>
                  </a:solidFill>
                </a:rPr>
                <a:t>Biogeographia</a:t>
              </a:r>
              <a:endParaRPr lang="en-US" sz="1000" i="1" u="sng" dirty="0">
                <a:solidFill>
                  <a:srgbClr val="93593C"/>
                </a:solidFill>
              </a:endParaRPr>
            </a:p>
          </p:txBody>
        </p:sp>
        <p:cxnSp>
          <p:nvCxnSpPr>
            <p:cNvPr id="85" name="Straight Connector 84">
              <a:extLst>
                <a:ext uri="{FF2B5EF4-FFF2-40B4-BE49-F238E27FC236}">
                  <a16:creationId xmlns:a16="http://schemas.microsoft.com/office/drawing/2014/main" id="{146E6F20-600A-A1F8-5DF4-B6D3802A4112}"/>
                </a:ext>
              </a:extLst>
            </p:cNvPr>
            <p:cNvCxnSpPr>
              <a:cxnSpLocks/>
            </p:cNvCxnSpPr>
            <p:nvPr/>
          </p:nvCxnSpPr>
          <p:spPr>
            <a:xfrm flipV="1">
              <a:off x="7270065" y="3974342"/>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423FE347-6609-DFDD-810E-5410F77BF54C}"/>
                </a:ext>
              </a:extLst>
            </p:cNvPr>
            <p:cNvSpPr txBox="1"/>
            <p:nvPr/>
          </p:nvSpPr>
          <p:spPr>
            <a:xfrm>
              <a:off x="7930063" y="3659948"/>
              <a:ext cx="1005403" cy="400110"/>
            </a:xfrm>
            <a:prstGeom prst="rect">
              <a:avLst/>
            </a:prstGeom>
            <a:noFill/>
          </p:spPr>
          <p:txBody>
            <a:bodyPr wrap="none" rtlCol="0">
              <a:spAutoFit/>
            </a:bodyPr>
            <a:lstStyle/>
            <a:p>
              <a:r>
                <a:rPr lang="en-US" sz="1000" i="1" u="sng" dirty="0">
                  <a:solidFill>
                    <a:srgbClr val="93593C"/>
                  </a:solidFill>
                </a:rPr>
                <a:t>Frontiers of </a:t>
              </a:r>
              <a:br>
                <a:rPr lang="en-US" sz="1000" i="1" u="sng" dirty="0">
                  <a:solidFill>
                    <a:srgbClr val="93593C"/>
                  </a:solidFill>
                </a:rPr>
              </a:br>
              <a:r>
                <a:rPr lang="en-US" sz="1000" i="1" u="sng" dirty="0">
                  <a:solidFill>
                    <a:srgbClr val="93593C"/>
                  </a:solidFill>
                </a:rPr>
                <a:t>Biogeography</a:t>
              </a:r>
            </a:p>
          </p:txBody>
        </p:sp>
        <p:cxnSp>
          <p:nvCxnSpPr>
            <p:cNvPr id="87" name="Straight Connector 86">
              <a:extLst>
                <a:ext uri="{FF2B5EF4-FFF2-40B4-BE49-F238E27FC236}">
                  <a16:creationId xmlns:a16="http://schemas.microsoft.com/office/drawing/2014/main" id="{76F7ECD7-FE76-B8B8-871E-8C3DEA8DDE3E}"/>
                </a:ext>
              </a:extLst>
            </p:cNvPr>
            <p:cNvCxnSpPr>
              <a:cxnSpLocks/>
            </p:cNvCxnSpPr>
            <p:nvPr/>
          </p:nvCxnSpPr>
          <p:spPr>
            <a:xfrm flipV="1">
              <a:off x="8045519" y="348334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F1360997-972C-AE67-134B-6511B1F8CD56}"/>
                </a:ext>
              </a:extLst>
            </p:cNvPr>
            <p:cNvSpPr txBox="1"/>
            <p:nvPr/>
          </p:nvSpPr>
          <p:spPr>
            <a:xfrm>
              <a:off x="8229851" y="1904882"/>
              <a:ext cx="857927" cy="246221"/>
            </a:xfrm>
            <a:prstGeom prst="rect">
              <a:avLst/>
            </a:prstGeom>
            <a:noFill/>
          </p:spPr>
          <p:txBody>
            <a:bodyPr wrap="square">
              <a:spAutoFit/>
            </a:bodyPr>
            <a:lstStyle/>
            <a:p>
              <a:r>
                <a:rPr lang="en-US" sz="1000" i="1" dirty="0">
                  <a:solidFill>
                    <a:srgbClr val="93593C"/>
                  </a:solidFill>
                </a:rPr>
                <a:t>NPJ </a:t>
              </a:r>
              <a:r>
                <a:rPr lang="en-US" sz="1000" i="1" dirty="0" err="1">
                  <a:solidFill>
                    <a:srgbClr val="93593C"/>
                  </a:solidFill>
                </a:rPr>
                <a:t>Biodiv</a:t>
              </a:r>
              <a:r>
                <a:rPr lang="en-US" sz="1000" i="1" dirty="0">
                  <a:solidFill>
                    <a:srgbClr val="93593C"/>
                  </a:solidFill>
                </a:rPr>
                <a:t>.</a:t>
              </a:r>
            </a:p>
          </p:txBody>
        </p:sp>
        <p:cxnSp>
          <p:nvCxnSpPr>
            <p:cNvPr id="89" name="Straight Connector 88">
              <a:extLst>
                <a:ext uri="{FF2B5EF4-FFF2-40B4-BE49-F238E27FC236}">
                  <a16:creationId xmlns:a16="http://schemas.microsoft.com/office/drawing/2014/main" id="{DAA1ACEE-A346-C835-ABAC-CF51632D4EB0}"/>
                </a:ext>
              </a:extLst>
            </p:cNvPr>
            <p:cNvCxnSpPr>
              <a:cxnSpLocks/>
            </p:cNvCxnSpPr>
            <p:nvPr/>
          </p:nvCxnSpPr>
          <p:spPr>
            <a:xfrm flipV="1">
              <a:off x="8295199" y="1826401"/>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C14C3647-E72B-491A-17D4-DC1B83DDF725}"/>
                </a:ext>
              </a:extLst>
            </p:cNvPr>
            <p:cNvSpPr txBox="1"/>
            <p:nvPr/>
          </p:nvSpPr>
          <p:spPr>
            <a:xfrm>
              <a:off x="8365335" y="1197560"/>
              <a:ext cx="857927" cy="400110"/>
            </a:xfrm>
            <a:prstGeom prst="rect">
              <a:avLst/>
            </a:prstGeom>
            <a:noFill/>
          </p:spPr>
          <p:txBody>
            <a:bodyPr wrap="square">
              <a:spAutoFit/>
            </a:bodyPr>
            <a:lstStyle/>
            <a:p>
              <a:r>
                <a:rPr lang="en-US" sz="1000" i="1" dirty="0">
                  <a:solidFill>
                    <a:srgbClr val="93593C"/>
                  </a:solidFill>
                </a:rPr>
                <a:t>Nature </a:t>
              </a:r>
              <a:r>
                <a:rPr lang="en-US" sz="1000" i="1" dirty="0" err="1">
                  <a:solidFill>
                    <a:srgbClr val="93593C"/>
                  </a:solidFill>
                </a:rPr>
                <a:t>Biodiv</a:t>
              </a:r>
              <a:r>
                <a:rPr lang="en-US" sz="1000" i="1" dirty="0">
                  <a:solidFill>
                    <a:srgbClr val="93593C"/>
                  </a:solidFill>
                </a:rPr>
                <a:t>. Rev.</a:t>
              </a:r>
            </a:p>
          </p:txBody>
        </p:sp>
        <p:cxnSp>
          <p:nvCxnSpPr>
            <p:cNvPr id="91" name="Straight Connector 90">
              <a:extLst>
                <a:ext uri="{FF2B5EF4-FFF2-40B4-BE49-F238E27FC236}">
                  <a16:creationId xmlns:a16="http://schemas.microsoft.com/office/drawing/2014/main" id="{BC4799E7-997D-F6CB-24BB-26894AFA1C4B}"/>
                </a:ext>
              </a:extLst>
            </p:cNvPr>
            <p:cNvCxnSpPr>
              <a:cxnSpLocks/>
            </p:cNvCxnSpPr>
            <p:nvPr/>
          </p:nvCxnSpPr>
          <p:spPr>
            <a:xfrm flipV="1">
              <a:off x="8430683" y="1153183"/>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CE8E26C6-EBF3-A26E-4AB9-71192F46DDA9}"/>
                </a:ext>
              </a:extLst>
            </p:cNvPr>
            <p:cNvSpPr txBox="1"/>
            <p:nvPr/>
          </p:nvSpPr>
          <p:spPr>
            <a:xfrm>
              <a:off x="589070" y="4215905"/>
              <a:ext cx="596638" cy="246221"/>
            </a:xfrm>
            <a:prstGeom prst="rect">
              <a:avLst/>
            </a:prstGeom>
            <a:noFill/>
          </p:spPr>
          <p:txBody>
            <a:bodyPr wrap="none" rtlCol="0">
              <a:spAutoFit/>
            </a:bodyPr>
            <a:lstStyle/>
            <a:p>
              <a:r>
                <a:rPr lang="en-US" sz="1000" i="1" u="sng" dirty="0">
                  <a:solidFill>
                    <a:schemeClr val="accent1"/>
                  </a:solidFill>
                </a:rPr>
                <a:t>PTRSL</a:t>
              </a:r>
            </a:p>
          </p:txBody>
        </p:sp>
        <p:cxnSp>
          <p:nvCxnSpPr>
            <p:cNvPr id="93" name="Straight Connector 92">
              <a:extLst>
                <a:ext uri="{FF2B5EF4-FFF2-40B4-BE49-F238E27FC236}">
                  <a16:creationId xmlns:a16="http://schemas.microsoft.com/office/drawing/2014/main" id="{061DEDF1-8E22-1984-0327-3F5E69923D1B}"/>
                </a:ext>
              </a:extLst>
            </p:cNvPr>
            <p:cNvCxnSpPr/>
            <p:nvPr/>
          </p:nvCxnSpPr>
          <p:spPr>
            <a:xfrm flipV="1">
              <a:off x="1069249" y="441721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D4FCA38A-EBE8-52FD-D63C-C8710CCF395B}"/>
                </a:ext>
              </a:extLst>
            </p:cNvPr>
            <p:cNvSpPr txBox="1"/>
            <p:nvPr/>
          </p:nvSpPr>
          <p:spPr>
            <a:xfrm>
              <a:off x="8000748" y="4267588"/>
              <a:ext cx="1216057" cy="861774"/>
            </a:xfrm>
            <a:prstGeom prst="rect">
              <a:avLst/>
            </a:prstGeom>
            <a:noFill/>
          </p:spPr>
          <p:txBody>
            <a:bodyPr wrap="square" rtlCol="0">
              <a:spAutoFit/>
            </a:bodyPr>
            <a:lstStyle/>
            <a:p>
              <a:r>
                <a:rPr lang="en-US" sz="1000" dirty="0">
                  <a:solidFill>
                    <a:schemeClr val="tx1"/>
                  </a:solidFill>
                </a:rPr>
                <a:t>Key:</a:t>
              </a:r>
            </a:p>
            <a:p>
              <a:r>
                <a:rPr lang="en-US" sz="1000" i="1" u="sng" dirty="0">
                  <a:solidFill>
                    <a:schemeClr val="tx1"/>
                  </a:solidFill>
                </a:rPr>
                <a:t>Society-owned</a:t>
              </a:r>
              <a:endParaRPr lang="en-US" sz="1000" i="1" dirty="0">
                <a:solidFill>
                  <a:schemeClr val="tx1"/>
                </a:solidFill>
              </a:endParaRPr>
            </a:p>
            <a:p>
              <a:r>
                <a:rPr lang="en-US" sz="1000" i="1" dirty="0">
                  <a:solidFill>
                    <a:schemeClr val="tx1"/>
                  </a:solidFill>
                </a:rPr>
                <a:t>Publisher-owned</a:t>
              </a:r>
            </a:p>
            <a:p>
              <a:r>
                <a:rPr lang="en-US" sz="1000" i="1" dirty="0">
                  <a:solidFill>
                    <a:schemeClr val="accent1"/>
                  </a:solidFill>
                </a:rPr>
                <a:t>ecology/evolution</a:t>
              </a:r>
            </a:p>
            <a:p>
              <a:r>
                <a:rPr lang="en-US" sz="1000" i="1" dirty="0">
                  <a:solidFill>
                    <a:srgbClr val="93593C"/>
                  </a:solidFill>
                </a:rPr>
                <a:t>biogeography</a:t>
              </a:r>
            </a:p>
          </p:txBody>
        </p:sp>
      </p:grpSp>
      <p:sp>
        <p:nvSpPr>
          <p:cNvPr id="67" name="Google Shape;67;p2">
            <a:extLst>
              <a:ext uri="{FF2B5EF4-FFF2-40B4-BE49-F238E27FC236}">
                <a16:creationId xmlns:a16="http://schemas.microsoft.com/office/drawing/2014/main" id="{69EFE392-A780-D15F-6CC5-12416801D7C4}"/>
              </a:ext>
            </a:extLst>
          </p:cNvPr>
          <p:cNvSpPr txBox="1">
            <a:spLocks noGrp="1"/>
          </p:cNvSpPr>
          <p:nvPr>
            <p:ph type="subTitle" idx="1"/>
          </p:nvPr>
        </p:nvSpPr>
        <p:spPr>
          <a:xfrm>
            <a:off x="462529" y="1690482"/>
            <a:ext cx="6277636" cy="1305895"/>
          </a:xfrm>
          <a:prstGeom prst="rect">
            <a:avLst/>
          </a:prstGeom>
          <a:noFill/>
          <a:ln>
            <a:noFill/>
          </a:ln>
        </p:spPr>
        <p:txBody>
          <a:bodyPr spcFirstLastPara="1" wrap="square" lIns="91425" tIns="91425" rIns="91425" bIns="91425" anchor="t" anchorCtr="0">
            <a:noAutofit/>
          </a:bodyPr>
          <a:lstStyle/>
          <a:p>
            <a:pPr marL="0" lvl="0" indent="0" algn="l">
              <a:lnSpc>
                <a:spcPct val="115000"/>
              </a:lnSpc>
              <a:buSzPts val="605"/>
            </a:pPr>
            <a:r>
              <a:rPr lang="en-GB" sz="1800" dirty="0">
                <a:solidFill>
                  <a:schemeClr val="dk1"/>
                </a:solidFill>
              </a:rPr>
              <a:t>Current changes in scientific publishing are among the most radical in &gt;350 years: the digital revolution, more rapidly expanding publishing options, publish-or-perish, ... </a:t>
            </a:r>
            <a:endParaRPr sz="1800" dirty="0"/>
          </a:p>
        </p:txBody>
      </p:sp>
      <p:sp>
        <p:nvSpPr>
          <p:cNvPr id="31" name="TextBox 30">
            <a:extLst>
              <a:ext uri="{FF2B5EF4-FFF2-40B4-BE49-F238E27FC236}">
                <a16:creationId xmlns:a16="http://schemas.microsoft.com/office/drawing/2014/main" id="{C122EA71-A007-1784-1376-83FFF1DA74F8}"/>
              </a:ext>
            </a:extLst>
          </p:cNvPr>
          <p:cNvSpPr txBox="1"/>
          <p:nvPr/>
        </p:nvSpPr>
        <p:spPr>
          <a:xfrm rot="16200000">
            <a:off x="-504242" y="3653917"/>
            <a:ext cx="1625766" cy="307777"/>
          </a:xfrm>
          <a:prstGeom prst="rect">
            <a:avLst/>
          </a:prstGeom>
          <a:noFill/>
        </p:spPr>
        <p:txBody>
          <a:bodyPr wrap="none" rtlCol="0">
            <a:spAutoFit/>
          </a:bodyPr>
          <a:lstStyle/>
          <a:p>
            <a:r>
              <a:rPr lang="en-US" dirty="0">
                <a:solidFill>
                  <a:schemeClr val="accent1"/>
                </a:solidFill>
              </a:rPr>
              <a:t># of journals ===&gt;</a:t>
            </a:r>
          </a:p>
        </p:txBody>
      </p:sp>
      <p:sp>
        <p:nvSpPr>
          <p:cNvPr id="38" name="Google Shape;68;p2">
            <a:extLst>
              <a:ext uri="{FF2B5EF4-FFF2-40B4-BE49-F238E27FC236}">
                <a16:creationId xmlns:a16="http://schemas.microsoft.com/office/drawing/2014/main" id="{2C0ED949-0FBB-DCB7-B71C-0505D2E86592}"/>
              </a:ext>
            </a:extLst>
          </p:cNvPr>
          <p:cNvSpPr txBox="1">
            <a:spLocks noGrp="1"/>
          </p:cNvSpPr>
          <p:nvPr>
            <p:ph type="ctrTitle"/>
          </p:nvPr>
        </p:nvSpPr>
        <p:spPr>
          <a:xfrm>
            <a:off x="311700" y="120391"/>
            <a:ext cx="8520600" cy="903518"/>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288888"/>
              <a:buNone/>
            </a:pPr>
            <a:r>
              <a:rPr lang="en-GB" sz="2000" b="1" dirty="0">
                <a:solidFill>
                  <a:srgbClr val="2A2A2A"/>
                </a:solidFill>
              </a:rPr>
              <a:t>Workshop: </a:t>
            </a:r>
            <a:endParaRPr sz="2000" b="1" dirty="0">
              <a:solidFill>
                <a:srgbClr val="2A2A2A"/>
              </a:solidFill>
            </a:endParaRPr>
          </a:p>
          <a:p>
            <a:pPr lvl="0">
              <a:buSzPct val="175084"/>
            </a:pPr>
            <a:r>
              <a:rPr lang="en-GB" sz="2700" b="1" i="1" dirty="0">
                <a:solidFill>
                  <a:srgbClr val="2A2A2A"/>
                </a:solidFill>
              </a:rPr>
              <a:t>WHY: </a:t>
            </a:r>
            <a:r>
              <a:rPr lang="en-US" sz="2800" b="1" i="1" dirty="0"/>
              <a:t>Effective reviewing and editing</a:t>
            </a:r>
            <a:r>
              <a:rPr lang="en-GB" sz="2700" b="1" i="1" dirty="0">
                <a:solidFill>
                  <a:srgbClr val="2A2A2A"/>
                </a:solidFill>
              </a:rPr>
              <a:t>?</a:t>
            </a:r>
            <a:endParaRPr sz="2700" i="1" dirty="0"/>
          </a:p>
        </p:txBody>
      </p:sp>
      <p:sp>
        <p:nvSpPr>
          <p:cNvPr id="2" name="TextBox 1">
            <a:extLst>
              <a:ext uri="{FF2B5EF4-FFF2-40B4-BE49-F238E27FC236}">
                <a16:creationId xmlns:a16="http://schemas.microsoft.com/office/drawing/2014/main" id="{0B3B91E1-906F-4744-3A05-48E6C2977FA1}"/>
              </a:ext>
            </a:extLst>
          </p:cNvPr>
          <p:cNvSpPr txBox="1"/>
          <p:nvPr/>
        </p:nvSpPr>
        <p:spPr>
          <a:xfrm>
            <a:off x="8254775" y="866878"/>
            <a:ext cx="1005403" cy="246221"/>
          </a:xfrm>
          <a:prstGeom prst="rect">
            <a:avLst/>
          </a:prstGeom>
          <a:noFill/>
        </p:spPr>
        <p:txBody>
          <a:bodyPr wrap="none" rtlCol="0">
            <a:spAutoFit/>
          </a:bodyPr>
          <a:lstStyle/>
          <a:p>
            <a:r>
              <a:rPr lang="en-US" sz="1000" i="1" u="sng" dirty="0">
                <a:solidFill>
                  <a:srgbClr val="93593C"/>
                </a:solidFill>
              </a:rPr>
              <a:t>Biogeography</a:t>
            </a:r>
          </a:p>
        </p:txBody>
      </p:sp>
    </p:spTree>
    <p:extLst>
      <p:ext uri="{BB962C8B-B14F-4D97-AF65-F5344CB8AC3E}">
        <p14:creationId xmlns:p14="http://schemas.microsoft.com/office/powerpoint/2010/main" val="550032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789E010D-B748-545B-C8B4-5E1A26A44622}"/>
            </a:ext>
          </a:extLst>
        </p:cNvPr>
        <p:cNvGrpSpPr/>
        <p:nvPr/>
      </p:nvGrpSpPr>
      <p:grpSpPr>
        <a:xfrm>
          <a:off x="0" y="0"/>
          <a:ext cx="0" cy="0"/>
          <a:chOff x="0" y="0"/>
          <a:chExt cx="0" cy="0"/>
        </a:xfrm>
      </p:grpSpPr>
      <p:grpSp>
        <p:nvGrpSpPr>
          <p:cNvPr id="62" name="Group 61">
            <a:extLst>
              <a:ext uri="{FF2B5EF4-FFF2-40B4-BE49-F238E27FC236}">
                <a16:creationId xmlns:a16="http://schemas.microsoft.com/office/drawing/2014/main" id="{14451C76-4A24-6C30-0E58-77AF56030A25}"/>
              </a:ext>
            </a:extLst>
          </p:cNvPr>
          <p:cNvGrpSpPr/>
          <p:nvPr/>
        </p:nvGrpSpPr>
        <p:grpSpPr>
          <a:xfrm>
            <a:off x="0" y="58993"/>
            <a:ext cx="9223262" cy="5084507"/>
            <a:chOff x="0" y="58992"/>
            <a:chExt cx="9223262" cy="5084507"/>
          </a:xfrm>
        </p:grpSpPr>
        <p:grpSp>
          <p:nvGrpSpPr>
            <p:cNvPr id="63" name="Group 62">
              <a:extLst>
                <a:ext uri="{FF2B5EF4-FFF2-40B4-BE49-F238E27FC236}">
                  <a16:creationId xmlns:a16="http://schemas.microsoft.com/office/drawing/2014/main" id="{CCF48582-59B8-C207-F2C9-E3C0BB204503}"/>
                </a:ext>
              </a:extLst>
            </p:cNvPr>
            <p:cNvGrpSpPr/>
            <p:nvPr/>
          </p:nvGrpSpPr>
          <p:grpSpPr>
            <a:xfrm>
              <a:off x="0" y="58992"/>
              <a:ext cx="9144001" cy="5084507"/>
              <a:chOff x="0" y="58992"/>
              <a:chExt cx="9144001" cy="5084507"/>
            </a:xfrm>
          </p:grpSpPr>
          <p:graphicFrame>
            <p:nvGraphicFramePr>
              <p:cNvPr id="95" name="Chart 94">
                <a:extLst>
                  <a:ext uri="{FF2B5EF4-FFF2-40B4-BE49-F238E27FC236}">
                    <a16:creationId xmlns:a16="http://schemas.microsoft.com/office/drawing/2014/main" id="{55C0B8C6-CFCF-CD9E-9CFB-60EBE73D9C4F}"/>
                  </a:ext>
                </a:extLst>
              </p:cNvPr>
              <p:cNvGraphicFramePr>
                <a:graphicFrameLocks/>
              </p:cNvGraphicFramePr>
              <p:nvPr/>
            </p:nvGraphicFramePr>
            <p:xfrm>
              <a:off x="0" y="504824"/>
              <a:ext cx="9143999" cy="4638675"/>
            </p:xfrm>
            <a:graphic>
              <a:graphicData uri="http://schemas.openxmlformats.org/drawingml/2006/chart">
                <c:chart xmlns:c="http://schemas.openxmlformats.org/drawingml/2006/chart" xmlns:r="http://schemas.openxmlformats.org/officeDocument/2006/relationships" r:id="rId3"/>
              </a:graphicData>
            </a:graphic>
          </p:graphicFrame>
          <p:sp>
            <p:nvSpPr>
              <p:cNvPr id="96" name="Rectangle 95">
                <a:extLst>
                  <a:ext uri="{FF2B5EF4-FFF2-40B4-BE49-F238E27FC236}">
                    <a16:creationId xmlns:a16="http://schemas.microsoft.com/office/drawing/2014/main" id="{F1B16D31-FDF9-9D85-1952-268CAF3A9A25}"/>
                  </a:ext>
                </a:extLst>
              </p:cNvPr>
              <p:cNvSpPr/>
              <p:nvPr/>
            </p:nvSpPr>
            <p:spPr>
              <a:xfrm>
                <a:off x="8383309" y="4385187"/>
                <a:ext cx="760692" cy="47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58FAA95A-E645-576B-740F-0BF28CAC5255}"/>
                  </a:ext>
                </a:extLst>
              </p:cNvPr>
              <p:cNvSpPr/>
              <p:nvPr/>
            </p:nvSpPr>
            <p:spPr>
              <a:xfrm>
                <a:off x="0" y="58992"/>
                <a:ext cx="757084" cy="45688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TextBox 63">
              <a:extLst>
                <a:ext uri="{FF2B5EF4-FFF2-40B4-BE49-F238E27FC236}">
                  <a16:creationId xmlns:a16="http://schemas.microsoft.com/office/drawing/2014/main" id="{5494AB3A-2291-76AF-1E2A-890EFD142939}"/>
                </a:ext>
              </a:extLst>
            </p:cNvPr>
            <p:cNvSpPr txBox="1"/>
            <p:nvPr/>
          </p:nvSpPr>
          <p:spPr>
            <a:xfrm>
              <a:off x="7335666" y="4071839"/>
              <a:ext cx="901209" cy="461665"/>
            </a:xfrm>
            <a:prstGeom prst="rect">
              <a:avLst/>
            </a:prstGeom>
            <a:noFill/>
          </p:spPr>
          <p:txBody>
            <a:bodyPr wrap="none" rtlCol="0">
              <a:spAutoFit/>
            </a:bodyPr>
            <a:lstStyle/>
            <a:p>
              <a:r>
                <a:rPr lang="en-US" sz="1200" dirty="0">
                  <a:solidFill>
                    <a:schemeClr val="accent1"/>
                  </a:solidFill>
                </a:rPr>
                <a:t># scientific</a:t>
              </a:r>
              <a:br>
                <a:rPr lang="en-US" sz="1200" dirty="0">
                  <a:solidFill>
                    <a:schemeClr val="accent1"/>
                  </a:solidFill>
                </a:rPr>
              </a:br>
              <a:r>
                <a:rPr lang="en-US" sz="1200" dirty="0">
                  <a:solidFill>
                    <a:schemeClr val="accent1"/>
                  </a:solidFill>
                </a:rPr>
                <a:t>journals</a:t>
              </a:r>
            </a:p>
          </p:txBody>
        </p:sp>
        <p:grpSp>
          <p:nvGrpSpPr>
            <p:cNvPr id="66" name="Group 65">
              <a:extLst>
                <a:ext uri="{FF2B5EF4-FFF2-40B4-BE49-F238E27FC236}">
                  <a16:creationId xmlns:a16="http://schemas.microsoft.com/office/drawing/2014/main" id="{9B600129-5EDF-89A5-4131-54AE73EAB44C}"/>
                </a:ext>
              </a:extLst>
            </p:cNvPr>
            <p:cNvGrpSpPr/>
            <p:nvPr/>
          </p:nvGrpSpPr>
          <p:grpSpPr>
            <a:xfrm>
              <a:off x="4676501" y="3995243"/>
              <a:ext cx="2416642" cy="504230"/>
              <a:chOff x="4676501" y="3995243"/>
              <a:chExt cx="2416642" cy="504230"/>
            </a:xfrm>
          </p:grpSpPr>
          <p:sp>
            <p:nvSpPr>
              <p:cNvPr id="89" name="TextBox 88">
                <a:extLst>
                  <a:ext uri="{FF2B5EF4-FFF2-40B4-BE49-F238E27FC236}">
                    <a16:creationId xmlns:a16="http://schemas.microsoft.com/office/drawing/2014/main" id="{9E896958-D8EB-08B1-C789-23F61A8898BA}"/>
                  </a:ext>
                </a:extLst>
              </p:cNvPr>
              <p:cNvSpPr txBox="1"/>
              <p:nvPr/>
            </p:nvSpPr>
            <p:spPr>
              <a:xfrm>
                <a:off x="6188204" y="4148498"/>
                <a:ext cx="708848" cy="246221"/>
              </a:xfrm>
              <a:prstGeom prst="rect">
                <a:avLst/>
              </a:prstGeom>
              <a:noFill/>
            </p:spPr>
            <p:txBody>
              <a:bodyPr wrap="none" rtlCol="0">
                <a:spAutoFit/>
              </a:bodyPr>
              <a:lstStyle/>
              <a:p>
                <a:r>
                  <a:rPr lang="en-US" sz="1000" i="1" u="sng" dirty="0">
                    <a:solidFill>
                      <a:schemeClr val="accent1"/>
                    </a:solidFill>
                  </a:rPr>
                  <a:t>Evolution</a:t>
                </a:r>
              </a:p>
            </p:txBody>
          </p:sp>
          <p:cxnSp>
            <p:nvCxnSpPr>
              <p:cNvPr id="90" name="Straight Connector 89">
                <a:extLst>
                  <a:ext uri="{FF2B5EF4-FFF2-40B4-BE49-F238E27FC236}">
                    <a16:creationId xmlns:a16="http://schemas.microsoft.com/office/drawing/2014/main" id="{979BB8D9-3139-78A7-D19B-C11B6CF1747A}"/>
                  </a:ext>
                </a:extLst>
              </p:cNvPr>
              <p:cNvCxnSpPr/>
              <p:nvPr/>
            </p:nvCxnSpPr>
            <p:spPr>
              <a:xfrm flipV="1">
                <a:off x="6748767" y="4349806"/>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894466D0-9980-DE25-D980-A265207075B9}"/>
                  </a:ext>
                </a:extLst>
              </p:cNvPr>
              <p:cNvSpPr txBox="1"/>
              <p:nvPr/>
            </p:nvSpPr>
            <p:spPr>
              <a:xfrm>
                <a:off x="4676501" y="4176455"/>
                <a:ext cx="611065" cy="246221"/>
              </a:xfrm>
              <a:prstGeom prst="rect">
                <a:avLst/>
              </a:prstGeom>
              <a:noFill/>
            </p:spPr>
            <p:txBody>
              <a:bodyPr wrap="none" rtlCol="0">
                <a:spAutoFit/>
              </a:bodyPr>
              <a:lstStyle/>
              <a:p>
                <a:r>
                  <a:rPr lang="en-US" sz="1000" i="1" u="sng" dirty="0">
                    <a:solidFill>
                      <a:schemeClr val="accent1"/>
                    </a:solidFill>
                  </a:rPr>
                  <a:t>Am Nat</a:t>
                </a:r>
              </a:p>
            </p:txBody>
          </p:sp>
          <p:cxnSp>
            <p:nvCxnSpPr>
              <p:cNvPr id="92" name="Straight Connector 91">
                <a:extLst>
                  <a:ext uri="{FF2B5EF4-FFF2-40B4-BE49-F238E27FC236}">
                    <a16:creationId xmlns:a16="http://schemas.microsoft.com/office/drawing/2014/main" id="{35AAF5CA-B2F5-9E77-4006-D3B8D9EAEC8C}"/>
                  </a:ext>
                </a:extLst>
              </p:cNvPr>
              <p:cNvCxnSpPr/>
              <p:nvPr/>
            </p:nvCxnSpPr>
            <p:spPr>
              <a:xfrm flipV="1">
                <a:off x="5156680" y="437776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55F30A13-E40B-1166-BFDF-10E679F0E1D0}"/>
                  </a:ext>
                </a:extLst>
              </p:cNvPr>
              <p:cNvSpPr txBox="1"/>
              <p:nvPr/>
            </p:nvSpPr>
            <p:spPr>
              <a:xfrm>
                <a:off x="6384295" y="3995243"/>
                <a:ext cx="708848" cy="246221"/>
              </a:xfrm>
              <a:prstGeom prst="rect">
                <a:avLst/>
              </a:prstGeom>
              <a:noFill/>
            </p:spPr>
            <p:txBody>
              <a:bodyPr wrap="square" rtlCol="0">
                <a:spAutoFit/>
              </a:bodyPr>
              <a:lstStyle/>
              <a:p>
                <a:r>
                  <a:rPr lang="en-US" sz="1000" i="1" u="sng" dirty="0">
                    <a:solidFill>
                      <a:schemeClr val="accent1"/>
                    </a:solidFill>
                  </a:rPr>
                  <a:t>Syst Biol</a:t>
                </a:r>
              </a:p>
            </p:txBody>
          </p:sp>
          <p:cxnSp>
            <p:nvCxnSpPr>
              <p:cNvPr id="94" name="Straight Connector 93">
                <a:extLst>
                  <a:ext uri="{FF2B5EF4-FFF2-40B4-BE49-F238E27FC236}">
                    <a16:creationId xmlns:a16="http://schemas.microsoft.com/office/drawing/2014/main" id="{314A8AA3-48E5-8E8A-207D-F43D60992639}"/>
                  </a:ext>
                </a:extLst>
              </p:cNvPr>
              <p:cNvCxnSpPr>
                <a:cxnSpLocks/>
              </p:cNvCxnSpPr>
              <p:nvPr/>
            </p:nvCxnSpPr>
            <p:spPr>
              <a:xfrm flipV="1">
                <a:off x="6944858" y="4206599"/>
                <a:ext cx="0" cy="247919"/>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67" name="TextBox 66">
              <a:extLst>
                <a:ext uri="{FF2B5EF4-FFF2-40B4-BE49-F238E27FC236}">
                  <a16:creationId xmlns:a16="http://schemas.microsoft.com/office/drawing/2014/main" id="{8888AC44-25E1-5F67-4B8E-0514F3B50D45}"/>
                </a:ext>
              </a:extLst>
            </p:cNvPr>
            <p:cNvSpPr txBox="1"/>
            <p:nvPr/>
          </p:nvSpPr>
          <p:spPr>
            <a:xfrm>
              <a:off x="8245696" y="1622188"/>
              <a:ext cx="524503" cy="246221"/>
            </a:xfrm>
            <a:prstGeom prst="rect">
              <a:avLst/>
            </a:prstGeom>
            <a:noFill/>
          </p:spPr>
          <p:txBody>
            <a:bodyPr wrap="none" rtlCol="0">
              <a:spAutoFit/>
            </a:bodyPr>
            <a:lstStyle/>
            <a:p>
              <a:r>
                <a:rPr lang="en-US" sz="1000" i="1" u="sng" dirty="0">
                  <a:solidFill>
                    <a:schemeClr val="accent1"/>
                  </a:solidFill>
                </a:rPr>
                <a:t>BSSB</a:t>
              </a:r>
            </a:p>
          </p:txBody>
        </p:sp>
        <p:cxnSp>
          <p:nvCxnSpPr>
            <p:cNvPr id="69" name="Straight Connector 68">
              <a:extLst>
                <a:ext uri="{FF2B5EF4-FFF2-40B4-BE49-F238E27FC236}">
                  <a16:creationId xmlns:a16="http://schemas.microsoft.com/office/drawing/2014/main" id="{0EBE3C4C-5536-E859-DD39-AF83FA4A9F7A}"/>
                </a:ext>
              </a:extLst>
            </p:cNvPr>
            <p:cNvCxnSpPr>
              <a:cxnSpLocks/>
            </p:cNvCxnSpPr>
            <p:nvPr/>
          </p:nvCxnSpPr>
          <p:spPr>
            <a:xfrm flipV="1">
              <a:off x="8344608" y="1485895"/>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EBA03496-2359-21E1-F5E7-B23FB3B43917}"/>
                </a:ext>
              </a:extLst>
            </p:cNvPr>
            <p:cNvSpPr txBox="1"/>
            <p:nvPr/>
          </p:nvSpPr>
          <p:spPr>
            <a:xfrm>
              <a:off x="8121377" y="2267096"/>
              <a:ext cx="857927" cy="400110"/>
            </a:xfrm>
            <a:prstGeom prst="rect">
              <a:avLst/>
            </a:prstGeom>
            <a:noFill/>
          </p:spPr>
          <p:txBody>
            <a:bodyPr wrap="none" rtlCol="0">
              <a:spAutoFit/>
            </a:bodyPr>
            <a:lstStyle/>
            <a:p>
              <a:r>
                <a:rPr lang="en-US" sz="1000" i="1" dirty="0">
                  <a:solidFill>
                    <a:schemeClr val="accent1"/>
                  </a:solidFill>
                </a:rPr>
                <a:t> </a:t>
              </a:r>
              <a:r>
                <a:rPr lang="en-US" sz="1000" i="1" dirty="0" err="1">
                  <a:solidFill>
                    <a:schemeClr val="accent1"/>
                  </a:solidFill>
                </a:rPr>
                <a:t>Evol</a:t>
              </a:r>
              <a:r>
                <a:rPr lang="en-US" sz="1000" i="1" dirty="0">
                  <a:solidFill>
                    <a:schemeClr val="accent1"/>
                  </a:solidFill>
                </a:rPr>
                <a:t> Lett</a:t>
              </a:r>
            </a:p>
            <a:p>
              <a:r>
                <a:rPr lang="en-US" sz="1000" i="1" dirty="0">
                  <a:solidFill>
                    <a:schemeClr val="accent1"/>
                  </a:solidFill>
                </a:rPr>
                <a:t>Nature E&amp;E</a:t>
              </a:r>
            </a:p>
          </p:txBody>
        </p:sp>
        <p:cxnSp>
          <p:nvCxnSpPr>
            <p:cNvPr id="71" name="Straight Connector 70">
              <a:extLst>
                <a:ext uri="{FF2B5EF4-FFF2-40B4-BE49-F238E27FC236}">
                  <a16:creationId xmlns:a16="http://schemas.microsoft.com/office/drawing/2014/main" id="{E61DD729-BC3B-D6E8-3BDC-758AFAC6449D}"/>
                </a:ext>
              </a:extLst>
            </p:cNvPr>
            <p:cNvCxnSpPr>
              <a:cxnSpLocks/>
            </p:cNvCxnSpPr>
            <p:nvPr/>
          </p:nvCxnSpPr>
          <p:spPr>
            <a:xfrm flipV="1">
              <a:off x="8269569" y="2091891"/>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3F7624DD-424E-773E-D8A4-410B62362F1D}"/>
                </a:ext>
              </a:extLst>
            </p:cNvPr>
            <p:cNvSpPr txBox="1"/>
            <p:nvPr/>
          </p:nvSpPr>
          <p:spPr>
            <a:xfrm>
              <a:off x="7208041" y="3548210"/>
              <a:ext cx="418704" cy="246221"/>
            </a:xfrm>
            <a:prstGeom prst="rect">
              <a:avLst/>
            </a:prstGeom>
            <a:noFill/>
          </p:spPr>
          <p:txBody>
            <a:bodyPr wrap="none" rtlCol="0">
              <a:spAutoFit/>
            </a:bodyPr>
            <a:lstStyle/>
            <a:p>
              <a:r>
                <a:rPr lang="en-US" sz="1000" i="1" u="sng" dirty="0">
                  <a:solidFill>
                    <a:schemeClr val="accent1"/>
                  </a:solidFill>
                </a:rPr>
                <a:t>JEB</a:t>
              </a:r>
            </a:p>
          </p:txBody>
        </p:sp>
        <p:cxnSp>
          <p:nvCxnSpPr>
            <p:cNvPr id="73" name="Straight Connector 72">
              <a:extLst>
                <a:ext uri="{FF2B5EF4-FFF2-40B4-BE49-F238E27FC236}">
                  <a16:creationId xmlns:a16="http://schemas.microsoft.com/office/drawing/2014/main" id="{91177DDB-626A-4AD9-96FF-C0AA28CF3CDE}"/>
                </a:ext>
              </a:extLst>
            </p:cNvPr>
            <p:cNvCxnSpPr>
              <a:cxnSpLocks/>
            </p:cNvCxnSpPr>
            <p:nvPr/>
          </p:nvCxnSpPr>
          <p:spPr>
            <a:xfrm flipV="1">
              <a:off x="7569479" y="3666970"/>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E1E7BA04-797E-3BAD-778B-46BEF167B53A}"/>
                </a:ext>
              </a:extLst>
            </p:cNvPr>
            <p:cNvSpPr txBox="1"/>
            <p:nvPr/>
          </p:nvSpPr>
          <p:spPr>
            <a:xfrm>
              <a:off x="7088596" y="3712073"/>
              <a:ext cx="369012" cy="246221"/>
            </a:xfrm>
            <a:prstGeom prst="rect">
              <a:avLst/>
            </a:prstGeom>
            <a:noFill/>
          </p:spPr>
          <p:txBody>
            <a:bodyPr wrap="none" rtlCol="0">
              <a:spAutoFit/>
            </a:bodyPr>
            <a:lstStyle/>
            <a:p>
              <a:r>
                <a:rPr lang="en-US" sz="1000" i="1" dirty="0">
                  <a:solidFill>
                    <a:srgbClr val="93593C"/>
                  </a:solidFill>
                </a:rPr>
                <a:t>JBI</a:t>
              </a:r>
            </a:p>
          </p:txBody>
        </p:sp>
        <p:cxnSp>
          <p:nvCxnSpPr>
            <p:cNvPr id="75" name="Straight Connector 74">
              <a:extLst>
                <a:ext uri="{FF2B5EF4-FFF2-40B4-BE49-F238E27FC236}">
                  <a16:creationId xmlns:a16="http://schemas.microsoft.com/office/drawing/2014/main" id="{3ABE2F29-3451-D391-F305-245B9A84754A}"/>
                </a:ext>
              </a:extLst>
            </p:cNvPr>
            <p:cNvCxnSpPr>
              <a:cxnSpLocks/>
            </p:cNvCxnSpPr>
            <p:nvPr/>
          </p:nvCxnSpPr>
          <p:spPr>
            <a:xfrm flipV="1">
              <a:off x="7360125" y="3908566"/>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A0A7552E-F9BD-68AF-507D-6EB51E4AA47F}"/>
                </a:ext>
              </a:extLst>
            </p:cNvPr>
            <p:cNvSpPr txBox="1"/>
            <p:nvPr/>
          </p:nvSpPr>
          <p:spPr>
            <a:xfrm>
              <a:off x="7371438" y="3176949"/>
              <a:ext cx="453970" cy="400110"/>
            </a:xfrm>
            <a:prstGeom prst="rect">
              <a:avLst/>
            </a:prstGeom>
            <a:noFill/>
          </p:spPr>
          <p:txBody>
            <a:bodyPr wrap="none" rtlCol="0">
              <a:spAutoFit/>
            </a:bodyPr>
            <a:lstStyle/>
            <a:p>
              <a:r>
                <a:rPr lang="en-US" sz="1000" i="1" dirty="0">
                  <a:solidFill>
                    <a:srgbClr val="93593C"/>
                  </a:solidFill>
                </a:rPr>
                <a:t> DDI</a:t>
              </a:r>
            </a:p>
            <a:p>
              <a:r>
                <a:rPr lang="en-US" sz="1000" i="1" dirty="0">
                  <a:solidFill>
                    <a:srgbClr val="93593C"/>
                  </a:solidFill>
                </a:rPr>
                <a:t>GEB</a:t>
              </a:r>
            </a:p>
          </p:txBody>
        </p:sp>
        <p:cxnSp>
          <p:nvCxnSpPr>
            <p:cNvPr id="77" name="Straight Connector 76">
              <a:extLst>
                <a:ext uri="{FF2B5EF4-FFF2-40B4-BE49-F238E27FC236}">
                  <a16:creationId xmlns:a16="http://schemas.microsoft.com/office/drawing/2014/main" id="{60B51AC9-F9B6-856F-140D-8D53782073E8}"/>
                </a:ext>
              </a:extLst>
            </p:cNvPr>
            <p:cNvCxnSpPr>
              <a:cxnSpLocks/>
            </p:cNvCxnSpPr>
            <p:nvPr/>
          </p:nvCxnSpPr>
          <p:spPr>
            <a:xfrm flipV="1">
              <a:off x="7716805" y="353566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B280AC29-E961-3999-4E0E-E8CF1858119D}"/>
                </a:ext>
              </a:extLst>
            </p:cNvPr>
            <p:cNvSpPr txBox="1"/>
            <p:nvPr/>
          </p:nvSpPr>
          <p:spPr>
            <a:xfrm>
              <a:off x="6338866" y="3836050"/>
              <a:ext cx="1005403" cy="246221"/>
            </a:xfrm>
            <a:prstGeom prst="rect">
              <a:avLst/>
            </a:prstGeom>
            <a:noFill/>
          </p:spPr>
          <p:txBody>
            <a:bodyPr wrap="none" rtlCol="0">
              <a:spAutoFit/>
            </a:bodyPr>
            <a:lstStyle/>
            <a:p>
              <a:r>
                <a:rPr lang="en-US" sz="1000" i="1" u="sng" dirty="0" err="1">
                  <a:solidFill>
                    <a:srgbClr val="93593C"/>
                  </a:solidFill>
                </a:rPr>
                <a:t>Biogeographia</a:t>
              </a:r>
              <a:endParaRPr lang="en-US" sz="1000" i="1" u="sng" dirty="0">
                <a:solidFill>
                  <a:srgbClr val="93593C"/>
                </a:solidFill>
              </a:endParaRPr>
            </a:p>
          </p:txBody>
        </p:sp>
        <p:cxnSp>
          <p:nvCxnSpPr>
            <p:cNvPr id="79" name="Straight Connector 78">
              <a:extLst>
                <a:ext uri="{FF2B5EF4-FFF2-40B4-BE49-F238E27FC236}">
                  <a16:creationId xmlns:a16="http://schemas.microsoft.com/office/drawing/2014/main" id="{2A009389-3288-E004-28AB-0AF18C44C6A1}"/>
                </a:ext>
              </a:extLst>
            </p:cNvPr>
            <p:cNvCxnSpPr>
              <a:cxnSpLocks/>
            </p:cNvCxnSpPr>
            <p:nvPr/>
          </p:nvCxnSpPr>
          <p:spPr>
            <a:xfrm flipV="1">
              <a:off x="7270065" y="3974342"/>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61D535E8-FE2B-8A2B-9C0F-83A4EB02B2CF}"/>
                </a:ext>
              </a:extLst>
            </p:cNvPr>
            <p:cNvSpPr txBox="1"/>
            <p:nvPr/>
          </p:nvSpPr>
          <p:spPr>
            <a:xfrm>
              <a:off x="7930063" y="3659948"/>
              <a:ext cx="1005403" cy="400110"/>
            </a:xfrm>
            <a:prstGeom prst="rect">
              <a:avLst/>
            </a:prstGeom>
            <a:noFill/>
          </p:spPr>
          <p:txBody>
            <a:bodyPr wrap="none" rtlCol="0">
              <a:spAutoFit/>
            </a:bodyPr>
            <a:lstStyle/>
            <a:p>
              <a:r>
                <a:rPr lang="en-US" sz="1000" i="1" u="sng" dirty="0">
                  <a:solidFill>
                    <a:srgbClr val="93593C"/>
                  </a:solidFill>
                </a:rPr>
                <a:t>Frontiers of </a:t>
              </a:r>
              <a:br>
                <a:rPr lang="en-US" sz="1000" i="1" u="sng" dirty="0">
                  <a:solidFill>
                    <a:srgbClr val="93593C"/>
                  </a:solidFill>
                </a:rPr>
              </a:br>
              <a:r>
                <a:rPr lang="en-US" sz="1000" i="1" u="sng" dirty="0">
                  <a:solidFill>
                    <a:srgbClr val="93593C"/>
                  </a:solidFill>
                </a:rPr>
                <a:t>Biogeography</a:t>
              </a:r>
            </a:p>
          </p:txBody>
        </p:sp>
        <p:cxnSp>
          <p:nvCxnSpPr>
            <p:cNvPr id="81" name="Straight Connector 80">
              <a:extLst>
                <a:ext uri="{FF2B5EF4-FFF2-40B4-BE49-F238E27FC236}">
                  <a16:creationId xmlns:a16="http://schemas.microsoft.com/office/drawing/2014/main" id="{A71E816B-3BFE-7FA9-B074-74344DD2BC4F}"/>
                </a:ext>
              </a:extLst>
            </p:cNvPr>
            <p:cNvCxnSpPr>
              <a:cxnSpLocks/>
            </p:cNvCxnSpPr>
            <p:nvPr/>
          </p:nvCxnSpPr>
          <p:spPr>
            <a:xfrm flipV="1">
              <a:off x="8045519" y="348334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EBECD4DB-05D5-674C-909B-937D24EA89B0}"/>
                </a:ext>
              </a:extLst>
            </p:cNvPr>
            <p:cNvSpPr txBox="1"/>
            <p:nvPr/>
          </p:nvSpPr>
          <p:spPr>
            <a:xfrm>
              <a:off x="8229851" y="1904882"/>
              <a:ext cx="857927" cy="246221"/>
            </a:xfrm>
            <a:prstGeom prst="rect">
              <a:avLst/>
            </a:prstGeom>
            <a:noFill/>
          </p:spPr>
          <p:txBody>
            <a:bodyPr wrap="square">
              <a:spAutoFit/>
            </a:bodyPr>
            <a:lstStyle/>
            <a:p>
              <a:r>
                <a:rPr lang="en-US" sz="1000" i="1" dirty="0">
                  <a:solidFill>
                    <a:srgbClr val="93593C"/>
                  </a:solidFill>
                </a:rPr>
                <a:t>NPJ </a:t>
              </a:r>
              <a:r>
                <a:rPr lang="en-US" sz="1000" i="1" dirty="0" err="1">
                  <a:solidFill>
                    <a:srgbClr val="93593C"/>
                  </a:solidFill>
                </a:rPr>
                <a:t>Biodiv</a:t>
              </a:r>
              <a:r>
                <a:rPr lang="en-US" sz="1000" i="1" dirty="0">
                  <a:solidFill>
                    <a:srgbClr val="93593C"/>
                  </a:solidFill>
                </a:rPr>
                <a:t>.</a:t>
              </a:r>
            </a:p>
          </p:txBody>
        </p:sp>
        <p:cxnSp>
          <p:nvCxnSpPr>
            <p:cNvPr id="83" name="Straight Connector 82">
              <a:extLst>
                <a:ext uri="{FF2B5EF4-FFF2-40B4-BE49-F238E27FC236}">
                  <a16:creationId xmlns:a16="http://schemas.microsoft.com/office/drawing/2014/main" id="{50AB53BE-187D-58A1-131D-ED8EF8D8CD98}"/>
                </a:ext>
              </a:extLst>
            </p:cNvPr>
            <p:cNvCxnSpPr>
              <a:cxnSpLocks/>
            </p:cNvCxnSpPr>
            <p:nvPr/>
          </p:nvCxnSpPr>
          <p:spPr>
            <a:xfrm flipV="1">
              <a:off x="8295199" y="1826401"/>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65DB8412-F83F-CE12-F5BE-AF528081F671}"/>
                </a:ext>
              </a:extLst>
            </p:cNvPr>
            <p:cNvSpPr txBox="1"/>
            <p:nvPr/>
          </p:nvSpPr>
          <p:spPr>
            <a:xfrm>
              <a:off x="8365335" y="1197560"/>
              <a:ext cx="857927" cy="400110"/>
            </a:xfrm>
            <a:prstGeom prst="rect">
              <a:avLst/>
            </a:prstGeom>
            <a:noFill/>
          </p:spPr>
          <p:txBody>
            <a:bodyPr wrap="square">
              <a:spAutoFit/>
            </a:bodyPr>
            <a:lstStyle/>
            <a:p>
              <a:r>
                <a:rPr lang="en-US" sz="1000" i="1" dirty="0">
                  <a:solidFill>
                    <a:srgbClr val="93593C"/>
                  </a:solidFill>
                </a:rPr>
                <a:t>Nature </a:t>
              </a:r>
              <a:r>
                <a:rPr lang="en-US" sz="1000" i="1" dirty="0" err="1">
                  <a:solidFill>
                    <a:srgbClr val="93593C"/>
                  </a:solidFill>
                </a:rPr>
                <a:t>Biodiv</a:t>
              </a:r>
              <a:r>
                <a:rPr lang="en-US" sz="1000" i="1" dirty="0">
                  <a:solidFill>
                    <a:srgbClr val="93593C"/>
                  </a:solidFill>
                </a:rPr>
                <a:t>. Rev.</a:t>
              </a:r>
            </a:p>
          </p:txBody>
        </p:sp>
        <p:cxnSp>
          <p:nvCxnSpPr>
            <p:cNvPr id="85" name="Straight Connector 84">
              <a:extLst>
                <a:ext uri="{FF2B5EF4-FFF2-40B4-BE49-F238E27FC236}">
                  <a16:creationId xmlns:a16="http://schemas.microsoft.com/office/drawing/2014/main" id="{0DA3E001-E4AB-A95F-89AC-F7553E37E8BD}"/>
                </a:ext>
              </a:extLst>
            </p:cNvPr>
            <p:cNvCxnSpPr>
              <a:cxnSpLocks/>
            </p:cNvCxnSpPr>
            <p:nvPr/>
          </p:nvCxnSpPr>
          <p:spPr>
            <a:xfrm flipV="1">
              <a:off x="8430683" y="1153183"/>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7801DF2C-A616-BFE3-834E-6DB41150E87D}"/>
                </a:ext>
              </a:extLst>
            </p:cNvPr>
            <p:cNvSpPr txBox="1"/>
            <p:nvPr/>
          </p:nvSpPr>
          <p:spPr>
            <a:xfrm>
              <a:off x="589070" y="4215905"/>
              <a:ext cx="596638" cy="246221"/>
            </a:xfrm>
            <a:prstGeom prst="rect">
              <a:avLst/>
            </a:prstGeom>
            <a:noFill/>
          </p:spPr>
          <p:txBody>
            <a:bodyPr wrap="none" rtlCol="0">
              <a:spAutoFit/>
            </a:bodyPr>
            <a:lstStyle/>
            <a:p>
              <a:r>
                <a:rPr lang="en-US" sz="1000" i="1" u="sng" dirty="0">
                  <a:solidFill>
                    <a:schemeClr val="accent1"/>
                  </a:solidFill>
                </a:rPr>
                <a:t>PTRSL</a:t>
              </a:r>
            </a:p>
          </p:txBody>
        </p:sp>
        <p:cxnSp>
          <p:nvCxnSpPr>
            <p:cNvPr id="87" name="Straight Connector 86">
              <a:extLst>
                <a:ext uri="{FF2B5EF4-FFF2-40B4-BE49-F238E27FC236}">
                  <a16:creationId xmlns:a16="http://schemas.microsoft.com/office/drawing/2014/main" id="{73DB1B1D-4D78-F7CF-20BE-584F85C60E38}"/>
                </a:ext>
              </a:extLst>
            </p:cNvPr>
            <p:cNvCxnSpPr/>
            <p:nvPr/>
          </p:nvCxnSpPr>
          <p:spPr>
            <a:xfrm flipV="1">
              <a:off x="1069249" y="441721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9B140B33-C10F-D233-F686-E505F869A8CC}"/>
                </a:ext>
              </a:extLst>
            </p:cNvPr>
            <p:cNvSpPr txBox="1"/>
            <p:nvPr/>
          </p:nvSpPr>
          <p:spPr>
            <a:xfrm>
              <a:off x="8000748" y="4267588"/>
              <a:ext cx="1216057" cy="861774"/>
            </a:xfrm>
            <a:prstGeom prst="rect">
              <a:avLst/>
            </a:prstGeom>
            <a:noFill/>
          </p:spPr>
          <p:txBody>
            <a:bodyPr wrap="square" rtlCol="0">
              <a:spAutoFit/>
            </a:bodyPr>
            <a:lstStyle/>
            <a:p>
              <a:r>
                <a:rPr lang="en-US" sz="1000" dirty="0">
                  <a:solidFill>
                    <a:schemeClr val="tx1"/>
                  </a:solidFill>
                </a:rPr>
                <a:t>Key:</a:t>
              </a:r>
            </a:p>
            <a:p>
              <a:r>
                <a:rPr lang="en-US" sz="1000" i="1" u="sng" dirty="0">
                  <a:solidFill>
                    <a:schemeClr val="tx1"/>
                  </a:solidFill>
                </a:rPr>
                <a:t>Society-owned</a:t>
              </a:r>
              <a:endParaRPr lang="en-US" sz="1000" i="1" dirty="0">
                <a:solidFill>
                  <a:schemeClr val="tx1"/>
                </a:solidFill>
              </a:endParaRPr>
            </a:p>
            <a:p>
              <a:r>
                <a:rPr lang="en-US" sz="1000" i="1" dirty="0">
                  <a:solidFill>
                    <a:schemeClr val="tx1"/>
                  </a:solidFill>
                </a:rPr>
                <a:t>Publisher-owned</a:t>
              </a:r>
            </a:p>
            <a:p>
              <a:r>
                <a:rPr lang="en-US" sz="1000" i="1" dirty="0">
                  <a:solidFill>
                    <a:schemeClr val="accent1"/>
                  </a:solidFill>
                </a:rPr>
                <a:t>ecology/evolution</a:t>
              </a:r>
            </a:p>
            <a:p>
              <a:r>
                <a:rPr lang="en-US" sz="1000" i="1" dirty="0">
                  <a:solidFill>
                    <a:srgbClr val="93593C"/>
                  </a:solidFill>
                </a:rPr>
                <a:t>biogeography</a:t>
              </a:r>
            </a:p>
          </p:txBody>
        </p:sp>
      </p:grpSp>
      <p:sp>
        <p:nvSpPr>
          <p:cNvPr id="13" name="Google Shape;67;p2">
            <a:extLst>
              <a:ext uri="{FF2B5EF4-FFF2-40B4-BE49-F238E27FC236}">
                <a16:creationId xmlns:a16="http://schemas.microsoft.com/office/drawing/2014/main" id="{4560306B-13F0-D77E-AFC7-9934DB8FB494}"/>
              </a:ext>
            </a:extLst>
          </p:cNvPr>
          <p:cNvSpPr txBox="1">
            <a:spLocks noGrp="1"/>
          </p:cNvSpPr>
          <p:nvPr>
            <p:ph type="subTitle" idx="1"/>
          </p:nvPr>
        </p:nvSpPr>
        <p:spPr>
          <a:xfrm>
            <a:off x="887753" y="2105500"/>
            <a:ext cx="2611225" cy="1305895"/>
          </a:xfrm>
          <a:prstGeom prst="rect">
            <a:avLst/>
          </a:prstGeom>
          <a:noFill/>
          <a:ln>
            <a:noFill/>
          </a:ln>
        </p:spPr>
        <p:txBody>
          <a:bodyPr spcFirstLastPara="1" wrap="square" lIns="91425" tIns="91425" rIns="91425" bIns="91425" anchor="t" anchorCtr="0">
            <a:noAutofit/>
          </a:bodyPr>
          <a:lstStyle/>
          <a:p>
            <a:pPr marL="0" lvl="0" indent="0" algn="l">
              <a:lnSpc>
                <a:spcPct val="115000"/>
              </a:lnSpc>
              <a:buSzPts val="605"/>
            </a:pPr>
            <a:r>
              <a:rPr lang="en-GB" sz="1800" dirty="0">
                <a:solidFill>
                  <a:schemeClr val="dk1"/>
                </a:solidFill>
              </a:rPr>
              <a:t>… the numbers of manuscripts that need handling is skyrocketing too ... </a:t>
            </a:r>
            <a:endParaRPr sz="1800" dirty="0"/>
          </a:p>
        </p:txBody>
      </p:sp>
      <p:sp>
        <p:nvSpPr>
          <p:cNvPr id="32" name="Google Shape;68;p2">
            <a:extLst>
              <a:ext uri="{FF2B5EF4-FFF2-40B4-BE49-F238E27FC236}">
                <a16:creationId xmlns:a16="http://schemas.microsoft.com/office/drawing/2014/main" id="{77B939C7-6204-6B22-741E-2E9D34E41B5A}"/>
              </a:ext>
            </a:extLst>
          </p:cNvPr>
          <p:cNvSpPr txBox="1">
            <a:spLocks noGrp="1"/>
          </p:cNvSpPr>
          <p:nvPr>
            <p:ph type="ctrTitle"/>
          </p:nvPr>
        </p:nvSpPr>
        <p:spPr>
          <a:xfrm>
            <a:off x="311700" y="120391"/>
            <a:ext cx="8520600" cy="903518"/>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288888"/>
              <a:buNone/>
            </a:pPr>
            <a:r>
              <a:rPr lang="en-GB" sz="2000" b="1" dirty="0">
                <a:solidFill>
                  <a:srgbClr val="2A2A2A"/>
                </a:solidFill>
              </a:rPr>
              <a:t>Workshop: </a:t>
            </a:r>
            <a:endParaRPr sz="2000" b="1" dirty="0">
              <a:solidFill>
                <a:srgbClr val="2A2A2A"/>
              </a:solidFill>
            </a:endParaRPr>
          </a:p>
          <a:p>
            <a:pPr lvl="0">
              <a:buSzPct val="175084"/>
            </a:pPr>
            <a:r>
              <a:rPr lang="en-GB" sz="2700" b="1" i="1" dirty="0">
                <a:solidFill>
                  <a:srgbClr val="2A2A2A"/>
                </a:solidFill>
              </a:rPr>
              <a:t>WHY: </a:t>
            </a:r>
            <a:r>
              <a:rPr lang="en-US" sz="2800" b="1" i="1" dirty="0"/>
              <a:t>Effective reviewing and editing</a:t>
            </a:r>
            <a:r>
              <a:rPr lang="en-GB" sz="2700" b="1" i="1" dirty="0">
                <a:solidFill>
                  <a:srgbClr val="2A2A2A"/>
                </a:solidFill>
              </a:rPr>
              <a:t>?</a:t>
            </a:r>
            <a:endParaRPr sz="2700" i="1" dirty="0"/>
          </a:p>
        </p:txBody>
      </p:sp>
      <p:sp>
        <p:nvSpPr>
          <p:cNvPr id="2" name="TextBox 1">
            <a:extLst>
              <a:ext uri="{FF2B5EF4-FFF2-40B4-BE49-F238E27FC236}">
                <a16:creationId xmlns:a16="http://schemas.microsoft.com/office/drawing/2014/main" id="{6BD01EA9-C028-47E8-B2AE-D5094CEFF84C}"/>
              </a:ext>
            </a:extLst>
          </p:cNvPr>
          <p:cNvSpPr txBox="1"/>
          <p:nvPr/>
        </p:nvSpPr>
        <p:spPr>
          <a:xfrm>
            <a:off x="7716805" y="952917"/>
            <a:ext cx="652743" cy="276999"/>
          </a:xfrm>
          <a:prstGeom prst="rect">
            <a:avLst/>
          </a:prstGeom>
          <a:noFill/>
        </p:spPr>
        <p:txBody>
          <a:bodyPr wrap="none" rtlCol="0">
            <a:spAutoFit/>
          </a:bodyPr>
          <a:lstStyle/>
          <a:p>
            <a:r>
              <a:rPr lang="en-US" sz="1200" dirty="0">
                <a:solidFill>
                  <a:schemeClr val="accent1"/>
                </a:solidFill>
              </a:rPr>
              <a:t>22,000</a:t>
            </a:r>
          </a:p>
        </p:txBody>
      </p:sp>
      <p:sp>
        <p:nvSpPr>
          <p:cNvPr id="3" name="TextBox 2">
            <a:extLst>
              <a:ext uri="{FF2B5EF4-FFF2-40B4-BE49-F238E27FC236}">
                <a16:creationId xmlns:a16="http://schemas.microsoft.com/office/drawing/2014/main" id="{E9803B51-4C86-ACEF-07B3-EA5A228378C5}"/>
              </a:ext>
            </a:extLst>
          </p:cNvPr>
          <p:cNvSpPr txBox="1"/>
          <p:nvPr/>
        </p:nvSpPr>
        <p:spPr>
          <a:xfrm>
            <a:off x="8254775" y="866878"/>
            <a:ext cx="1005403" cy="246221"/>
          </a:xfrm>
          <a:prstGeom prst="rect">
            <a:avLst/>
          </a:prstGeom>
          <a:noFill/>
        </p:spPr>
        <p:txBody>
          <a:bodyPr wrap="none" rtlCol="0">
            <a:spAutoFit/>
          </a:bodyPr>
          <a:lstStyle/>
          <a:p>
            <a:r>
              <a:rPr lang="en-US" sz="1000" i="1" u="sng" dirty="0">
                <a:solidFill>
                  <a:srgbClr val="93593C"/>
                </a:solidFill>
              </a:rPr>
              <a:t>Biogeography</a:t>
            </a:r>
          </a:p>
        </p:txBody>
      </p:sp>
      <p:sp>
        <p:nvSpPr>
          <p:cNvPr id="5" name="TextBox 4">
            <a:extLst>
              <a:ext uri="{FF2B5EF4-FFF2-40B4-BE49-F238E27FC236}">
                <a16:creationId xmlns:a16="http://schemas.microsoft.com/office/drawing/2014/main" id="{D1F20DBF-D5CA-9001-F969-964AC52FED4B}"/>
              </a:ext>
            </a:extLst>
          </p:cNvPr>
          <p:cNvSpPr txBox="1"/>
          <p:nvPr/>
        </p:nvSpPr>
        <p:spPr>
          <a:xfrm>
            <a:off x="-79263" y="4976785"/>
            <a:ext cx="5758308" cy="215444"/>
          </a:xfrm>
          <a:prstGeom prst="rect">
            <a:avLst/>
          </a:prstGeom>
          <a:noFill/>
        </p:spPr>
        <p:txBody>
          <a:bodyPr wrap="none" rtlCol="0">
            <a:spAutoFit/>
          </a:bodyPr>
          <a:lstStyle/>
          <a:p>
            <a:r>
              <a:rPr lang="en-US" sz="800" dirty="0"/>
              <a:t>https://</a:t>
            </a:r>
            <a:r>
              <a:rPr lang="en-US" sz="800" dirty="0" err="1"/>
              <a:t>dynamicecology.wordpress.com</a:t>
            </a:r>
            <a:r>
              <a:rPr lang="en-US" sz="800" dirty="0"/>
              <a:t>/2024/04/29/the-state-of-academic-publishing-in-3-graphs-5-trends-and-4-thoughts/</a:t>
            </a:r>
          </a:p>
        </p:txBody>
      </p:sp>
      <p:grpSp>
        <p:nvGrpSpPr>
          <p:cNvPr id="50" name="Group 49">
            <a:extLst>
              <a:ext uri="{FF2B5EF4-FFF2-40B4-BE49-F238E27FC236}">
                <a16:creationId xmlns:a16="http://schemas.microsoft.com/office/drawing/2014/main" id="{5613467D-5FEA-2B62-24FD-2CC03F4CB004}"/>
              </a:ext>
            </a:extLst>
          </p:cNvPr>
          <p:cNvGrpSpPr/>
          <p:nvPr/>
        </p:nvGrpSpPr>
        <p:grpSpPr>
          <a:xfrm>
            <a:off x="3742204" y="1155499"/>
            <a:ext cx="4175626" cy="2982235"/>
            <a:chOff x="3695069" y="1061229"/>
            <a:chExt cx="4175626" cy="2982235"/>
          </a:xfrm>
        </p:grpSpPr>
        <p:pic>
          <p:nvPicPr>
            <p:cNvPr id="4" name="Picture 2">
              <a:extLst>
                <a:ext uri="{FF2B5EF4-FFF2-40B4-BE49-F238E27FC236}">
                  <a16:creationId xmlns:a16="http://schemas.microsoft.com/office/drawing/2014/main" id="{C3422BB9-CAFA-94C1-5EDE-2F36B7255D2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16" t="13556" r="3629" b="13735"/>
            <a:stretch>
              <a:fillRect/>
            </a:stretch>
          </p:blipFill>
          <p:spPr bwMode="auto">
            <a:xfrm>
              <a:off x="3695069" y="1061229"/>
              <a:ext cx="2642139" cy="29822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49BDECF-20D2-CD58-F3F9-D145B7C8AC27}"/>
                </a:ext>
              </a:extLst>
            </p:cNvPr>
            <p:cNvSpPr txBox="1"/>
            <p:nvPr/>
          </p:nvSpPr>
          <p:spPr>
            <a:xfrm rot="20875545">
              <a:off x="5704917" y="3052110"/>
              <a:ext cx="434734" cy="215444"/>
            </a:xfrm>
            <a:prstGeom prst="rect">
              <a:avLst/>
            </a:prstGeom>
            <a:noFill/>
          </p:spPr>
          <p:txBody>
            <a:bodyPr wrap="none" rtlCol="0">
              <a:spAutoFit/>
            </a:bodyPr>
            <a:lstStyle/>
            <a:p>
              <a:r>
                <a:rPr lang="en-US" sz="800" dirty="0"/>
                <a:t>Wiley</a:t>
              </a:r>
            </a:p>
          </p:txBody>
        </p:sp>
        <p:sp>
          <p:nvSpPr>
            <p:cNvPr id="9" name="TextBox 8">
              <a:extLst>
                <a:ext uri="{FF2B5EF4-FFF2-40B4-BE49-F238E27FC236}">
                  <a16:creationId xmlns:a16="http://schemas.microsoft.com/office/drawing/2014/main" id="{378C046E-E04E-57B0-9642-2275B6B72349}"/>
                </a:ext>
              </a:extLst>
            </p:cNvPr>
            <p:cNvSpPr txBox="1"/>
            <p:nvPr/>
          </p:nvSpPr>
          <p:spPr>
            <a:xfrm rot="21024085">
              <a:off x="5358407" y="3258082"/>
              <a:ext cx="912429" cy="215444"/>
            </a:xfrm>
            <a:prstGeom prst="rect">
              <a:avLst/>
            </a:prstGeom>
            <a:noFill/>
          </p:spPr>
          <p:txBody>
            <a:bodyPr wrap="none" rtlCol="0">
              <a:spAutoFit/>
            </a:bodyPr>
            <a:lstStyle/>
            <a:p>
              <a:r>
                <a:rPr lang="en-US" sz="800" dirty="0">
                  <a:solidFill>
                    <a:schemeClr val="bg1"/>
                  </a:solidFill>
                </a:rPr>
                <a:t>Nature Springer</a:t>
              </a:r>
            </a:p>
          </p:txBody>
        </p:sp>
        <p:sp>
          <p:nvSpPr>
            <p:cNvPr id="10" name="TextBox 9">
              <a:extLst>
                <a:ext uri="{FF2B5EF4-FFF2-40B4-BE49-F238E27FC236}">
                  <a16:creationId xmlns:a16="http://schemas.microsoft.com/office/drawing/2014/main" id="{58F77494-E91B-D037-C7D4-9F7CA2B7D45A}"/>
                </a:ext>
              </a:extLst>
            </p:cNvPr>
            <p:cNvSpPr txBox="1"/>
            <p:nvPr/>
          </p:nvSpPr>
          <p:spPr>
            <a:xfrm>
              <a:off x="5637477" y="3561818"/>
              <a:ext cx="550151" cy="215444"/>
            </a:xfrm>
            <a:prstGeom prst="rect">
              <a:avLst/>
            </a:prstGeom>
            <a:noFill/>
          </p:spPr>
          <p:txBody>
            <a:bodyPr wrap="none" rtlCol="0">
              <a:spAutoFit/>
            </a:bodyPr>
            <a:lstStyle/>
            <a:p>
              <a:r>
                <a:rPr lang="en-US" sz="800" dirty="0">
                  <a:solidFill>
                    <a:schemeClr val="bg1"/>
                  </a:solidFill>
                </a:rPr>
                <a:t>Elsevier</a:t>
              </a:r>
            </a:p>
          </p:txBody>
        </p:sp>
        <p:sp>
          <p:nvSpPr>
            <p:cNvPr id="11" name="TextBox 10">
              <a:extLst>
                <a:ext uri="{FF2B5EF4-FFF2-40B4-BE49-F238E27FC236}">
                  <a16:creationId xmlns:a16="http://schemas.microsoft.com/office/drawing/2014/main" id="{7F7FF46F-861C-BF21-4875-8A1E47A3E8A6}"/>
                </a:ext>
              </a:extLst>
            </p:cNvPr>
            <p:cNvSpPr txBox="1"/>
            <p:nvPr/>
          </p:nvSpPr>
          <p:spPr>
            <a:xfrm rot="20875545">
              <a:off x="5869507" y="2800660"/>
              <a:ext cx="441146" cy="215444"/>
            </a:xfrm>
            <a:prstGeom prst="rect">
              <a:avLst/>
            </a:prstGeom>
            <a:noFill/>
          </p:spPr>
          <p:txBody>
            <a:bodyPr wrap="none" rtlCol="0">
              <a:spAutoFit/>
            </a:bodyPr>
            <a:lstStyle/>
            <a:p>
              <a:r>
                <a:rPr lang="en-US" sz="800" dirty="0"/>
                <a:t>MDPI</a:t>
              </a:r>
            </a:p>
          </p:txBody>
        </p:sp>
        <p:sp>
          <p:nvSpPr>
            <p:cNvPr id="18" name="TextBox 17">
              <a:extLst>
                <a:ext uri="{FF2B5EF4-FFF2-40B4-BE49-F238E27FC236}">
                  <a16:creationId xmlns:a16="http://schemas.microsoft.com/office/drawing/2014/main" id="{500E44B2-28DF-6894-514B-3C3A383314F7}"/>
                </a:ext>
              </a:extLst>
            </p:cNvPr>
            <p:cNvSpPr txBox="1"/>
            <p:nvPr/>
          </p:nvSpPr>
          <p:spPr>
            <a:xfrm>
              <a:off x="6558957" y="2863221"/>
              <a:ext cx="933269" cy="215444"/>
            </a:xfrm>
            <a:prstGeom prst="rect">
              <a:avLst/>
            </a:prstGeom>
            <a:noFill/>
          </p:spPr>
          <p:txBody>
            <a:bodyPr wrap="none" rtlCol="0">
              <a:spAutoFit/>
            </a:bodyPr>
            <a:lstStyle/>
            <a:p>
              <a:r>
                <a:rPr lang="en-US" sz="800" dirty="0">
                  <a:solidFill>
                    <a:srgbClr val="92D050"/>
                  </a:solidFill>
                </a:rPr>
                <a:t>Taylor &amp; Francis</a:t>
              </a:r>
            </a:p>
          </p:txBody>
        </p:sp>
        <p:cxnSp>
          <p:nvCxnSpPr>
            <p:cNvPr id="30" name="Straight Connector 29">
              <a:extLst>
                <a:ext uri="{FF2B5EF4-FFF2-40B4-BE49-F238E27FC236}">
                  <a16:creationId xmlns:a16="http://schemas.microsoft.com/office/drawing/2014/main" id="{C3E8AE55-EF01-D48E-9506-6D1020D13B43}"/>
                </a:ext>
              </a:extLst>
            </p:cNvPr>
            <p:cNvCxnSpPr>
              <a:cxnSpLocks/>
            </p:cNvCxnSpPr>
            <p:nvPr/>
          </p:nvCxnSpPr>
          <p:spPr>
            <a:xfrm flipV="1">
              <a:off x="6328307" y="2967556"/>
              <a:ext cx="297814" cy="32041"/>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D9A578CE-C36A-E717-7058-695269A65532}"/>
                </a:ext>
              </a:extLst>
            </p:cNvPr>
            <p:cNvSpPr txBox="1"/>
            <p:nvPr/>
          </p:nvSpPr>
          <p:spPr>
            <a:xfrm>
              <a:off x="6540605" y="2637977"/>
              <a:ext cx="1010213" cy="215444"/>
            </a:xfrm>
            <a:prstGeom prst="rect">
              <a:avLst/>
            </a:prstGeom>
            <a:noFill/>
          </p:spPr>
          <p:txBody>
            <a:bodyPr wrap="none" rtlCol="0">
              <a:spAutoFit/>
            </a:bodyPr>
            <a:lstStyle/>
            <a:p>
              <a:r>
                <a:rPr lang="en-US" sz="800" dirty="0">
                  <a:solidFill>
                    <a:schemeClr val="accent4">
                      <a:lumMod val="60000"/>
                      <a:lumOff val="40000"/>
                    </a:schemeClr>
                  </a:solidFill>
                </a:rPr>
                <a:t>other for-profit OA</a:t>
              </a:r>
            </a:p>
          </p:txBody>
        </p:sp>
        <p:cxnSp>
          <p:nvCxnSpPr>
            <p:cNvPr id="35" name="Straight Connector 34">
              <a:extLst>
                <a:ext uri="{FF2B5EF4-FFF2-40B4-BE49-F238E27FC236}">
                  <a16:creationId xmlns:a16="http://schemas.microsoft.com/office/drawing/2014/main" id="{60543E25-6BE1-0A77-0717-4D2A71ABAB11}"/>
                </a:ext>
              </a:extLst>
            </p:cNvPr>
            <p:cNvCxnSpPr>
              <a:cxnSpLocks/>
            </p:cNvCxnSpPr>
            <p:nvPr/>
          </p:nvCxnSpPr>
          <p:spPr>
            <a:xfrm flipV="1">
              <a:off x="6318856" y="2754502"/>
              <a:ext cx="212940" cy="651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6C930F5-B709-F7DE-08B0-ECBA4EE74DF1}"/>
                </a:ext>
              </a:extLst>
            </p:cNvPr>
            <p:cNvSpPr txBox="1"/>
            <p:nvPr/>
          </p:nvSpPr>
          <p:spPr>
            <a:xfrm>
              <a:off x="6550561" y="2423487"/>
              <a:ext cx="1024639" cy="215444"/>
            </a:xfrm>
            <a:prstGeom prst="rect">
              <a:avLst/>
            </a:prstGeom>
            <a:noFill/>
          </p:spPr>
          <p:txBody>
            <a:bodyPr wrap="none" rtlCol="0">
              <a:spAutoFit/>
            </a:bodyPr>
            <a:lstStyle/>
            <a:p>
              <a:r>
                <a:rPr lang="en-US" sz="800" dirty="0">
                  <a:solidFill>
                    <a:schemeClr val="accent1">
                      <a:lumMod val="50000"/>
                    </a:schemeClr>
                  </a:solidFill>
                </a:rPr>
                <a:t>University presses</a:t>
              </a:r>
            </a:p>
          </p:txBody>
        </p:sp>
        <p:cxnSp>
          <p:nvCxnSpPr>
            <p:cNvPr id="37" name="Straight Connector 36">
              <a:extLst>
                <a:ext uri="{FF2B5EF4-FFF2-40B4-BE49-F238E27FC236}">
                  <a16:creationId xmlns:a16="http://schemas.microsoft.com/office/drawing/2014/main" id="{E8468D28-3D93-2950-D47B-5AD1ABCE2B2C}"/>
                </a:ext>
              </a:extLst>
            </p:cNvPr>
            <p:cNvCxnSpPr>
              <a:cxnSpLocks/>
            </p:cNvCxnSpPr>
            <p:nvPr/>
          </p:nvCxnSpPr>
          <p:spPr>
            <a:xfrm flipV="1">
              <a:off x="6318883" y="2548174"/>
              <a:ext cx="261258" cy="88646"/>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D504E764-FD6F-1853-64B3-CEC7BD7FCBDB}"/>
                </a:ext>
              </a:extLst>
            </p:cNvPr>
            <p:cNvSpPr txBox="1"/>
            <p:nvPr/>
          </p:nvSpPr>
          <p:spPr>
            <a:xfrm rot="20070784">
              <a:off x="5680592" y="2563679"/>
              <a:ext cx="603050" cy="215444"/>
            </a:xfrm>
            <a:prstGeom prst="rect">
              <a:avLst/>
            </a:prstGeom>
            <a:noFill/>
          </p:spPr>
          <p:txBody>
            <a:bodyPr wrap="none" rtlCol="0">
              <a:spAutoFit/>
            </a:bodyPr>
            <a:lstStyle/>
            <a:p>
              <a:r>
                <a:rPr lang="en-US" sz="800" dirty="0">
                  <a:solidFill>
                    <a:schemeClr val="bg1"/>
                  </a:solidFill>
                </a:rPr>
                <a:t>Societies</a:t>
              </a:r>
            </a:p>
          </p:txBody>
        </p:sp>
        <p:sp>
          <p:nvSpPr>
            <p:cNvPr id="43" name="TextBox 42">
              <a:extLst>
                <a:ext uri="{FF2B5EF4-FFF2-40B4-BE49-F238E27FC236}">
                  <a16:creationId xmlns:a16="http://schemas.microsoft.com/office/drawing/2014/main" id="{47537D17-804C-4C55-2379-88E8912DBE92}"/>
                </a:ext>
              </a:extLst>
            </p:cNvPr>
            <p:cNvSpPr txBox="1"/>
            <p:nvPr/>
          </p:nvSpPr>
          <p:spPr>
            <a:xfrm>
              <a:off x="6551103" y="2538623"/>
              <a:ext cx="1319592" cy="215444"/>
            </a:xfrm>
            <a:prstGeom prst="rect">
              <a:avLst/>
            </a:prstGeom>
            <a:noFill/>
          </p:spPr>
          <p:txBody>
            <a:bodyPr wrap="none" rtlCol="0">
              <a:spAutoFit/>
            </a:bodyPr>
            <a:lstStyle/>
            <a:p>
              <a:r>
                <a:rPr lang="en-US" sz="800" dirty="0">
                  <a:solidFill>
                    <a:schemeClr val="accent4">
                      <a:lumMod val="50000"/>
                    </a:schemeClr>
                  </a:solidFill>
                </a:rPr>
                <a:t>Public Library of Science</a:t>
              </a:r>
            </a:p>
          </p:txBody>
        </p:sp>
        <p:cxnSp>
          <p:nvCxnSpPr>
            <p:cNvPr id="44" name="Straight Connector 43">
              <a:extLst>
                <a:ext uri="{FF2B5EF4-FFF2-40B4-BE49-F238E27FC236}">
                  <a16:creationId xmlns:a16="http://schemas.microsoft.com/office/drawing/2014/main" id="{9E30B624-812B-160A-E5CD-45DA80491717}"/>
                </a:ext>
              </a:extLst>
            </p:cNvPr>
            <p:cNvCxnSpPr>
              <a:cxnSpLocks/>
              <a:endCxn id="43" idx="1"/>
            </p:cNvCxnSpPr>
            <p:nvPr/>
          </p:nvCxnSpPr>
          <p:spPr>
            <a:xfrm flipV="1">
              <a:off x="6320454" y="2646345"/>
              <a:ext cx="230649" cy="20237"/>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5C30E7F9-5CAB-7644-0ACD-ACECC964B04F}"/>
                </a:ext>
              </a:extLst>
            </p:cNvPr>
            <p:cNvSpPr txBox="1"/>
            <p:nvPr/>
          </p:nvSpPr>
          <p:spPr>
            <a:xfrm rot="20070784">
              <a:off x="4965503" y="2366723"/>
              <a:ext cx="1401346" cy="215444"/>
            </a:xfrm>
            <a:prstGeom prst="rect">
              <a:avLst/>
            </a:prstGeom>
            <a:noFill/>
          </p:spPr>
          <p:txBody>
            <a:bodyPr wrap="none" rtlCol="0">
              <a:spAutoFit/>
            </a:bodyPr>
            <a:lstStyle/>
            <a:p>
              <a:r>
                <a:rPr lang="en-US" sz="800" dirty="0">
                  <a:solidFill>
                    <a:schemeClr val="bg1">
                      <a:lumMod val="50000"/>
                    </a:schemeClr>
                  </a:solidFill>
                </a:rPr>
                <a:t>Others (in Scopus, not ISI)</a:t>
              </a:r>
            </a:p>
          </p:txBody>
        </p:sp>
        <p:sp>
          <p:nvSpPr>
            <p:cNvPr id="48" name="TextBox 47">
              <a:extLst>
                <a:ext uri="{FF2B5EF4-FFF2-40B4-BE49-F238E27FC236}">
                  <a16:creationId xmlns:a16="http://schemas.microsoft.com/office/drawing/2014/main" id="{14963C14-CE36-B31F-490C-31A51CF1ABB7}"/>
                </a:ext>
              </a:extLst>
            </p:cNvPr>
            <p:cNvSpPr txBox="1"/>
            <p:nvPr/>
          </p:nvSpPr>
          <p:spPr>
            <a:xfrm>
              <a:off x="6567331" y="2180390"/>
              <a:ext cx="853119" cy="215444"/>
            </a:xfrm>
            <a:prstGeom prst="rect">
              <a:avLst/>
            </a:prstGeom>
            <a:noFill/>
          </p:spPr>
          <p:txBody>
            <a:bodyPr wrap="none" rtlCol="0">
              <a:spAutoFit/>
            </a:bodyPr>
            <a:lstStyle/>
            <a:p>
              <a:r>
                <a:rPr lang="en-US" sz="800" dirty="0">
                  <a:solidFill>
                    <a:schemeClr val="accent1">
                      <a:lumMod val="60000"/>
                      <a:lumOff val="40000"/>
                    </a:schemeClr>
                  </a:solidFill>
                </a:rPr>
                <a:t>Small for-profit</a:t>
              </a:r>
            </a:p>
          </p:txBody>
        </p:sp>
        <p:cxnSp>
          <p:nvCxnSpPr>
            <p:cNvPr id="49" name="Straight Connector 48">
              <a:extLst>
                <a:ext uri="{FF2B5EF4-FFF2-40B4-BE49-F238E27FC236}">
                  <a16:creationId xmlns:a16="http://schemas.microsoft.com/office/drawing/2014/main" id="{176296C3-2AB7-2723-7A02-35361067922F}"/>
                </a:ext>
              </a:extLst>
            </p:cNvPr>
            <p:cNvCxnSpPr>
              <a:cxnSpLocks/>
            </p:cNvCxnSpPr>
            <p:nvPr/>
          </p:nvCxnSpPr>
          <p:spPr>
            <a:xfrm flipV="1">
              <a:off x="6335653" y="2305077"/>
              <a:ext cx="261258" cy="88646"/>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8951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C4CE7511-A00D-0CFC-4D5B-CE253E69DC0A}"/>
            </a:ext>
          </a:extLst>
        </p:cNvPr>
        <p:cNvGrpSpPr/>
        <p:nvPr/>
      </p:nvGrpSpPr>
      <p:grpSpPr>
        <a:xfrm>
          <a:off x="0" y="0"/>
          <a:ext cx="0" cy="0"/>
          <a:chOff x="0" y="0"/>
          <a:chExt cx="0" cy="0"/>
        </a:xfrm>
      </p:grpSpPr>
      <p:grpSp>
        <p:nvGrpSpPr>
          <p:cNvPr id="62" name="Group 61">
            <a:extLst>
              <a:ext uri="{FF2B5EF4-FFF2-40B4-BE49-F238E27FC236}">
                <a16:creationId xmlns:a16="http://schemas.microsoft.com/office/drawing/2014/main" id="{0E696128-A31A-7D70-6182-39499D5E2C93}"/>
              </a:ext>
            </a:extLst>
          </p:cNvPr>
          <p:cNvGrpSpPr/>
          <p:nvPr/>
        </p:nvGrpSpPr>
        <p:grpSpPr>
          <a:xfrm>
            <a:off x="0" y="58993"/>
            <a:ext cx="9223262" cy="5084507"/>
            <a:chOff x="0" y="58992"/>
            <a:chExt cx="9223262" cy="5084507"/>
          </a:xfrm>
        </p:grpSpPr>
        <p:grpSp>
          <p:nvGrpSpPr>
            <p:cNvPr id="63" name="Group 62">
              <a:extLst>
                <a:ext uri="{FF2B5EF4-FFF2-40B4-BE49-F238E27FC236}">
                  <a16:creationId xmlns:a16="http://schemas.microsoft.com/office/drawing/2014/main" id="{217C36FB-4491-5C1E-21DD-8F964F7282BE}"/>
                </a:ext>
              </a:extLst>
            </p:cNvPr>
            <p:cNvGrpSpPr/>
            <p:nvPr/>
          </p:nvGrpSpPr>
          <p:grpSpPr>
            <a:xfrm>
              <a:off x="0" y="58992"/>
              <a:ext cx="9144001" cy="5084507"/>
              <a:chOff x="0" y="58992"/>
              <a:chExt cx="9144001" cy="5084507"/>
            </a:xfrm>
          </p:grpSpPr>
          <p:graphicFrame>
            <p:nvGraphicFramePr>
              <p:cNvPr id="95" name="Chart 94">
                <a:extLst>
                  <a:ext uri="{FF2B5EF4-FFF2-40B4-BE49-F238E27FC236}">
                    <a16:creationId xmlns:a16="http://schemas.microsoft.com/office/drawing/2014/main" id="{6E58B846-0A95-90A0-E7A6-8D6979953D51}"/>
                  </a:ext>
                </a:extLst>
              </p:cNvPr>
              <p:cNvGraphicFramePr>
                <a:graphicFrameLocks/>
              </p:cNvGraphicFramePr>
              <p:nvPr/>
            </p:nvGraphicFramePr>
            <p:xfrm>
              <a:off x="0" y="504824"/>
              <a:ext cx="9143999" cy="4638675"/>
            </p:xfrm>
            <a:graphic>
              <a:graphicData uri="http://schemas.openxmlformats.org/drawingml/2006/chart">
                <c:chart xmlns:c="http://schemas.openxmlformats.org/drawingml/2006/chart" xmlns:r="http://schemas.openxmlformats.org/officeDocument/2006/relationships" r:id="rId3"/>
              </a:graphicData>
            </a:graphic>
          </p:graphicFrame>
          <p:sp>
            <p:nvSpPr>
              <p:cNvPr id="96" name="Rectangle 95">
                <a:extLst>
                  <a:ext uri="{FF2B5EF4-FFF2-40B4-BE49-F238E27FC236}">
                    <a16:creationId xmlns:a16="http://schemas.microsoft.com/office/drawing/2014/main" id="{3E1B57D9-EB64-C48A-62E2-80E37472E7FE}"/>
                  </a:ext>
                </a:extLst>
              </p:cNvPr>
              <p:cNvSpPr/>
              <p:nvPr/>
            </p:nvSpPr>
            <p:spPr>
              <a:xfrm>
                <a:off x="8383309" y="4385187"/>
                <a:ext cx="760692" cy="47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87C88EAE-DFA6-AC8B-A757-AD2525B5D0C9}"/>
                  </a:ext>
                </a:extLst>
              </p:cNvPr>
              <p:cNvSpPr/>
              <p:nvPr/>
            </p:nvSpPr>
            <p:spPr>
              <a:xfrm>
                <a:off x="0" y="58992"/>
                <a:ext cx="757084" cy="45688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TextBox 63">
              <a:extLst>
                <a:ext uri="{FF2B5EF4-FFF2-40B4-BE49-F238E27FC236}">
                  <a16:creationId xmlns:a16="http://schemas.microsoft.com/office/drawing/2014/main" id="{01CEFAF6-257E-B278-6389-101430A9B165}"/>
                </a:ext>
              </a:extLst>
            </p:cNvPr>
            <p:cNvSpPr txBox="1"/>
            <p:nvPr/>
          </p:nvSpPr>
          <p:spPr>
            <a:xfrm>
              <a:off x="7335666" y="4071839"/>
              <a:ext cx="901209" cy="461665"/>
            </a:xfrm>
            <a:prstGeom prst="rect">
              <a:avLst/>
            </a:prstGeom>
            <a:noFill/>
          </p:spPr>
          <p:txBody>
            <a:bodyPr wrap="none" rtlCol="0">
              <a:spAutoFit/>
            </a:bodyPr>
            <a:lstStyle/>
            <a:p>
              <a:r>
                <a:rPr lang="en-US" sz="1200" dirty="0">
                  <a:solidFill>
                    <a:schemeClr val="accent1"/>
                  </a:solidFill>
                </a:rPr>
                <a:t># scientific</a:t>
              </a:r>
              <a:br>
                <a:rPr lang="en-US" sz="1200" dirty="0">
                  <a:solidFill>
                    <a:schemeClr val="accent1"/>
                  </a:solidFill>
                </a:rPr>
              </a:br>
              <a:r>
                <a:rPr lang="en-US" sz="1200" dirty="0">
                  <a:solidFill>
                    <a:schemeClr val="accent1"/>
                  </a:solidFill>
                </a:rPr>
                <a:t>journals</a:t>
              </a:r>
            </a:p>
          </p:txBody>
        </p:sp>
        <p:grpSp>
          <p:nvGrpSpPr>
            <p:cNvPr id="66" name="Group 65">
              <a:extLst>
                <a:ext uri="{FF2B5EF4-FFF2-40B4-BE49-F238E27FC236}">
                  <a16:creationId xmlns:a16="http://schemas.microsoft.com/office/drawing/2014/main" id="{BA70733C-6B30-1D34-1326-40636AC10556}"/>
                </a:ext>
              </a:extLst>
            </p:cNvPr>
            <p:cNvGrpSpPr/>
            <p:nvPr/>
          </p:nvGrpSpPr>
          <p:grpSpPr>
            <a:xfrm>
              <a:off x="4676501" y="3995243"/>
              <a:ext cx="2416642" cy="504230"/>
              <a:chOff x="4676501" y="3995243"/>
              <a:chExt cx="2416642" cy="504230"/>
            </a:xfrm>
          </p:grpSpPr>
          <p:sp>
            <p:nvSpPr>
              <p:cNvPr id="89" name="TextBox 88">
                <a:extLst>
                  <a:ext uri="{FF2B5EF4-FFF2-40B4-BE49-F238E27FC236}">
                    <a16:creationId xmlns:a16="http://schemas.microsoft.com/office/drawing/2014/main" id="{BE489C03-72A8-40BB-775F-9CFB3F4F4AD6}"/>
                  </a:ext>
                </a:extLst>
              </p:cNvPr>
              <p:cNvSpPr txBox="1"/>
              <p:nvPr/>
            </p:nvSpPr>
            <p:spPr>
              <a:xfrm>
                <a:off x="6188204" y="4148498"/>
                <a:ext cx="708848" cy="246221"/>
              </a:xfrm>
              <a:prstGeom prst="rect">
                <a:avLst/>
              </a:prstGeom>
              <a:noFill/>
            </p:spPr>
            <p:txBody>
              <a:bodyPr wrap="none" rtlCol="0">
                <a:spAutoFit/>
              </a:bodyPr>
              <a:lstStyle/>
              <a:p>
                <a:r>
                  <a:rPr lang="en-US" sz="1000" i="1" u="sng" dirty="0">
                    <a:solidFill>
                      <a:schemeClr val="accent1"/>
                    </a:solidFill>
                  </a:rPr>
                  <a:t>Evolution</a:t>
                </a:r>
              </a:p>
            </p:txBody>
          </p:sp>
          <p:cxnSp>
            <p:nvCxnSpPr>
              <p:cNvPr id="90" name="Straight Connector 89">
                <a:extLst>
                  <a:ext uri="{FF2B5EF4-FFF2-40B4-BE49-F238E27FC236}">
                    <a16:creationId xmlns:a16="http://schemas.microsoft.com/office/drawing/2014/main" id="{2859CB8B-BC1B-EE7E-9ECF-C02C7F071FB2}"/>
                  </a:ext>
                </a:extLst>
              </p:cNvPr>
              <p:cNvCxnSpPr/>
              <p:nvPr/>
            </p:nvCxnSpPr>
            <p:spPr>
              <a:xfrm flipV="1">
                <a:off x="6748767" y="4349806"/>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BB327C48-6013-C70B-9D8D-CA3FA06E018D}"/>
                  </a:ext>
                </a:extLst>
              </p:cNvPr>
              <p:cNvSpPr txBox="1"/>
              <p:nvPr/>
            </p:nvSpPr>
            <p:spPr>
              <a:xfrm>
                <a:off x="4676501" y="4176455"/>
                <a:ext cx="611065" cy="246221"/>
              </a:xfrm>
              <a:prstGeom prst="rect">
                <a:avLst/>
              </a:prstGeom>
              <a:noFill/>
            </p:spPr>
            <p:txBody>
              <a:bodyPr wrap="none" rtlCol="0">
                <a:spAutoFit/>
              </a:bodyPr>
              <a:lstStyle/>
              <a:p>
                <a:r>
                  <a:rPr lang="en-US" sz="1000" i="1" u="sng" dirty="0">
                    <a:solidFill>
                      <a:schemeClr val="accent1"/>
                    </a:solidFill>
                  </a:rPr>
                  <a:t>Am Nat</a:t>
                </a:r>
              </a:p>
            </p:txBody>
          </p:sp>
          <p:cxnSp>
            <p:nvCxnSpPr>
              <p:cNvPr id="92" name="Straight Connector 91">
                <a:extLst>
                  <a:ext uri="{FF2B5EF4-FFF2-40B4-BE49-F238E27FC236}">
                    <a16:creationId xmlns:a16="http://schemas.microsoft.com/office/drawing/2014/main" id="{7B042EE3-AB5E-A299-4DBE-810D2D448F17}"/>
                  </a:ext>
                </a:extLst>
              </p:cNvPr>
              <p:cNvCxnSpPr/>
              <p:nvPr/>
            </p:nvCxnSpPr>
            <p:spPr>
              <a:xfrm flipV="1">
                <a:off x="5156680" y="437776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53290E51-0C95-BD87-85BD-48AFBC856414}"/>
                  </a:ext>
                </a:extLst>
              </p:cNvPr>
              <p:cNvSpPr txBox="1"/>
              <p:nvPr/>
            </p:nvSpPr>
            <p:spPr>
              <a:xfrm>
                <a:off x="6384295" y="3995243"/>
                <a:ext cx="708848" cy="246221"/>
              </a:xfrm>
              <a:prstGeom prst="rect">
                <a:avLst/>
              </a:prstGeom>
              <a:noFill/>
            </p:spPr>
            <p:txBody>
              <a:bodyPr wrap="square" rtlCol="0">
                <a:spAutoFit/>
              </a:bodyPr>
              <a:lstStyle/>
              <a:p>
                <a:r>
                  <a:rPr lang="en-US" sz="1000" i="1" u="sng" dirty="0">
                    <a:solidFill>
                      <a:schemeClr val="accent1"/>
                    </a:solidFill>
                  </a:rPr>
                  <a:t>Syst Biol</a:t>
                </a:r>
              </a:p>
            </p:txBody>
          </p:sp>
          <p:cxnSp>
            <p:nvCxnSpPr>
              <p:cNvPr id="94" name="Straight Connector 93">
                <a:extLst>
                  <a:ext uri="{FF2B5EF4-FFF2-40B4-BE49-F238E27FC236}">
                    <a16:creationId xmlns:a16="http://schemas.microsoft.com/office/drawing/2014/main" id="{34E1B577-9398-CF9A-88D8-2505932BE09F}"/>
                  </a:ext>
                </a:extLst>
              </p:cNvPr>
              <p:cNvCxnSpPr>
                <a:cxnSpLocks/>
              </p:cNvCxnSpPr>
              <p:nvPr/>
            </p:nvCxnSpPr>
            <p:spPr>
              <a:xfrm flipV="1">
                <a:off x="6944858" y="4206599"/>
                <a:ext cx="0" cy="247919"/>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67" name="TextBox 66">
              <a:extLst>
                <a:ext uri="{FF2B5EF4-FFF2-40B4-BE49-F238E27FC236}">
                  <a16:creationId xmlns:a16="http://schemas.microsoft.com/office/drawing/2014/main" id="{3DE243DA-FD43-BCDA-10AB-874E976C2454}"/>
                </a:ext>
              </a:extLst>
            </p:cNvPr>
            <p:cNvSpPr txBox="1"/>
            <p:nvPr/>
          </p:nvSpPr>
          <p:spPr>
            <a:xfrm>
              <a:off x="8245696" y="1622188"/>
              <a:ext cx="524503" cy="246221"/>
            </a:xfrm>
            <a:prstGeom prst="rect">
              <a:avLst/>
            </a:prstGeom>
            <a:noFill/>
          </p:spPr>
          <p:txBody>
            <a:bodyPr wrap="none" rtlCol="0">
              <a:spAutoFit/>
            </a:bodyPr>
            <a:lstStyle/>
            <a:p>
              <a:r>
                <a:rPr lang="en-US" sz="1000" i="1" u="sng" dirty="0">
                  <a:solidFill>
                    <a:schemeClr val="accent1"/>
                  </a:solidFill>
                </a:rPr>
                <a:t>BSSB</a:t>
              </a:r>
            </a:p>
          </p:txBody>
        </p:sp>
        <p:cxnSp>
          <p:nvCxnSpPr>
            <p:cNvPr id="69" name="Straight Connector 68">
              <a:extLst>
                <a:ext uri="{FF2B5EF4-FFF2-40B4-BE49-F238E27FC236}">
                  <a16:creationId xmlns:a16="http://schemas.microsoft.com/office/drawing/2014/main" id="{1BB67AC6-B100-8BE0-7A8F-DF125C354F3F}"/>
                </a:ext>
              </a:extLst>
            </p:cNvPr>
            <p:cNvCxnSpPr>
              <a:cxnSpLocks/>
            </p:cNvCxnSpPr>
            <p:nvPr/>
          </p:nvCxnSpPr>
          <p:spPr>
            <a:xfrm flipV="1">
              <a:off x="8344608" y="1485895"/>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EB1A2A3F-D9BE-5AF8-C71E-F44FA2625150}"/>
                </a:ext>
              </a:extLst>
            </p:cNvPr>
            <p:cNvSpPr txBox="1"/>
            <p:nvPr/>
          </p:nvSpPr>
          <p:spPr>
            <a:xfrm>
              <a:off x="8121377" y="2267096"/>
              <a:ext cx="857927" cy="400110"/>
            </a:xfrm>
            <a:prstGeom prst="rect">
              <a:avLst/>
            </a:prstGeom>
            <a:noFill/>
          </p:spPr>
          <p:txBody>
            <a:bodyPr wrap="none" rtlCol="0">
              <a:spAutoFit/>
            </a:bodyPr>
            <a:lstStyle/>
            <a:p>
              <a:r>
                <a:rPr lang="en-US" sz="1000" i="1" dirty="0">
                  <a:solidFill>
                    <a:schemeClr val="accent1"/>
                  </a:solidFill>
                </a:rPr>
                <a:t> </a:t>
              </a:r>
              <a:r>
                <a:rPr lang="en-US" sz="1000" i="1" dirty="0" err="1">
                  <a:solidFill>
                    <a:schemeClr val="accent1"/>
                  </a:solidFill>
                </a:rPr>
                <a:t>Evol</a:t>
              </a:r>
              <a:r>
                <a:rPr lang="en-US" sz="1000" i="1" dirty="0">
                  <a:solidFill>
                    <a:schemeClr val="accent1"/>
                  </a:solidFill>
                </a:rPr>
                <a:t> Lett</a:t>
              </a:r>
            </a:p>
            <a:p>
              <a:r>
                <a:rPr lang="en-US" sz="1000" i="1" dirty="0">
                  <a:solidFill>
                    <a:schemeClr val="accent1"/>
                  </a:solidFill>
                </a:rPr>
                <a:t>Nature E&amp;E</a:t>
              </a:r>
            </a:p>
          </p:txBody>
        </p:sp>
        <p:cxnSp>
          <p:nvCxnSpPr>
            <p:cNvPr id="71" name="Straight Connector 70">
              <a:extLst>
                <a:ext uri="{FF2B5EF4-FFF2-40B4-BE49-F238E27FC236}">
                  <a16:creationId xmlns:a16="http://schemas.microsoft.com/office/drawing/2014/main" id="{55D8212D-F082-190B-E393-95DA55325147}"/>
                </a:ext>
              </a:extLst>
            </p:cNvPr>
            <p:cNvCxnSpPr>
              <a:cxnSpLocks/>
            </p:cNvCxnSpPr>
            <p:nvPr/>
          </p:nvCxnSpPr>
          <p:spPr>
            <a:xfrm flipV="1">
              <a:off x="8269569" y="2091891"/>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F38BDB59-D9C5-B451-BF40-E28A536F1E51}"/>
                </a:ext>
              </a:extLst>
            </p:cNvPr>
            <p:cNvSpPr txBox="1"/>
            <p:nvPr/>
          </p:nvSpPr>
          <p:spPr>
            <a:xfrm>
              <a:off x="7208041" y="3548210"/>
              <a:ext cx="418704" cy="246221"/>
            </a:xfrm>
            <a:prstGeom prst="rect">
              <a:avLst/>
            </a:prstGeom>
            <a:noFill/>
          </p:spPr>
          <p:txBody>
            <a:bodyPr wrap="none" rtlCol="0">
              <a:spAutoFit/>
            </a:bodyPr>
            <a:lstStyle/>
            <a:p>
              <a:r>
                <a:rPr lang="en-US" sz="1000" i="1" u="sng" dirty="0">
                  <a:solidFill>
                    <a:schemeClr val="accent1"/>
                  </a:solidFill>
                </a:rPr>
                <a:t>JEB</a:t>
              </a:r>
            </a:p>
          </p:txBody>
        </p:sp>
        <p:cxnSp>
          <p:nvCxnSpPr>
            <p:cNvPr id="73" name="Straight Connector 72">
              <a:extLst>
                <a:ext uri="{FF2B5EF4-FFF2-40B4-BE49-F238E27FC236}">
                  <a16:creationId xmlns:a16="http://schemas.microsoft.com/office/drawing/2014/main" id="{BD2294D1-CBB8-B551-E0A6-4FBD3FF7B34F}"/>
                </a:ext>
              </a:extLst>
            </p:cNvPr>
            <p:cNvCxnSpPr>
              <a:cxnSpLocks/>
            </p:cNvCxnSpPr>
            <p:nvPr/>
          </p:nvCxnSpPr>
          <p:spPr>
            <a:xfrm flipV="1">
              <a:off x="7569479" y="3666970"/>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A800AE2B-B867-1B08-779B-818D9F9E80F2}"/>
                </a:ext>
              </a:extLst>
            </p:cNvPr>
            <p:cNvSpPr txBox="1"/>
            <p:nvPr/>
          </p:nvSpPr>
          <p:spPr>
            <a:xfrm>
              <a:off x="7088596" y="3712073"/>
              <a:ext cx="369012" cy="246221"/>
            </a:xfrm>
            <a:prstGeom prst="rect">
              <a:avLst/>
            </a:prstGeom>
            <a:noFill/>
          </p:spPr>
          <p:txBody>
            <a:bodyPr wrap="none" rtlCol="0">
              <a:spAutoFit/>
            </a:bodyPr>
            <a:lstStyle/>
            <a:p>
              <a:r>
                <a:rPr lang="en-US" sz="1000" i="1" dirty="0">
                  <a:solidFill>
                    <a:srgbClr val="93593C"/>
                  </a:solidFill>
                </a:rPr>
                <a:t>JBI</a:t>
              </a:r>
            </a:p>
          </p:txBody>
        </p:sp>
        <p:cxnSp>
          <p:nvCxnSpPr>
            <p:cNvPr id="75" name="Straight Connector 74">
              <a:extLst>
                <a:ext uri="{FF2B5EF4-FFF2-40B4-BE49-F238E27FC236}">
                  <a16:creationId xmlns:a16="http://schemas.microsoft.com/office/drawing/2014/main" id="{77798264-AB53-7773-D12A-209D04A2A5AE}"/>
                </a:ext>
              </a:extLst>
            </p:cNvPr>
            <p:cNvCxnSpPr>
              <a:cxnSpLocks/>
            </p:cNvCxnSpPr>
            <p:nvPr/>
          </p:nvCxnSpPr>
          <p:spPr>
            <a:xfrm flipV="1">
              <a:off x="7360125" y="3908566"/>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D5488827-ECA4-BDF6-B39C-799E0781E985}"/>
                </a:ext>
              </a:extLst>
            </p:cNvPr>
            <p:cNvSpPr txBox="1"/>
            <p:nvPr/>
          </p:nvSpPr>
          <p:spPr>
            <a:xfrm>
              <a:off x="7371438" y="3176949"/>
              <a:ext cx="453970" cy="400110"/>
            </a:xfrm>
            <a:prstGeom prst="rect">
              <a:avLst/>
            </a:prstGeom>
            <a:noFill/>
          </p:spPr>
          <p:txBody>
            <a:bodyPr wrap="none" rtlCol="0">
              <a:spAutoFit/>
            </a:bodyPr>
            <a:lstStyle/>
            <a:p>
              <a:r>
                <a:rPr lang="en-US" sz="1000" i="1" dirty="0">
                  <a:solidFill>
                    <a:srgbClr val="93593C"/>
                  </a:solidFill>
                </a:rPr>
                <a:t> DDI</a:t>
              </a:r>
            </a:p>
            <a:p>
              <a:r>
                <a:rPr lang="en-US" sz="1000" i="1" dirty="0">
                  <a:solidFill>
                    <a:srgbClr val="93593C"/>
                  </a:solidFill>
                </a:rPr>
                <a:t>GEB</a:t>
              </a:r>
            </a:p>
          </p:txBody>
        </p:sp>
        <p:cxnSp>
          <p:nvCxnSpPr>
            <p:cNvPr id="77" name="Straight Connector 76">
              <a:extLst>
                <a:ext uri="{FF2B5EF4-FFF2-40B4-BE49-F238E27FC236}">
                  <a16:creationId xmlns:a16="http://schemas.microsoft.com/office/drawing/2014/main" id="{67F0C19D-3078-B4E0-DD7C-D335C44BBE98}"/>
                </a:ext>
              </a:extLst>
            </p:cNvPr>
            <p:cNvCxnSpPr>
              <a:cxnSpLocks/>
            </p:cNvCxnSpPr>
            <p:nvPr/>
          </p:nvCxnSpPr>
          <p:spPr>
            <a:xfrm flipV="1">
              <a:off x="7716805" y="353566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1B7E7A86-DADB-91BC-418B-5FA98217BB48}"/>
                </a:ext>
              </a:extLst>
            </p:cNvPr>
            <p:cNvSpPr txBox="1"/>
            <p:nvPr/>
          </p:nvSpPr>
          <p:spPr>
            <a:xfrm>
              <a:off x="6338866" y="3836050"/>
              <a:ext cx="1005403" cy="246221"/>
            </a:xfrm>
            <a:prstGeom prst="rect">
              <a:avLst/>
            </a:prstGeom>
            <a:noFill/>
          </p:spPr>
          <p:txBody>
            <a:bodyPr wrap="none" rtlCol="0">
              <a:spAutoFit/>
            </a:bodyPr>
            <a:lstStyle/>
            <a:p>
              <a:r>
                <a:rPr lang="en-US" sz="1000" i="1" u="sng" dirty="0" err="1">
                  <a:solidFill>
                    <a:srgbClr val="93593C"/>
                  </a:solidFill>
                </a:rPr>
                <a:t>Biogeographia</a:t>
              </a:r>
              <a:endParaRPr lang="en-US" sz="1000" i="1" u="sng" dirty="0">
                <a:solidFill>
                  <a:srgbClr val="93593C"/>
                </a:solidFill>
              </a:endParaRPr>
            </a:p>
          </p:txBody>
        </p:sp>
        <p:cxnSp>
          <p:nvCxnSpPr>
            <p:cNvPr id="79" name="Straight Connector 78">
              <a:extLst>
                <a:ext uri="{FF2B5EF4-FFF2-40B4-BE49-F238E27FC236}">
                  <a16:creationId xmlns:a16="http://schemas.microsoft.com/office/drawing/2014/main" id="{F67D746F-B53E-1562-4A95-0F5848CF99EA}"/>
                </a:ext>
              </a:extLst>
            </p:cNvPr>
            <p:cNvCxnSpPr>
              <a:cxnSpLocks/>
            </p:cNvCxnSpPr>
            <p:nvPr/>
          </p:nvCxnSpPr>
          <p:spPr>
            <a:xfrm flipV="1">
              <a:off x="7270065" y="3974342"/>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A42F1B80-E65C-1A68-496E-200149BCDA1D}"/>
                </a:ext>
              </a:extLst>
            </p:cNvPr>
            <p:cNvSpPr txBox="1"/>
            <p:nvPr/>
          </p:nvSpPr>
          <p:spPr>
            <a:xfrm>
              <a:off x="7930063" y="3659948"/>
              <a:ext cx="1005403" cy="400110"/>
            </a:xfrm>
            <a:prstGeom prst="rect">
              <a:avLst/>
            </a:prstGeom>
            <a:noFill/>
          </p:spPr>
          <p:txBody>
            <a:bodyPr wrap="none" rtlCol="0">
              <a:spAutoFit/>
            </a:bodyPr>
            <a:lstStyle/>
            <a:p>
              <a:r>
                <a:rPr lang="en-US" sz="1000" i="1" u="sng" dirty="0">
                  <a:solidFill>
                    <a:srgbClr val="93593C"/>
                  </a:solidFill>
                </a:rPr>
                <a:t>Frontiers of </a:t>
              </a:r>
              <a:br>
                <a:rPr lang="en-US" sz="1000" i="1" u="sng" dirty="0">
                  <a:solidFill>
                    <a:srgbClr val="93593C"/>
                  </a:solidFill>
                </a:rPr>
              </a:br>
              <a:r>
                <a:rPr lang="en-US" sz="1000" i="1" u="sng" dirty="0">
                  <a:solidFill>
                    <a:srgbClr val="93593C"/>
                  </a:solidFill>
                </a:rPr>
                <a:t>Biogeography</a:t>
              </a:r>
            </a:p>
          </p:txBody>
        </p:sp>
        <p:cxnSp>
          <p:nvCxnSpPr>
            <p:cNvPr id="81" name="Straight Connector 80">
              <a:extLst>
                <a:ext uri="{FF2B5EF4-FFF2-40B4-BE49-F238E27FC236}">
                  <a16:creationId xmlns:a16="http://schemas.microsoft.com/office/drawing/2014/main" id="{2BCE8566-AF6B-B2FD-0514-D70ED70B4577}"/>
                </a:ext>
              </a:extLst>
            </p:cNvPr>
            <p:cNvCxnSpPr>
              <a:cxnSpLocks/>
            </p:cNvCxnSpPr>
            <p:nvPr/>
          </p:nvCxnSpPr>
          <p:spPr>
            <a:xfrm flipV="1">
              <a:off x="8045519" y="348334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99C98108-B025-6A1F-1D77-732115A2FED4}"/>
                </a:ext>
              </a:extLst>
            </p:cNvPr>
            <p:cNvSpPr txBox="1"/>
            <p:nvPr/>
          </p:nvSpPr>
          <p:spPr>
            <a:xfrm>
              <a:off x="8229851" y="1904882"/>
              <a:ext cx="857927" cy="246221"/>
            </a:xfrm>
            <a:prstGeom prst="rect">
              <a:avLst/>
            </a:prstGeom>
            <a:noFill/>
          </p:spPr>
          <p:txBody>
            <a:bodyPr wrap="square">
              <a:spAutoFit/>
            </a:bodyPr>
            <a:lstStyle/>
            <a:p>
              <a:r>
                <a:rPr lang="en-US" sz="1000" i="1" dirty="0">
                  <a:solidFill>
                    <a:srgbClr val="93593C"/>
                  </a:solidFill>
                </a:rPr>
                <a:t>NPJ </a:t>
              </a:r>
              <a:r>
                <a:rPr lang="en-US" sz="1000" i="1" dirty="0" err="1">
                  <a:solidFill>
                    <a:srgbClr val="93593C"/>
                  </a:solidFill>
                </a:rPr>
                <a:t>Biodiv</a:t>
              </a:r>
              <a:r>
                <a:rPr lang="en-US" sz="1000" i="1" dirty="0">
                  <a:solidFill>
                    <a:srgbClr val="93593C"/>
                  </a:solidFill>
                </a:rPr>
                <a:t>.</a:t>
              </a:r>
            </a:p>
          </p:txBody>
        </p:sp>
        <p:cxnSp>
          <p:nvCxnSpPr>
            <p:cNvPr id="83" name="Straight Connector 82">
              <a:extLst>
                <a:ext uri="{FF2B5EF4-FFF2-40B4-BE49-F238E27FC236}">
                  <a16:creationId xmlns:a16="http://schemas.microsoft.com/office/drawing/2014/main" id="{23FC113E-746B-3129-7123-DE559E4584C1}"/>
                </a:ext>
              </a:extLst>
            </p:cNvPr>
            <p:cNvCxnSpPr>
              <a:cxnSpLocks/>
            </p:cNvCxnSpPr>
            <p:nvPr/>
          </p:nvCxnSpPr>
          <p:spPr>
            <a:xfrm flipV="1">
              <a:off x="8295199" y="1826401"/>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06187D8D-26BB-2A36-2A97-0547B8EDA320}"/>
                </a:ext>
              </a:extLst>
            </p:cNvPr>
            <p:cNvSpPr txBox="1"/>
            <p:nvPr/>
          </p:nvSpPr>
          <p:spPr>
            <a:xfrm>
              <a:off x="8365335" y="1197560"/>
              <a:ext cx="857927" cy="400110"/>
            </a:xfrm>
            <a:prstGeom prst="rect">
              <a:avLst/>
            </a:prstGeom>
            <a:noFill/>
          </p:spPr>
          <p:txBody>
            <a:bodyPr wrap="square">
              <a:spAutoFit/>
            </a:bodyPr>
            <a:lstStyle/>
            <a:p>
              <a:r>
                <a:rPr lang="en-US" sz="1000" i="1" dirty="0">
                  <a:solidFill>
                    <a:srgbClr val="93593C"/>
                  </a:solidFill>
                </a:rPr>
                <a:t>Nature </a:t>
              </a:r>
              <a:r>
                <a:rPr lang="en-US" sz="1000" i="1" dirty="0" err="1">
                  <a:solidFill>
                    <a:srgbClr val="93593C"/>
                  </a:solidFill>
                </a:rPr>
                <a:t>Biodiv</a:t>
              </a:r>
              <a:r>
                <a:rPr lang="en-US" sz="1000" i="1" dirty="0">
                  <a:solidFill>
                    <a:srgbClr val="93593C"/>
                  </a:solidFill>
                </a:rPr>
                <a:t>. Rev.</a:t>
              </a:r>
            </a:p>
          </p:txBody>
        </p:sp>
        <p:cxnSp>
          <p:nvCxnSpPr>
            <p:cNvPr id="85" name="Straight Connector 84">
              <a:extLst>
                <a:ext uri="{FF2B5EF4-FFF2-40B4-BE49-F238E27FC236}">
                  <a16:creationId xmlns:a16="http://schemas.microsoft.com/office/drawing/2014/main" id="{BE3A5841-0CD2-74B9-6F67-EFF712E6254E}"/>
                </a:ext>
              </a:extLst>
            </p:cNvPr>
            <p:cNvCxnSpPr>
              <a:cxnSpLocks/>
            </p:cNvCxnSpPr>
            <p:nvPr/>
          </p:nvCxnSpPr>
          <p:spPr>
            <a:xfrm flipV="1">
              <a:off x="8430683" y="1153183"/>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97BBB801-60DF-194D-FE3D-C609C4799F23}"/>
                </a:ext>
              </a:extLst>
            </p:cNvPr>
            <p:cNvSpPr txBox="1"/>
            <p:nvPr/>
          </p:nvSpPr>
          <p:spPr>
            <a:xfrm>
              <a:off x="589070" y="4215905"/>
              <a:ext cx="596638" cy="246221"/>
            </a:xfrm>
            <a:prstGeom prst="rect">
              <a:avLst/>
            </a:prstGeom>
            <a:noFill/>
          </p:spPr>
          <p:txBody>
            <a:bodyPr wrap="none" rtlCol="0">
              <a:spAutoFit/>
            </a:bodyPr>
            <a:lstStyle/>
            <a:p>
              <a:r>
                <a:rPr lang="en-US" sz="1000" i="1" u="sng" dirty="0">
                  <a:solidFill>
                    <a:schemeClr val="accent1"/>
                  </a:solidFill>
                </a:rPr>
                <a:t>PTRSL</a:t>
              </a:r>
            </a:p>
          </p:txBody>
        </p:sp>
        <p:cxnSp>
          <p:nvCxnSpPr>
            <p:cNvPr id="87" name="Straight Connector 86">
              <a:extLst>
                <a:ext uri="{FF2B5EF4-FFF2-40B4-BE49-F238E27FC236}">
                  <a16:creationId xmlns:a16="http://schemas.microsoft.com/office/drawing/2014/main" id="{5AABB07A-800F-34F1-1874-8B51AEE91689}"/>
                </a:ext>
              </a:extLst>
            </p:cNvPr>
            <p:cNvCxnSpPr/>
            <p:nvPr/>
          </p:nvCxnSpPr>
          <p:spPr>
            <a:xfrm flipV="1">
              <a:off x="1069249" y="441721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DDBB9CE7-2781-B917-8B14-78425594DC73}"/>
                </a:ext>
              </a:extLst>
            </p:cNvPr>
            <p:cNvSpPr txBox="1"/>
            <p:nvPr/>
          </p:nvSpPr>
          <p:spPr>
            <a:xfrm>
              <a:off x="8000748" y="4267588"/>
              <a:ext cx="1216057" cy="861774"/>
            </a:xfrm>
            <a:prstGeom prst="rect">
              <a:avLst/>
            </a:prstGeom>
            <a:noFill/>
          </p:spPr>
          <p:txBody>
            <a:bodyPr wrap="square" rtlCol="0">
              <a:spAutoFit/>
            </a:bodyPr>
            <a:lstStyle/>
            <a:p>
              <a:r>
                <a:rPr lang="en-US" sz="1000" dirty="0">
                  <a:solidFill>
                    <a:schemeClr val="tx1"/>
                  </a:solidFill>
                </a:rPr>
                <a:t>Key:</a:t>
              </a:r>
            </a:p>
            <a:p>
              <a:r>
                <a:rPr lang="en-US" sz="1000" i="1" u="sng" dirty="0">
                  <a:solidFill>
                    <a:schemeClr val="tx1"/>
                  </a:solidFill>
                </a:rPr>
                <a:t>Society-owned</a:t>
              </a:r>
              <a:endParaRPr lang="en-US" sz="1000" i="1" dirty="0">
                <a:solidFill>
                  <a:schemeClr val="tx1"/>
                </a:solidFill>
              </a:endParaRPr>
            </a:p>
            <a:p>
              <a:r>
                <a:rPr lang="en-US" sz="1000" i="1" dirty="0">
                  <a:solidFill>
                    <a:schemeClr val="tx1"/>
                  </a:solidFill>
                </a:rPr>
                <a:t>Publisher-owned</a:t>
              </a:r>
            </a:p>
            <a:p>
              <a:r>
                <a:rPr lang="en-US" sz="1000" i="1" dirty="0">
                  <a:solidFill>
                    <a:schemeClr val="accent1"/>
                  </a:solidFill>
                </a:rPr>
                <a:t>ecology/evolution</a:t>
              </a:r>
            </a:p>
            <a:p>
              <a:r>
                <a:rPr lang="en-US" sz="1000" i="1" dirty="0">
                  <a:solidFill>
                    <a:srgbClr val="93593C"/>
                  </a:solidFill>
                </a:rPr>
                <a:t>biogeography</a:t>
              </a:r>
            </a:p>
          </p:txBody>
        </p:sp>
      </p:grpSp>
      <p:sp>
        <p:nvSpPr>
          <p:cNvPr id="13" name="Google Shape;67;p2">
            <a:extLst>
              <a:ext uri="{FF2B5EF4-FFF2-40B4-BE49-F238E27FC236}">
                <a16:creationId xmlns:a16="http://schemas.microsoft.com/office/drawing/2014/main" id="{ADE0B73E-6306-8548-39C5-517B361D74EB}"/>
              </a:ext>
            </a:extLst>
          </p:cNvPr>
          <p:cNvSpPr txBox="1">
            <a:spLocks noGrp="1"/>
          </p:cNvSpPr>
          <p:nvPr>
            <p:ph type="subTitle" idx="1"/>
          </p:nvPr>
        </p:nvSpPr>
        <p:spPr>
          <a:xfrm>
            <a:off x="887753" y="2105500"/>
            <a:ext cx="2611225" cy="1305895"/>
          </a:xfrm>
          <a:prstGeom prst="rect">
            <a:avLst/>
          </a:prstGeom>
          <a:noFill/>
          <a:ln>
            <a:noFill/>
          </a:ln>
        </p:spPr>
        <p:txBody>
          <a:bodyPr spcFirstLastPara="1" wrap="square" lIns="91425" tIns="91425" rIns="91425" bIns="91425" anchor="t" anchorCtr="0">
            <a:noAutofit/>
          </a:bodyPr>
          <a:lstStyle/>
          <a:p>
            <a:pPr marL="0" lvl="0" indent="0" algn="l">
              <a:lnSpc>
                <a:spcPct val="115000"/>
              </a:lnSpc>
              <a:buSzPts val="605"/>
            </a:pPr>
            <a:r>
              <a:rPr lang="en-GB" sz="1800" dirty="0">
                <a:solidFill>
                  <a:schemeClr val="dk1"/>
                </a:solidFill>
              </a:rPr>
              <a:t>… the numbers of manuscripts that need handling is skyrocketing too ... </a:t>
            </a:r>
            <a:endParaRPr sz="1800" dirty="0"/>
          </a:p>
        </p:txBody>
      </p:sp>
      <p:sp>
        <p:nvSpPr>
          <p:cNvPr id="32" name="Google Shape;68;p2">
            <a:extLst>
              <a:ext uri="{FF2B5EF4-FFF2-40B4-BE49-F238E27FC236}">
                <a16:creationId xmlns:a16="http://schemas.microsoft.com/office/drawing/2014/main" id="{8C529D77-73F5-4848-7ACE-1128EA510CA2}"/>
              </a:ext>
            </a:extLst>
          </p:cNvPr>
          <p:cNvSpPr txBox="1">
            <a:spLocks noGrp="1"/>
          </p:cNvSpPr>
          <p:nvPr>
            <p:ph type="ctrTitle"/>
          </p:nvPr>
        </p:nvSpPr>
        <p:spPr>
          <a:xfrm>
            <a:off x="311700" y="120391"/>
            <a:ext cx="8520600" cy="903518"/>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288888"/>
              <a:buNone/>
            </a:pPr>
            <a:r>
              <a:rPr lang="en-GB" sz="2000" b="1" dirty="0">
                <a:solidFill>
                  <a:srgbClr val="2A2A2A"/>
                </a:solidFill>
              </a:rPr>
              <a:t>Workshop: </a:t>
            </a:r>
            <a:endParaRPr sz="2000" b="1" dirty="0">
              <a:solidFill>
                <a:srgbClr val="2A2A2A"/>
              </a:solidFill>
            </a:endParaRPr>
          </a:p>
          <a:p>
            <a:pPr lvl="0">
              <a:buSzPct val="175084"/>
            </a:pPr>
            <a:r>
              <a:rPr lang="en-GB" sz="2700" b="1" i="1" dirty="0">
                <a:solidFill>
                  <a:srgbClr val="2A2A2A"/>
                </a:solidFill>
              </a:rPr>
              <a:t>WHY: </a:t>
            </a:r>
            <a:r>
              <a:rPr lang="en-US" sz="2800" b="1" i="1" dirty="0"/>
              <a:t>Effective reviewing and editing</a:t>
            </a:r>
            <a:r>
              <a:rPr lang="en-GB" sz="2700" b="1" i="1" dirty="0">
                <a:solidFill>
                  <a:srgbClr val="2A2A2A"/>
                </a:solidFill>
              </a:rPr>
              <a:t>?</a:t>
            </a:r>
            <a:endParaRPr sz="2700" i="1" dirty="0"/>
          </a:p>
        </p:txBody>
      </p:sp>
      <p:sp>
        <p:nvSpPr>
          <p:cNvPr id="2" name="TextBox 1">
            <a:extLst>
              <a:ext uri="{FF2B5EF4-FFF2-40B4-BE49-F238E27FC236}">
                <a16:creationId xmlns:a16="http://schemas.microsoft.com/office/drawing/2014/main" id="{7983CCAC-296D-01C8-7EFA-78A9B660CF04}"/>
              </a:ext>
            </a:extLst>
          </p:cNvPr>
          <p:cNvSpPr txBox="1"/>
          <p:nvPr/>
        </p:nvSpPr>
        <p:spPr>
          <a:xfrm>
            <a:off x="7716805" y="952917"/>
            <a:ext cx="652743" cy="276999"/>
          </a:xfrm>
          <a:prstGeom prst="rect">
            <a:avLst/>
          </a:prstGeom>
          <a:noFill/>
        </p:spPr>
        <p:txBody>
          <a:bodyPr wrap="none" rtlCol="0">
            <a:spAutoFit/>
          </a:bodyPr>
          <a:lstStyle/>
          <a:p>
            <a:r>
              <a:rPr lang="en-US" sz="1200" dirty="0">
                <a:solidFill>
                  <a:schemeClr val="accent1"/>
                </a:solidFill>
              </a:rPr>
              <a:t>22,000</a:t>
            </a:r>
          </a:p>
        </p:txBody>
      </p:sp>
      <p:sp>
        <p:nvSpPr>
          <p:cNvPr id="3" name="TextBox 2">
            <a:extLst>
              <a:ext uri="{FF2B5EF4-FFF2-40B4-BE49-F238E27FC236}">
                <a16:creationId xmlns:a16="http://schemas.microsoft.com/office/drawing/2014/main" id="{6159CD2D-7777-2BF6-C056-95AC05707D95}"/>
              </a:ext>
            </a:extLst>
          </p:cNvPr>
          <p:cNvSpPr txBox="1"/>
          <p:nvPr/>
        </p:nvSpPr>
        <p:spPr>
          <a:xfrm>
            <a:off x="8254775" y="866878"/>
            <a:ext cx="1005403" cy="246221"/>
          </a:xfrm>
          <a:prstGeom prst="rect">
            <a:avLst/>
          </a:prstGeom>
          <a:noFill/>
        </p:spPr>
        <p:txBody>
          <a:bodyPr wrap="none" rtlCol="0">
            <a:spAutoFit/>
          </a:bodyPr>
          <a:lstStyle/>
          <a:p>
            <a:r>
              <a:rPr lang="en-US" sz="1000" i="1" u="sng" dirty="0">
                <a:solidFill>
                  <a:srgbClr val="93593C"/>
                </a:solidFill>
              </a:rPr>
              <a:t>Biogeography</a:t>
            </a:r>
          </a:p>
        </p:txBody>
      </p:sp>
      <p:sp>
        <p:nvSpPr>
          <p:cNvPr id="5" name="TextBox 4">
            <a:extLst>
              <a:ext uri="{FF2B5EF4-FFF2-40B4-BE49-F238E27FC236}">
                <a16:creationId xmlns:a16="http://schemas.microsoft.com/office/drawing/2014/main" id="{F1F8BB20-2C9F-CEF2-4426-C4DFB0C89AC9}"/>
              </a:ext>
            </a:extLst>
          </p:cNvPr>
          <p:cNvSpPr txBox="1"/>
          <p:nvPr/>
        </p:nvSpPr>
        <p:spPr>
          <a:xfrm>
            <a:off x="-79263" y="4976785"/>
            <a:ext cx="5758308" cy="215444"/>
          </a:xfrm>
          <a:prstGeom prst="rect">
            <a:avLst/>
          </a:prstGeom>
          <a:noFill/>
        </p:spPr>
        <p:txBody>
          <a:bodyPr wrap="none" rtlCol="0">
            <a:spAutoFit/>
          </a:bodyPr>
          <a:lstStyle/>
          <a:p>
            <a:r>
              <a:rPr lang="en-US" sz="800" dirty="0"/>
              <a:t>https://</a:t>
            </a:r>
            <a:r>
              <a:rPr lang="en-US" sz="800" dirty="0" err="1"/>
              <a:t>dynamicecology.wordpress.com</a:t>
            </a:r>
            <a:r>
              <a:rPr lang="en-US" sz="800" dirty="0"/>
              <a:t>/2024/04/29/the-state-of-academic-publishing-in-3-graphs-5-trends-and-4-thoughts/</a:t>
            </a:r>
          </a:p>
        </p:txBody>
      </p:sp>
      <p:grpSp>
        <p:nvGrpSpPr>
          <p:cNvPr id="50" name="Group 49">
            <a:extLst>
              <a:ext uri="{FF2B5EF4-FFF2-40B4-BE49-F238E27FC236}">
                <a16:creationId xmlns:a16="http://schemas.microsoft.com/office/drawing/2014/main" id="{6511DBF9-C81A-D9DF-38E9-256B411B0A82}"/>
              </a:ext>
            </a:extLst>
          </p:cNvPr>
          <p:cNvGrpSpPr/>
          <p:nvPr/>
        </p:nvGrpSpPr>
        <p:grpSpPr>
          <a:xfrm>
            <a:off x="3742204" y="1155499"/>
            <a:ext cx="4175626" cy="2982235"/>
            <a:chOff x="3695069" y="1061229"/>
            <a:chExt cx="4175626" cy="2982235"/>
          </a:xfrm>
        </p:grpSpPr>
        <p:pic>
          <p:nvPicPr>
            <p:cNvPr id="4" name="Picture 2">
              <a:extLst>
                <a:ext uri="{FF2B5EF4-FFF2-40B4-BE49-F238E27FC236}">
                  <a16:creationId xmlns:a16="http://schemas.microsoft.com/office/drawing/2014/main" id="{A6F89AE4-E62F-9CA5-DC21-70DCF5BCB7C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16" t="13556" r="3629" b="13735"/>
            <a:stretch>
              <a:fillRect/>
            </a:stretch>
          </p:blipFill>
          <p:spPr bwMode="auto">
            <a:xfrm>
              <a:off x="3695069" y="1061229"/>
              <a:ext cx="2642139" cy="29822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B3D8536-294C-4927-C69A-897B0BE1C673}"/>
                </a:ext>
              </a:extLst>
            </p:cNvPr>
            <p:cNvSpPr txBox="1"/>
            <p:nvPr/>
          </p:nvSpPr>
          <p:spPr>
            <a:xfrm rot="20875545">
              <a:off x="5704917" y="3052110"/>
              <a:ext cx="434734" cy="215444"/>
            </a:xfrm>
            <a:prstGeom prst="rect">
              <a:avLst/>
            </a:prstGeom>
            <a:noFill/>
          </p:spPr>
          <p:txBody>
            <a:bodyPr wrap="none" rtlCol="0">
              <a:spAutoFit/>
            </a:bodyPr>
            <a:lstStyle/>
            <a:p>
              <a:r>
                <a:rPr lang="en-US" sz="800" dirty="0"/>
                <a:t>Wiley</a:t>
              </a:r>
            </a:p>
          </p:txBody>
        </p:sp>
        <p:sp>
          <p:nvSpPr>
            <p:cNvPr id="9" name="TextBox 8">
              <a:extLst>
                <a:ext uri="{FF2B5EF4-FFF2-40B4-BE49-F238E27FC236}">
                  <a16:creationId xmlns:a16="http://schemas.microsoft.com/office/drawing/2014/main" id="{A5AC5AFE-DBDE-451D-4F67-C6AE62CA2AD2}"/>
                </a:ext>
              </a:extLst>
            </p:cNvPr>
            <p:cNvSpPr txBox="1"/>
            <p:nvPr/>
          </p:nvSpPr>
          <p:spPr>
            <a:xfrm rot="21024085">
              <a:off x="5358407" y="3258082"/>
              <a:ext cx="912429" cy="215444"/>
            </a:xfrm>
            <a:prstGeom prst="rect">
              <a:avLst/>
            </a:prstGeom>
            <a:noFill/>
          </p:spPr>
          <p:txBody>
            <a:bodyPr wrap="none" rtlCol="0">
              <a:spAutoFit/>
            </a:bodyPr>
            <a:lstStyle/>
            <a:p>
              <a:r>
                <a:rPr lang="en-US" sz="800" dirty="0">
                  <a:solidFill>
                    <a:schemeClr val="bg1"/>
                  </a:solidFill>
                </a:rPr>
                <a:t>Nature Springer</a:t>
              </a:r>
            </a:p>
          </p:txBody>
        </p:sp>
        <p:sp>
          <p:nvSpPr>
            <p:cNvPr id="10" name="TextBox 9">
              <a:extLst>
                <a:ext uri="{FF2B5EF4-FFF2-40B4-BE49-F238E27FC236}">
                  <a16:creationId xmlns:a16="http://schemas.microsoft.com/office/drawing/2014/main" id="{4BA46929-DD45-A75B-0126-B45A48625AB2}"/>
                </a:ext>
              </a:extLst>
            </p:cNvPr>
            <p:cNvSpPr txBox="1"/>
            <p:nvPr/>
          </p:nvSpPr>
          <p:spPr>
            <a:xfrm>
              <a:off x="5637477" y="3561818"/>
              <a:ext cx="550151" cy="215444"/>
            </a:xfrm>
            <a:prstGeom prst="rect">
              <a:avLst/>
            </a:prstGeom>
            <a:noFill/>
          </p:spPr>
          <p:txBody>
            <a:bodyPr wrap="none" rtlCol="0">
              <a:spAutoFit/>
            </a:bodyPr>
            <a:lstStyle/>
            <a:p>
              <a:r>
                <a:rPr lang="en-US" sz="800" dirty="0">
                  <a:solidFill>
                    <a:schemeClr val="bg1"/>
                  </a:solidFill>
                </a:rPr>
                <a:t>Elsevier</a:t>
              </a:r>
            </a:p>
          </p:txBody>
        </p:sp>
        <p:sp>
          <p:nvSpPr>
            <p:cNvPr id="11" name="TextBox 10">
              <a:extLst>
                <a:ext uri="{FF2B5EF4-FFF2-40B4-BE49-F238E27FC236}">
                  <a16:creationId xmlns:a16="http://schemas.microsoft.com/office/drawing/2014/main" id="{49A60270-293B-7432-8E15-CCDD1F17B9B0}"/>
                </a:ext>
              </a:extLst>
            </p:cNvPr>
            <p:cNvSpPr txBox="1"/>
            <p:nvPr/>
          </p:nvSpPr>
          <p:spPr>
            <a:xfrm rot="20875545">
              <a:off x="5869507" y="2800660"/>
              <a:ext cx="441146" cy="215444"/>
            </a:xfrm>
            <a:prstGeom prst="rect">
              <a:avLst/>
            </a:prstGeom>
            <a:noFill/>
          </p:spPr>
          <p:txBody>
            <a:bodyPr wrap="none" rtlCol="0">
              <a:spAutoFit/>
            </a:bodyPr>
            <a:lstStyle/>
            <a:p>
              <a:r>
                <a:rPr lang="en-US" sz="800" dirty="0"/>
                <a:t>MDPI</a:t>
              </a:r>
            </a:p>
          </p:txBody>
        </p:sp>
        <p:sp>
          <p:nvSpPr>
            <p:cNvPr id="18" name="TextBox 17">
              <a:extLst>
                <a:ext uri="{FF2B5EF4-FFF2-40B4-BE49-F238E27FC236}">
                  <a16:creationId xmlns:a16="http://schemas.microsoft.com/office/drawing/2014/main" id="{CEFF643F-1DF4-F199-5A7E-C9BA8D190B40}"/>
                </a:ext>
              </a:extLst>
            </p:cNvPr>
            <p:cNvSpPr txBox="1"/>
            <p:nvPr/>
          </p:nvSpPr>
          <p:spPr>
            <a:xfrm>
              <a:off x="6558957" y="2863221"/>
              <a:ext cx="933269" cy="215444"/>
            </a:xfrm>
            <a:prstGeom prst="rect">
              <a:avLst/>
            </a:prstGeom>
            <a:noFill/>
          </p:spPr>
          <p:txBody>
            <a:bodyPr wrap="none" rtlCol="0">
              <a:spAutoFit/>
            </a:bodyPr>
            <a:lstStyle/>
            <a:p>
              <a:r>
                <a:rPr lang="en-US" sz="800" dirty="0">
                  <a:solidFill>
                    <a:srgbClr val="92D050"/>
                  </a:solidFill>
                </a:rPr>
                <a:t>Taylor &amp; Francis</a:t>
              </a:r>
            </a:p>
          </p:txBody>
        </p:sp>
        <p:cxnSp>
          <p:nvCxnSpPr>
            <p:cNvPr id="30" name="Straight Connector 29">
              <a:extLst>
                <a:ext uri="{FF2B5EF4-FFF2-40B4-BE49-F238E27FC236}">
                  <a16:creationId xmlns:a16="http://schemas.microsoft.com/office/drawing/2014/main" id="{4A32486D-F8E8-D184-5909-B2C80A1F10AE}"/>
                </a:ext>
              </a:extLst>
            </p:cNvPr>
            <p:cNvCxnSpPr>
              <a:cxnSpLocks/>
            </p:cNvCxnSpPr>
            <p:nvPr/>
          </p:nvCxnSpPr>
          <p:spPr>
            <a:xfrm flipV="1">
              <a:off x="6328307" y="2967556"/>
              <a:ext cx="297814" cy="32041"/>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07988D4-479F-B56D-E03C-09F03BA80DDB}"/>
                </a:ext>
              </a:extLst>
            </p:cNvPr>
            <p:cNvSpPr txBox="1"/>
            <p:nvPr/>
          </p:nvSpPr>
          <p:spPr>
            <a:xfrm>
              <a:off x="6540605" y="2637977"/>
              <a:ext cx="1010213" cy="215444"/>
            </a:xfrm>
            <a:prstGeom prst="rect">
              <a:avLst/>
            </a:prstGeom>
            <a:noFill/>
          </p:spPr>
          <p:txBody>
            <a:bodyPr wrap="none" rtlCol="0">
              <a:spAutoFit/>
            </a:bodyPr>
            <a:lstStyle/>
            <a:p>
              <a:r>
                <a:rPr lang="en-US" sz="800" dirty="0">
                  <a:solidFill>
                    <a:schemeClr val="accent4">
                      <a:lumMod val="60000"/>
                      <a:lumOff val="40000"/>
                    </a:schemeClr>
                  </a:solidFill>
                </a:rPr>
                <a:t>other for-profit OA</a:t>
              </a:r>
            </a:p>
          </p:txBody>
        </p:sp>
        <p:cxnSp>
          <p:nvCxnSpPr>
            <p:cNvPr id="35" name="Straight Connector 34">
              <a:extLst>
                <a:ext uri="{FF2B5EF4-FFF2-40B4-BE49-F238E27FC236}">
                  <a16:creationId xmlns:a16="http://schemas.microsoft.com/office/drawing/2014/main" id="{890294CC-4688-3181-C630-8F75C2901CA4}"/>
                </a:ext>
              </a:extLst>
            </p:cNvPr>
            <p:cNvCxnSpPr>
              <a:cxnSpLocks/>
            </p:cNvCxnSpPr>
            <p:nvPr/>
          </p:nvCxnSpPr>
          <p:spPr>
            <a:xfrm flipV="1">
              <a:off x="6318856" y="2754502"/>
              <a:ext cx="212940" cy="651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81775184-6B4C-0E2A-9C8D-B54C90AA3C65}"/>
                </a:ext>
              </a:extLst>
            </p:cNvPr>
            <p:cNvSpPr txBox="1"/>
            <p:nvPr/>
          </p:nvSpPr>
          <p:spPr>
            <a:xfrm>
              <a:off x="6550561" y="2423487"/>
              <a:ext cx="1024639" cy="215444"/>
            </a:xfrm>
            <a:prstGeom prst="rect">
              <a:avLst/>
            </a:prstGeom>
            <a:noFill/>
          </p:spPr>
          <p:txBody>
            <a:bodyPr wrap="none" rtlCol="0">
              <a:spAutoFit/>
            </a:bodyPr>
            <a:lstStyle/>
            <a:p>
              <a:r>
                <a:rPr lang="en-US" sz="800" dirty="0">
                  <a:solidFill>
                    <a:schemeClr val="accent1">
                      <a:lumMod val="50000"/>
                    </a:schemeClr>
                  </a:solidFill>
                </a:rPr>
                <a:t>University presses</a:t>
              </a:r>
            </a:p>
          </p:txBody>
        </p:sp>
        <p:cxnSp>
          <p:nvCxnSpPr>
            <p:cNvPr id="37" name="Straight Connector 36">
              <a:extLst>
                <a:ext uri="{FF2B5EF4-FFF2-40B4-BE49-F238E27FC236}">
                  <a16:creationId xmlns:a16="http://schemas.microsoft.com/office/drawing/2014/main" id="{38CEE8B7-930F-CB9C-C035-D4663D0CED41}"/>
                </a:ext>
              </a:extLst>
            </p:cNvPr>
            <p:cNvCxnSpPr>
              <a:cxnSpLocks/>
            </p:cNvCxnSpPr>
            <p:nvPr/>
          </p:nvCxnSpPr>
          <p:spPr>
            <a:xfrm flipV="1">
              <a:off x="6318883" y="2548174"/>
              <a:ext cx="261258" cy="88646"/>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6548BA61-CDBA-2617-6A6D-FD518FFB9BE8}"/>
                </a:ext>
              </a:extLst>
            </p:cNvPr>
            <p:cNvSpPr txBox="1"/>
            <p:nvPr/>
          </p:nvSpPr>
          <p:spPr>
            <a:xfrm rot="20070784">
              <a:off x="5680592" y="2563679"/>
              <a:ext cx="603050" cy="215444"/>
            </a:xfrm>
            <a:prstGeom prst="rect">
              <a:avLst/>
            </a:prstGeom>
            <a:noFill/>
          </p:spPr>
          <p:txBody>
            <a:bodyPr wrap="none" rtlCol="0">
              <a:spAutoFit/>
            </a:bodyPr>
            <a:lstStyle/>
            <a:p>
              <a:r>
                <a:rPr lang="en-US" sz="800" dirty="0">
                  <a:solidFill>
                    <a:schemeClr val="bg1"/>
                  </a:solidFill>
                </a:rPr>
                <a:t>Societies</a:t>
              </a:r>
            </a:p>
          </p:txBody>
        </p:sp>
        <p:sp>
          <p:nvSpPr>
            <p:cNvPr id="43" name="TextBox 42">
              <a:extLst>
                <a:ext uri="{FF2B5EF4-FFF2-40B4-BE49-F238E27FC236}">
                  <a16:creationId xmlns:a16="http://schemas.microsoft.com/office/drawing/2014/main" id="{8173E99D-EE1E-3B53-8441-51CB136DB062}"/>
                </a:ext>
              </a:extLst>
            </p:cNvPr>
            <p:cNvSpPr txBox="1"/>
            <p:nvPr/>
          </p:nvSpPr>
          <p:spPr>
            <a:xfrm>
              <a:off x="6551103" y="2538623"/>
              <a:ext cx="1319592" cy="215444"/>
            </a:xfrm>
            <a:prstGeom prst="rect">
              <a:avLst/>
            </a:prstGeom>
            <a:noFill/>
          </p:spPr>
          <p:txBody>
            <a:bodyPr wrap="none" rtlCol="0">
              <a:spAutoFit/>
            </a:bodyPr>
            <a:lstStyle/>
            <a:p>
              <a:r>
                <a:rPr lang="en-US" sz="800" dirty="0">
                  <a:solidFill>
                    <a:schemeClr val="accent4">
                      <a:lumMod val="50000"/>
                    </a:schemeClr>
                  </a:solidFill>
                </a:rPr>
                <a:t>Public Library of Science</a:t>
              </a:r>
            </a:p>
          </p:txBody>
        </p:sp>
        <p:cxnSp>
          <p:nvCxnSpPr>
            <p:cNvPr id="44" name="Straight Connector 43">
              <a:extLst>
                <a:ext uri="{FF2B5EF4-FFF2-40B4-BE49-F238E27FC236}">
                  <a16:creationId xmlns:a16="http://schemas.microsoft.com/office/drawing/2014/main" id="{F07FCD0E-2289-8A6D-14F5-977C6F2D6E37}"/>
                </a:ext>
              </a:extLst>
            </p:cNvPr>
            <p:cNvCxnSpPr>
              <a:cxnSpLocks/>
              <a:endCxn id="43" idx="1"/>
            </p:cNvCxnSpPr>
            <p:nvPr/>
          </p:nvCxnSpPr>
          <p:spPr>
            <a:xfrm flipV="1">
              <a:off x="6320454" y="2646345"/>
              <a:ext cx="230649" cy="20237"/>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DDBCBD8E-B3C4-227E-F979-037743B0874F}"/>
                </a:ext>
              </a:extLst>
            </p:cNvPr>
            <p:cNvSpPr txBox="1"/>
            <p:nvPr/>
          </p:nvSpPr>
          <p:spPr>
            <a:xfrm rot="20070784">
              <a:off x="4965503" y="2366723"/>
              <a:ext cx="1401346" cy="215444"/>
            </a:xfrm>
            <a:prstGeom prst="rect">
              <a:avLst/>
            </a:prstGeom>
            <a:noFill/>
          </p:spPr>
          <p:txBody>
            <a:bodyPr wrap="none" rtlCol="0">
              <a:spAutoFit/>
            </a:bodyPr>
            <a:lstStyle/>
            <a:p>
              <a:r>
                <a:rPr lang="en-US" sz="800" dirty="0">
                  <a:solidFill>
                    <a:schemeClr val="bg1">
                      <a:lumMod val="50000"/>
                    </a:schemeClr>
                  </a:solidFill>
                </a:rPr>
                <a:t>Others (in Scopus, not ISI)</a:t>
              </a:r>
            </a:p>
          </p:txBody>
        </p:sp>
        <p:sp>
          <p:nvSpPr>
            <p:cNvPr id="48" name="TextBox 47">
              <a:extLst>
                <a:ext uri="{FF2B5EF4-FFF2-40B4-BE49-F238E27FC236}">
                  <a16:creationId xmlns:a16="http://schemas.microsoft.com/office/drawing/2014/main" id="{B87892AB-D34B-B0F9-C5B2-7321A9993BCC}"/>
                </a:ext>
              </a:extLst>
            </p:cNvPr>
            <p:cNvSpPr txBox="1"/>
            <p:nvPr/>
          </p:nvSpPr>
          <p:spPr>
            <a:xfrm>
              <a:off x="6567331" y="2180390"/>
              <a:ext cx="853119" cy="215444"/>
            </a:xfrm>
            <a:prstGeom prst="rect">
              <a:avLst/>
            </a:prstGeom>
            <a:noFill/>
          </p:spPr>
          <p:txBody>
            <a:bodyPr wrap="none" rtlCol="0">
              <a:spAutoFit/>
            </a:bodyPr>
            <a:lstStyle/>
            <a:p>
              <a:r>
                <a:rPr lang="en-US" sz="800" dirty="0">
                  <a:solidFill>
                    <a:schemeClr val="accent1">
                      <a:lumMod val="60000"/>
                      <a:lumOff val="40000"/>
                    </a:schemeClr>
                  </a:solidFill>
                </a:rPr>
                <a:t>Small for-profit</a:t>
              </a:r>
            </a:p>
          </p:txBody>
        </p:sp>
        <p:cxnSp>
          <p:nvCxnSpPr>
            <p:cNvPr id="49" name="Straight Connector 48">
              <a:extLst>
                <a:ext uri="{FF2B5EF4-FFF2-40B4-BE49-F238E27FC236}">
                  <a16:creationId xmlns:a16="http://schemas.microsoft.com/office/drawing/2014/main" id="{43383B8D-19F4-6CEB-208B-B46C7A6E7267}"/>
                </a:ext>
              </a:extLst>
            </p:cNvPr>
            <p:cNvCxnSpPr>
              <a:cxnSpLocks/>
            </p:cNvCxnSpPr>
            <p:nvPr/>
          </p:nvCxnSpPr>
          <p:spPr>
            <a:xfrm flipV="1">
              <a:off x="6335653" y="2305077"/>
              <a:ext cx="261258" cy="88646"/>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F2E67AC1-4E37-B36C-CB78-199E70E7F2E0}"/>
              </a:ext>
            </a:extLst>
          </p:cNvPr>
          <p:cNvSpPr txBox="1"/>
          <p:nvPr/>
        </p:nvSpPr>
        <p:spPr>
          <a:xfrm>
            <a:off x="6329293" y="1168681"/>
            <a:ext cx="1855267" cy="830997"/>
          </a:xfrm>
          <a:prstGeom prst="rect">
            <a:avLst/>
          </a:prstGeom>
          <a:noFill/>
        </p:spPr>
        <p:txBody>
          <a:bodyPr wrap="square" rtlCol="0">
            <a:spAutoFit/>
          </a:bodyPr>
          <a:lstStyle/>
          <a:p>
            <a:r>
              <a:rPr lang="en-US" sz="1200" dirty="0">
                <a:solidFill>
                  <a:srgbClr val="C00000"/>
                </a:solidFill>
              </a:rPr>
              <a:t>Vast majority of journals are for-profit. </a:t>
            </a:r>
          </a:p>
          <a:p>
            <a:r>
              <a:rPr lang="en-US" sz="1200" dirty="0">
                <a:solidFill>
                  <a:srgbClr val="C00000"/>
                </a:solidFill>
              </a:rPr>
              <a:t>APCs increasing faster than inflation. </a:t>
            </a:r>
          </a:p>
        </p:txBody>
      </p:sp>
    </p:spTree>
    <p:extLst>
      <p:ext uri="{BB962C8B-B14F-4D97-AF65-F5344CB8AC3E}">
        <p14:creationId xmlns:p14="http://schemas.microsoft.com/office/powerpoint/2010/main" val="1552212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794FD5C4-5DA3-6AD6-681B-4C9C83978B39}"/>
            </a:ext>
          </a:extLst>
        </p:cNvPr>
        <p:cNvGrpSpPr/>
        <p:nvPr/>
      </p:nvGrpSpPr>
      <p:grpSpPr>
        <a:xfrm>
          <a:off x="0" y="0"/>
          <a:ext cx="0" cy="0"/>
          <a:chOff x="0" y="0"/>
          <a:chExt cx="0" cy="0"/>
        </a:xfrm>
      </p:grpSpPr>
      <p:grpSp>
        <p:nvGrpSpPr>
          <p:cNvPr id="47" name="Group 46">
            <a:extLst>
              <a:ext uri="{FF2B5EF4-FFF2-40B4-BE49-F238E27FC236}">
                <a16:creationId xmlns:a16="http://schemas.microsoft.com/office/drawing/2014/main" id="{5F8082FC-1725-F4DA-CD52-349AC6987F50}"/>
              </a:ext>
            </a:extLst>
          </p:cNvPr>
          <p:cNvGrpSpPr/>
          <p:nvPr/>
        </p:nvGrpSpPr>
        <p:grpSpPr>
          <a:xfrm>
            <a:off x="0" y="58992"/>
            <a:ext cx="9223262" cy="5084507"/>
            <a:chOff x="0" y="58992"/>
            <a:chExt cx="9223262" cy="5084507"/>
          </a:xfrm>
        </p:grpSpPr>
        <p:grpSp>
          <p:nvGrpSpPr>
            <p:cNvPr id="48" name="Group 47">
              <a:extLst>
                <a:ext uri="{FF2B5EF4-FFF2-40B4-BE49-F238E27FC236}">
                  <a16:creationId xmlns:a16="http://schemas.microsoft.com/office/drawing/2014/main" id="{6E09FF1D-6CF8-C205-7E48-E4B7D7F9B75E}"/>
                </a:ext>
              </a:extLst>
            </p:cNvPr>
            <p:cNvGrpSpPr/>
            <p:nvPr/>
          </p:nvGrpSpPr>
          <p:grpSpPr>
            <a:xfrm>
              <a:off x="0" y="58992"/>
              <a:ext cx="9144001" cy="5084507"/>
              <a:chOff x="0" y="58992"/>
              <a:chExt cx="9144001" cy="5084507"/>
            </a:xfrm>
          </p:grpSpPr>
          <p:graphicFrame>
            <p:nvGraphicFramePr>
              <p:cNvPr id="81" name="Chart 80">
                <a:extLst>
                  <a:ext uri="{FF2B5EF4-FFF2-40B4-BE49-F238E27FC236}">
                    <a16:creationId xmlns:a16="http://schemas.microsoft.com/office/drawing/2014/main" id="{AF58C637-129E-9644-186F-BDC9E7D152A4}"/>
                  </a:ext>
                </a:extLst>
              </p:cNvPr>
              <p:cNvGraphicFramePr>
                <a:graphicFrameLocks/>
              </p:cNvGraphicFramePr>
              <p:nvPr/>
            </p:nvGraphicFramePr>
            <p:xfrm>
              <a:off x="0" y="504824"/>
              <a:ext cx="9143999" cy="4638675"/>
            </p:xfrm>
            <a:graphic>
              <a:graphicData uri="http://schemas.openxmlformats.org/drawingml/2006/chart">
                <c:chart xmlns:c="http://schemas.openxmlformats.org/drawingml/2006/chart" xmlns:r="http://schemas.openxmlformats.org/officeDocument/2006/relationships" r:id="rId3"/>
              </a:graphicData>
            </a:graphic>
          </p:graphicFrame>
          <p:sp>
            <p:nvSpPr>
              <p:cNvPr id="82" name="Rectangle 81">
                <a:extLst>
                  <a:ext uri="{FF2B5EF4-FFF2-40B4-BE49-F238E27FC236}">
                    <a16:creationId xmlns:a16="http://schemas.microsoft.com/office/drawing/2014/main" id="{88EDFCE0-5A0B-79FF-D7CC-B5DD7C390ADB}"/>
                  </a:ext>
                </a:extLst>
              </p:cNvPr>
              <p:cNvSpPr/>
              <p:nvPr/>
            </p:nvSpPr>
            <p:spPr>
              <a:xfrm>
                <a:off x="8383309" y="4385187"/>
                <a:ext cx="760692" cy="47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E56D44D8-4939-29A3-46B9-8AD1E0745530}"/>
                  </a:ext>
                </a:extLst>
              </p:cNvPr>
              <p:cNvSpPr/>
              <p:nvPr/>
            </p:nvSpPr>
            <p:spPr>
              <a:xfrm>
                <a:off x="0" y="58992"/>
                <a:ext cx="757084" cy="45688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TextBox 48">
              <a:extLst>
                <a:ext uri="{FF2B5EF4-FFF2-40B4-BE49-F238E27FC236}">
                  <a16:creationId xmlns:a16="http://schemas.microsoft.com/office/drawing/2014/main" id="{3E414369-6C7E-FFC3-0AE6-679FFF01F15D}"/>
                </a:ext>
              </a:extLst>
            </p:cNvPr>
            <p:cNvSpPr txBox="1"/>
            <p:nvPr/>
          </p:nvSpPr>
          <p:spPr>
            <a:xfrm>
              <a:off x="7335666" y="4071839"/>
              <a:ext cx="901209" cy="461665"/>
            </a:xfrm>
            <a:prstGeom prst="rect">
              <a:avLst/>
            </a:prstGeom>
            <a:noFill/>
          </p:spPr>
          <p:txBody>
            <a:bodyPr wrap="none" rtlCol="0">
              <a:spAutoFit/>
            </a:bodyPr>
            <a:lstStyle/>
            <a:p>
              <a:r>
                <a:rPr lang="en-US" sz="1200" dirty="0">
                  <a:solidFill>
                    <a:schemeClr val="accent1"/>
                  </a:solidFill>
                </a:rPr>
                <a:t># scientific</a:t>
              </a:r>
              <a:br>
                <a:rPr lang="en-US" sz="1200" dirty="0">
                  <a:solidFill>
                    <a:schemeClr val="accent1"/>
                  </a:solidFill>
                </a:rPr>
              </a:br>
              <a:r>
                <a:rPr lang="en-US" sz="1200" dirty="0">
                  <a:solidFill>
                    <a:schemeClr val="accent1"/>
                  </a:solidFill>
                </a:rPr>
                <a:t>journals</a:t>
              </a:r>
            </a:p>
          </p:txBody>
        </p:sp>
        <p:grpSp>
          <p:nvGrpSpPr>
            <p:cNvPr id="51" name="Group 50">
              <a:extLst>
                <a:ext uri="{FF2B5EF4-FFF2-40B4-BE49-F238E27FC236}">
                  <a16:creationId xmlns:a16="http://schemas.microsoft.com/office/drawing/2014/main" id="{EFE83E2E-69A6-4CD2-0EA7-149F75831821}"/>
                </a:ext>
              </a:extLst>
            </p:cNvPr>
            <p:cNvGrpSpPr/>
            <p:nvPr/>
          </p:nvGrpSpPr>
          <p:grpSpPr>
            <a:xfrm>
              <a:off x="4676501" y="3995243"/>
              <a:ext cx="2416642" cy="504230"/>
              <a:chOff x="4676501" y="3995243"/>
              <a:chExt cx="2416642" cy="504230"/>
            </a:xfrm>
          </p:grpSpPr>
          <p:sp>
            <p:nvSpPr>
              <p:cNvPr id="75" name="TextBox 74">
                <a:extLst>
                  <a:ext uri="{FF2B5EF4-FFF2-40B4-BE49-F238E27FC236}">
                    <a16:creationId xmlns:a16="http://schemas.microsoft.com/office/drawing/2014/main" id="{A78DAFF9-B126-0E01-925E-72C6036EB2BC}"/>
                  </a:ext>
                </a:extLst>
              </p:cNvPr>
              <p:cNvSpPr txBox="1"/>
              <p:nvPr/>
            </p:nvSpPr>
            <p:spPr>
              <a:xfrm>
                <a:off x="6188204" y="4148498"/>
                <a:ext cx="708848" cy="246221"/>
              </a:xfrm>
              <a:prstGeom prst="rect">
                <a:avLst/>
              </a:prstGeom>
              <a:noFill/>
            </p:spPr>
            <p:txBody>
              <a:bodyPr wrap="none" rtlCol="0">
                <a:spAutoFit/>
              </a:bodyPr>
              <a:lstStyle/>
              <a:p>
                <a:r>
                  <a:rPr lang="en-US" sz="1000" i="1" u="sng" dirty="0">
                    <a:solidFill>
                      <a:schemeClr val="accent1"/>
                    </a:solidFill>
                  </a:rPr>
                  <a:t>Evolution</a:t>
                </a:r>
              </a:p>
            </p:txBody>
          </p:sp>
          <p:cxnSp>
            <p:nvCxnSpPr>
              <p:cNvPr id="76" name="Straight Connector 75">
                <a:extLst>
                  <a:ext uri="{FF2B5EF4-FFF2-40B4-BE49-F238E27FC236}">
                    <a16:creationId xmlns:a16="http://schemas.microsoft.com/office/drawing/2014/main" id="{B9F205CA-BE82-A5B6-E0E4-501548B8EA31}"/>
                  </a:ext>
                </a:extLst>
              </p:cNvPr>
              <p:cNvCxnSpPr/>
              <p:nvPr/>
            </p:nvCxnSpPr>
            <p:spPr>
              <a:xfrm flipV="1">
                <a:off x="6748767" y="4349806"/>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849F8878-1F47-6CCD-E23A-49EECBDF2562}"/>
                  </a:ext>
                </a:extLst>
              </p:cNvPr>
              <p:cNvSpPr txBox="1"/>
              <p:nvPr/>
            </p:nvSpPr>
            <p:spPr>
              <a:xfrm>
                <a:off x="4676501" y="4176455"/>
                <a:ext cx="611065" cy="246221"/>
              </a:xfrm>
              <a:prstGeom prst="rect">
                <a:avLst/>
              </a:prstGeom>
              <a:noFill/>
            </p:spPr>
            <p:txBody>
              <a:bodyPr wrap="none" rtlCol="0">
                <a:spAutoFit/>
              </a:bodyPr>
              <a:lstStyle/>
              <a:p>
                <a:r>
                  <a:rPr lang="en-US" sz="1000" i="1" u="sng" dirty="0">
                    <a:solidFill>
                      <a:schemeClr val="accent1"/>
                    </a:solidFill>
                  </a:rPr>
                  <a:t>Am Nat</a:t>
                </a:r>
              </a:p>
            </p:txBody>
          </p:sp>
          <p:cxnSp>
            <p:nvCxnSpPr>
              <p:cNvPr id="78" name="Straight Connector 77">
                <a:extLst>
                  <a:ext uri="{FF2B5EF4-FFF2-40B4-BE49-F238E27FC236}">
                    <a16:creationId xmlns:a16="http://schemas.microsoft.com/office/drawing/2014/main" id="{599FE9D2-32AD-5B04-FADA-1AF9FBD6504C}"/>
                  </a:ext>
                </a:extLst>
              </p:cNvPr>
              <p:cNvCxnSpPr/>
              <p:nvPr/>
            </p:nvCxnSpPr>
            <p:spPr>
              <a:xfrm flipV="1">
                <a:off x="5156680" y="437776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A512553E-B696-7286-89C0-D0D013651443}"/>
                  </a:ext>
                </a:extLst>
              </p:cNvPr>
              <p:cNvSpPr txBox="1"/>
              <p:nvPr/>
            </p:nvSpPr>
            <p:spPr>
              <a:xfrm>
                <a:off x="6384295" y="3995243"/>
                <a:ext cx="708848" cy="246221"/>
              </a:xfrm>
              <a:prstGeom prst="rect">
                <a:avLst/>
              </a:prstGeom>
              <a:noFill/>
            </p:spPr>
            <p:txBody>
              <a:bodyPr wrap="square" rtlCol="0">
                <a:spAutoFit/>
              </a:bodyPr>
              <a:lstStyle/>
              <a:p>
                <a:r>
                  <a:rPr lang="en-US" sz="1000" i="1" u="sng" dirty="0">
                    <a:solidFill>
                      <a:schemeClr val="accent1"/>
                    </a:solidFill>
                  </a:rPr>
                  <a:t>Syst Biol</a:t>
                </a:r>
              </a:p>
            </p:txBody>
          </p:sp>
          <p:cxnSp>
            <p:nvCxnSpPr>
              <p:cNvPr id="80" name="Straight Connector 79">
                <a:extLst>
                  <a:ext uri="{FF2B5EF4-FFF2-40B4-BE49-F238E27FC236}">
                    <a16:creationId xmlns:a16="http://schemas.microsoft.com/office/drawing/2014/main" id="{34029F62-E084-2234-DEB7-EAD5C73AB038}"/>
                  </a:ext>
                </a:extLst>
              </p:cNvPr>
              <p:cNvCxnSpPr>
                <a:cxnSpLocks/>
              </p:cNvCxnSpPr>
              <p:nvPr/>
            </p:nvCxnSpPr>
            <p:spPr>
              <a:xfrm flipV="1">
                <a:off x="6944858" y="4206599"/>
                <a:ext cx="0" cy="247919"/>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a16="http://schemas.microsoft.com/office/drawing/2014/main" id="{B56693AF-741F-DA7E-C373-CBA32DF538F2}"/>
                </a:ext>
              </a:extLst>
            </p:cNvPr>
            <p:cNvSpPr txBox="1"/>
            <p:nvPr/>
          </p:nvSpPr>
          <p:spPr>
            <a:xfrm>
              <a:off x="8245696" y="1622188"/>
              <a:ext cx="524503" cy="246221"/>
            </a:xfrm>
            <a:prstGeom prst="rect">
              <a:avLst/>
            </a:prstGeom>
            <a:noFill/>
          </p:spPr>
          <p:txBody>
            <a:bodyPr wrap="none" rtlCol="0">
              <a:spAutoFit/>
            </a:bodyPr>
            <a:lstStyle/>
            <a:p>
              <a:r>
                <a:rPr lang="en-US" sz="1000" i="1" u="sng" dirty="0">
                  <a:solidFill>
                    <a:schemeClr val="accent1"/>
                  </a:solidFill>
                </a:rPr>
                <a:t>BSSB</a:t>
              </a:r>
            </a:p>
          </p:txBody>
        </p:sp>
        <p:cxnSp>
          <p:nvCxnSpPr>
            <p:cNvPr id="53" name="Straight Connector 52">
              <a:extLst>
                <a:ext uri="{FF2B5EF4-FFF2-40B4-BE49-F238E27FC236}">
                  <a16:creationId xmlns:a16="http://schemas.microsoft.com/office/drawing/2014/main" id="{C550B258-6E15-B25E-9606-AC964FA85447}"/>
                </a:ext>
              </a:extLst>
            </p:cNvPr>
            <p:cNvCxnSpPr>
              <a:cxnSpLocks/>
            </p:cNvCxnSpPr>
            <p:nvPr/>
          </p:nvCxnSpPr>
          <p:spPr>
            <a:xfrm flipV="1">
              <a:off x="8344608" y="1485895"/>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531AE444-4BC1-373A-3F04-4CB14B7AE36C}"/>
                </a:ext>
              </a:extLst>
            </p:cNvPr>
            <p:cNvSpPr txBox="1"/>
            <p:nvPr/>
          </p:nvSpPr>
          <p:spPr>
            <a:xfrm>
              <a:off x="8121377" y="2267096"/>
              <a:ext cx="857927" cy="400110"/>
            </a:xfrm>
            <a:prstGeom prst="rect">
              <a:avLst/>
            </a:prstGeom>
            <a:noFill/>
          </p:spPr>
          <p:txBody>
            <a:bodyPr wrap="none" rtlCol="0">
              <a:spAutoFit/>
            </a:bodyPr>
            <a:lstStyle/>
            <a:p>
              <a:r>
                <a:rPr lang="en-US" sz="1000" i="1" dirty="0">
                  <a:solidFill>
                    <a:schemeClr val="accent1"/>
                  </a:solidFill>
                </a:rPr>
                <a:t> </a:t>
              </a:r>
              <a:r>
                <a:rPr lang="en-US" sz="1000" i="1" dirty="0" err="1">
                  <a:solidFill>
                    <a:schemeClr val="accent1"/>
                  </a:solidFill>
                </a:rPr>
                <a:t>Evol</a:t>
              </a:r>
              <a:r>
                <a:rPr lang="en-US" sz="1000" i="1" dirty="0">
                  <a:solidFill>
                    <a:schemeClr val="accent1"/>
                  </a:solidFill>
                </a:rPr>
                <a:t> Lett</a:t>
              </a:r>
            </a:p>
            <a:p>
              <a:r>
                <a:rPr lang="en-US" sz="1000" i="1" dirty="0">
                  <a:solidFill>
                    <a:schemeClr val="accent1"/>
                  </a:solidFill>
                </a:rPr>
                <a:t>Nature E&amp;E</a:t>
              </a:r>
            </a:p>
          </p:txBody>
        </p:sp>
        <p:cxnSp>
          <p:nvCxnSpPr>
            <p:cNvPr id="55" name="Straight Connector 54">
              <a:extLst>
                <a:ext uri="{FF2B5EF4-FFF2-40B4-BE49-F238E27FC236}">
                  <a16:creationId xmlns:a16="http://schemas.microsoft.com/office/drawing/2014/main" id="{081AB266-9493-A9FC-2A03-A485C76A98A4}"/>
                </a:ext>
              </a:extLst>
            </p:cNvPr>
            <p:cNvCxnSpPr>
              <a:cxnSpLocks/>
            </p:cNvCxnSpPr>
            <p:nvPr/>
          </p:nvCxnSpPr>
          <p:spPr>
            <a:xfrm flipV="1">
              <a:off x="8269569" y="2091891"/>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B3361FD2-47BC-02F2-B7F9-CFF42D2AC0AC}"/>
                </a:ext>
              </a:extLst>
            </p:cNvPr>
            <p:cNvSpPr txBox="1"/>
            <p:nvPr/>
          </p:nvSpPr>
          <p:spPr>
            <a:xfrm>
              <a:off x="7208041" y="3548210"/>
              <a:ext cx="418704" cy="246221"/>
            </a:xfrm>
            <a:prstGeom prst="rect">
              <a:avLst/>
            </a:prstGeom>
            <a:noFill/>
          </p:spPr>
          <p:txBody>
            <a:bodyPr wrap="none" rtlCol="0">
              <a:spAutoFit/>
            </a:bodyPr>
            <a:lstStyle/>
            <a:p>
              <a:r>
                <a:rPr lang="en-US" sz="1000" i="1" u="sng" dirty="0">
                  <a:solidFill>
                    <a:schemeClr val="accent1"/>
                  </a:solidFill>
                </a:rPr>
                <a:t>JEB</a:t>
              </a:r>
            </a:p>
          </p:txBody>
        </p:sp>
        <p:cxnSp>
          <p:nvCxnSpPr>
            <p:cNvPr id="57" name="Straight Connector 56">
              <a:extLst>
                <a:ext uri="{FF2B5EF4-FFF2-40B4-BE49-F238E27FC236}">
                  <a16:creationId xmlns:a16="http://schemas.microsoft.com/office/drawing/2014/main" id="{A53224E7-F48B-7BA9-FFF2-120788D33781}"/>
                </a:ext>
              </a:extLst>
            </p:cNvPr>
            <p:cNvCxnSpPr>
              <a:cxnSpLocks/>
            </p:cNvCxnSpPr>
            <p:nvPr/>
          </p:nvCxnSpPr>
          <p:spPr>
            <a:xfrm flipV="1">
              <a:off x="7569479" y="3666970"/>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FEC055DB-504F-BD0D-BD4A-A5F603334887}"/>
                </a:ext>
              </a:extLst>
            </p:cNvPr>
            <p:cNvSpPr txBox="1"/>
            <p:nvPr/>
          </p:nvSpPr>
          <p:spPr>
            <a:xfrm>
              <a:off x="7088596" y="3712073"/>
              <a:ext cx="369012" cy="246221"/>
            </a:xfrm>
            <a:prstGeom prst="rect">
              <a:avLst/>
            </a:prstGeom>
            <a:noFill/>
          </p:spPr>
          <p:txBody>
            <a:bodyPr wrap="none" rtlCol="0">
              <a:spAutoFit/>
            </a:bodyPr>
            <a:lstStyle/>
            <a:p>
              <a:r>
                <a:rPr lang="en-US" sz="1000" i="1" dirty="0">
                  <a:solidFill>
                    <a:srgbClr val="93593C"/>
                  </a:solidFill>
                </a:rPr>
                <a:t>JBI</a:t>
              </a:r>
            </a:p>
          </p:txBody>
        </p:sp>
        <p:cxnSp>
          <p:nvCxnSpPr>
            <p:cNvPr id="59" name="Straight Connector 58">
              <a:extLst>
                <a:ext uri="{FF2B5EF4-FFF2-40B4-BE49-F238E27FC236}">
                  <a16:creationId xmlns:a16="http://schemas.microsoft.com/office/drawing/2014/main" id="{703F872E-3F43-49E9-D89C-2AFA95AF5E65}"/>
                </a:ext>
              </a:extLst>
            </p:cNvPr>
            <p:cNvCxnSpPr>
              <a:cxnSpLocks/>
            </p:cNvCxnSpPr>
            <p:nvPr/>
          </p:nvCxnSpPr>
          <p:spPr>
            <a:xfrm flipV="1">
              <a:off x="7360125" y="3908566"/>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F51390E0-7271-B732-5C34-1759D80783B9}"/>
                </a:ext>
              </a:extLst>
            </p:cNvPr>
            <p:cNvSpPr txBox="1"/>
            <p:nvPr/>
          </p:nvSpPr>
          <p:spPr>
            <a:xfrm>
              <a:off x="7371438" y="3176949"/>
              <a:ext cx="453970" cy="400110"/>
            </a:xfrm>
            <a:prstGeom prst="rect">
              <a:avLst/>
            </a:prstGeom>
            <a:noFill/>
          </p:spPr>
          <p:txBody>
            <a:bodyPr wrap="none" rtlCol="0">
              <a:spAutoFit/>
            </a:bodyPr>
            <a:lstStyle/>
            <a:p>
              <a:r>
                <a:rPr lang="en-US" sz="1000" i="1" dirty="0">
                  <a:solidFill>
                    <a:srgbClr val="93593C"/>
                  </a:solidFill>
                </a:rPr>
                <a:t> DDI</a:t>
              </a:r>
            </a:p>
            <a:p>
              <a:r>
                <a:rPr lang="en-US" sz="1000" i="1" dirty="0">
                  <a:solidFill>
                    <a:srgbClr val="93593C"/>
                  </a:solidFill>
                </a:rPr>
                <a:t>GEB</a:t>
              </a:r>
            </a:p>
          </p:txBody>
        </p:sp>
        <p:cxnSp>
          <p:nvCxnSpPr>
            <p:cNvPr id="61" name="Straight Connector 60">
              <a:extLst>
                <a:ext uri="{FF2B5EF4-FFF2-40B4-BE49-F238E27FC236}">
                  <a16:creationId xmlns:a16="http://schemas.microsoft.com/office/drawing/2014/main" id="{7341F514-3D33-1831-3368-4C675A180B78}"/>
                </a:ext>
              </a:extLst>
            </p:cNvPr>
            <p:cNvCxnSpPr>
              <a:cxnSpLocks/>
            </p:cNvCxnSpPr>
            <p:nvPr/>
          </p:nvCxnSpPr>
          <p:spPr>
            <a:xfrm flipV="1">
              <a:off x="7716805" y="353566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4F19FD1D-C5FE-328C-20F0-0D09F1E64BD5}"/>
                </a:ext>
              </a:extLst>
            </p:cNvPr>
            <p:cNvSpPr txBox="1"/>
            <p:nvPr/>
          </p:nvSpPr>
          <p:spPr>
            <a:xfrm>
              <a:off x="6338866" y="3836050"/>
              <a:ext cx="1005403" cy="246221"/>
            </a:xfrm>
            <a:prstGeom prst="rect">
              <a:avLst/>
            </a:prstGeom>
            <a:noFill/>
          </p:spPr>
          <p:txBody>
            <a:bodyPr wrap="none" rtlCol="0">
              <a:spAutoFit/>
            </a:bodyPr>
            <a:lstStyle/>
            <a:p>
              <a:r>
                <a:rPr lang="en-US" sz="1000" i="1" u="sng" dirty="0" err="1">
                  <a:solidFill>
                    <a:srgbClr val="93593C"/>
                  </a:solidFill>
                </a:rPr>
                <a:t>Biogeographia</a:t>
              </a:r>
              <a:endParaRPr lang="en-US" sz="1000" i="1" u="sng" dirty="0">
                <a:solidFill>
                  <a:srgbClr val="93593C"/>
                </a:solidFill>
              </a:endParaRPr>
            </a:p>
          </p:txBody>
        </p:sp>
        <p:cxnSp>
          <p:nvCxnSpPr>
            <p:cNvPr id="63" name="Straight Connector 62">
              <a:extLst>
                <a:ext uri="{FF2B5EF4-FFF2-40B4-BE49-F238E27FC236}">
                  <a16:creationId xmlns:a16="http://schemas.microsoft.com/office/drawing/2014/main" id="{2AFDA50B-9C5D-EC68-64AB-8971211B4D65}"/>
                </a:ext>
              </a:extLst>
            </p:cNvPr>
            <p:cNvCxnSpPr>
              <a:cxnSpLocks/>
            </p:cNvCxnSpPr>
            <p:nvPr/>
          </p:nvCxnSpPr>
          <p:spPr>
            <a:xfrm flipV="1">
              <a:off x="7270065" y="3974342"/>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E0A1E758-7E5D-D3DE-111A-F78777FD83DC}"/>
                </a:ext>
              </a:extLst>
            </p:cNvPr>
            <p:cNvSpPr txBox="1"/>
            <p:nvPr/>
          </p:nvSpPr>
          <p:spPr>
            <a:xfrm>
              <a:off x="7930063" y="3659948"/>
              <a:ext cx="1005403" cy="400110"/>
            </a:xfrm>
            <a:prstGeom prst="rect">
              <a:avLst/>
            </a:prstGeom>
            <a:noFill/>
          </p:spPr>
          <p:txBody>
            <a:bodyPr wrap="none" rtlCol="0">
              <a:spAutoFit/>
            </a:bodyPr>
            <a:lstStyle/>
            <a:p>
              <a:r>
                <a:rPr lang="en-US" sz="1000" i="1" u="sng" dirty="0">
                  <a:solidFill>
                    <a:srgbClr val="93593C"/>
                  </a:solidFill>
                </a:rPr>
                <a:t>Frontiers of </a:t>
              </a:r>
              <a:br>
                <a:rPr lang="en-US" sz="1000" i="1" u="sng" dirty="0">
                  <a:solidFill>
                    <a:srgbClr val="93593C"/>
                  </a:solidFill>
                </a:rPr>
              </a:br>
              <a:r>
                <a:rPr lang="en-US" sz="1000" i="1" u="sng" dirty="0">
                  <a:solidFill>
                    <a:srgbClr val="93593C"/>
                  </a:solidFill>
                </a:rPr>
                <a:t>Biogeography</a:t>
              </a:r>
            </a:p>
          </p:txBody>
        </p:sp>
        <p:cxnSp>
          <p:nvCxnSpPr>
            <p:cNvPr id="65" name="Straight Connector 64">
              <a:extLst>
                <a:ext uri="{FF2B5EF4-FFF2-40B4-BE49-F238E27FC236}">
                  <a16:creationId xmlns:a16="http://schemas.microsoft.com/office/drawing/2014/main" id="{AFF50834-5001-F37B-84F2-250FBAD9FBF0}"/>
                </a:ext>
              </a:extLst>
            </p:cNvPr>
            <p:cNvCxnSpPr>
              <a:cxnSpLocks/>
            </p:cNvCxnSpPr>
            <p:nvPr/>
          </p:nvCxnSpPr>
          <p:spPr>
            <a:xfrm flipV="1">
              <a:off x="8045519" y="348334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3D5E8A0D-E7F0-7109-B2FB-772D7FBA124A}"/>
                </a:ext>
              </a:extLst>
            </p:cNvPr>
            <p:cNvSpPr txBox="1"/>
            <p:nvPr/>
          </p:nvSpPr>
          <p:spPr>
            <a:xfrm>
              <a:off x="8229851" y="1904882"/>
              <a:ext cx="857927" cy="246221"/>
            </a:xfrm>
            <a:prstGeom prst="rect">
              <a:avLst/>
            </a:prstGeom>
            <a:noFill/>
          </p:spPr>
          <p:txBody>
            <a:bodyPr wrap="square">
              <a:spAutoFit/>
            </a:bodyPr>
            <a:lstStyle/>
            <a:p>
              <a:r>
                <a:rPr lang="en-US" sz="1000" i="1" dirty="0">
                  <a:solidFill>
                    <a:srgbClr val="93593C"/>
                  </a:solidFill>
                </a:rPr>
                <a:t>NPJ </a:t>
              </a:r>
              <a:r>
                <a:rPr lang="en-US" sz="1000" i="1" dirty="0" err="1">
                  <a:solidFill>
                    <a:srgbClr val="93593C"/>
                  </a:solidFill>
                </a:rPr>
                <a:t>Biodiv</a:t>
              </a:r>
              <a:r>
                <a:rPr lang="en-US" sz="1000" i="1" dirty="0">
                  <a:solidFill>
                    <a:srgbClr val="93593C"/>
                  </a:solidFill>
                </a:rPr>
                <a:t>.</a:t>
              </a:r>
            </a:p>
          </p:txBody>
        </p:sp>
        <p:cxnSp>
          <p:nvCxnSpPr>
            <p:cNvPr id="69" name="Straight Connector 68">
              <a:extLst>
                <a:ext uri="{FF2B5EF4-FFF2-40B4-BE49-F238E27FC236}">
                  <a16:creationId xmlns:a16="http://schemas.microsoft.com/office/drawing/2014/main" id="{3BC113E2-9708-6ADF-A4BD-D24682A02116}"/>
                </a:ext>
              </a:extLst>
            </p:cNvPr>
            <p:cNvCxnSpPr>
              <a:cxnSpLocks/>
            </p:cNvCxnSpPr>
            <p:nvPr/>
          </p:nvCxnSpPr>
          <p:spPr>
            <a:xfrm flipV="1">
              <a:off x="8295199" y="1826401"/>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ED7C56AF-BC37-4D42-1734-4EA8C40222EE}"/>
                </a:ext>
              </a:extLst>
            </p:cNvPr>
            <p:cNvSpPr txBox="1"/>
            <p:nvPr/>
          </p:nvSpPr>
          <p:spPr>
            <a:xfrm>
              <a:off x="8365335" y="1197560"/>
              <a:ext cx="857927" cy="400110"/>
            </a:xfrm>
            <a:prstGeom prst="rect">
              <a:avLst/>
            </a:prstGeom>
            <a:noFill/>
          </p:spPr>
          <p:txBody>
            <a:bodyPr wrap="square">
              <a:spAutoFit/>
            </a:bodyPr>
            <a:lstStyle/>
            <a:p>
              <a:r>
                <a:rPr lang="en-US" sz="1000" i="1" dirty="0">
                  <a:solidFill>
                    <a:srgbClr val="93593C"/>
                  </a:solidFill>
                </a:rPr>
                <a:t>Nature </a:t>
              </a:r>
              <a:r>
                <a:rPr lang="en-US" sz="1000" i="1" dirty="0" err="1">
                  <a:solidFill>
                    <a:srgbClr val="93593C"/>
                  </a:solidFill>
                </a:rPr>
                <a:t>Biodiv</a:t>
              </a:r>
              <a:r>
                <a:rPr lang="en-US" sz="1000" i="1" dirty="0">
                  <a:solidFill>
                    <a:srgbClr val="93593C"/>
                  </a:solidFill>
                </a:rPr>
                <a:t>. Rev.</a:t>
              </a:r>
            </a:p>
          </p:txBody>
        </p:sp>
        <p:cxnSp>
          <p:nvCxnSpPr>
            <p:cNvPr id="71" name="Straight Connector 70">
              <a:extLst>
                <a:ext uri="{FF2B5EF4-FFF2-40B4-BE49-F238E27FC236}">
                  <a16:creationId xmlns:a16="http://schemas.microsoft.com/office/drawing/2014/main" id="{E43BFA1E-DCCC-5216-461F-962BE443189A}"/>
                </a:ext>
              </a:extLst>
            </p:cNvPr>
            <p:cNvCxnSpPr>
              <a:cxnSpLocks/>
            </p:cNvCxnSpPr>
            <p:nvPr/>
          </p:nvCxnSpPr>
          <p:spPr>
            <a:xfrm flipV="1">
              <a:off x="8430683" y="1153183"/>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D439F4E6-F26A-933D-430D-22908707A57D}"/>
                </a:ext>
              </a:extLst>
            </p:cNvPr>
            <p:cNvSpPr txBox="1"/>
            <p:nvPr/>
          </p:nvSpPr>
          <p:spPr>
            <a:xfrm>
              <a:off x="589070" y="4215905"/>
              <a:ext cx="596638" cy="246221"/>
            </a:xfrm>
            <a:prstGeom prst="rect">
              <a:avLst/>
            </a:prstGeom>
            <a:noFill/>
          </p:spPr>
          <p:txBody>
            <a:bodyPr wrap="none" rtlCol="0">
              <a:spAutoFit/>
            </a:bodyPr>
            <a:lstStyle/>
            <a:p>
              <a:r>
                <a:rPr lang="en-US" sz="1000" i="1" u="sng" dirty="0">
                  <a:solidFill>
                    <a:schemeClr val="accent1"/>
                  </a:solidFill>
                </a:rPr>
                <a:t>PTRSL</a:t>
              </a:r>
            </a:p>
          </p:txBody>
        </p:sp>
        <p:cxnSp>
          <p:nvCxnSpPr>
            <p:cNvPr id="73" name="Straight Connector 72">
              <a:extLst>
                <a:ext uri="{FF2B5EF4-FFF2-40B4-BE49-F238E27FC236}">
                  <a16:creationId xmlns:a16="http://schemas.microsoft.com/office/drawing/2014/main" id="{7970DEFD-3D26-549A-876B-FE22DFE568F1}"/>
                </a:ext>
              </a:extLst>
            </p:cNvPr>
            <p:cNvCxnSpPr/>
            <p:nvPr/>
          </p:nvCxnSpPr>
          <p:spPr>
            <a:xfrm flipV="1">
              <a:off x="1069249" y="441721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8D95D38F-74FA-6EC1-3911-787FAC9AF4B3}"/>
                </a:ext>
              </a:extLst>
            </p:cNvPr>
            <p:cNvSpPr txBox="1"/>
            <p:nvPr/>
          </p:nvSpPr>
          <p:spPr>
            <a:xfrm>
              <a:off x="8000748" y="4267588"/>
              <a:ext cx="1216057" cy="861774"/>
            </a:xfrm>
            <a:prstGeom prst="rect">
              <a:avLst/>
            </a:prstGeom>
            <a:noFill/>
          </p:spPr>
          <p:txBody>
            <a:bodyPr wrap="square" rtlCol="0">
              <a:spAutoFit/>
            </a:bodyPr>
            <a:lstStyle/>
            <a:p>
              <a:r>
                <a:rPr lang="en-US" sz="1000" dirty="0">
                  <a:solidFill>
                    <a:schemeClr val="tx1"/>
                  </a:solidFill>
                </a:rPr>
                <a:t>Key:</a:t>
              </a:r>
            </a:p>
            <a:p>
              <a:r>
                <a:rPr lang="en-US" sz="1000" i="1" u="sng" dirty="0">
                  <a:solidFill>
                    <a:schemeClr val="tx1"/>
                  </a:solidFill>
                </a:rPr>
                <a:t>Society-owned</a:t>
              </a:r>
              <a:endParaRPr lang="en-US" sz="1000" i="1" dirty="0">
                <a:solidFill>
                  <a:schemeClr val="tx1"/>
                </a:solidFill>
              </a:endParaRPr>
            </a:p>
            <a:p>
              <a:r>
                <a:rPr lang="en-US" sz="1000" i="1" dirty="0">
                  <a:solidFill>
                    <a:schemeClr val="tx1"/>
                  </a:solidFill>
                </a:rPr>
                <a:t>Publisher-owned</a:t>
              </a:r>
            </a:p>
            <a:p>
              <a:r>
                <a:rPr lang="en-US" sz="1000" i="1" dirty="0">
                  <a:solidFill>
                    <a:schemeClr val="accent1"/>
                  </a:solidFill>
                </a:rPr>
                <a:t>ecology/evolution</a:t>
              </a:r>
            </a:p>
            <a:p>
              <a:r>
                <a:rPr lang="en-US" sz="1000" i="1" dirty="0">
                  <a:solidFill>
                    <a:srgbClr val="93593C"/>
                  </a:solidFill>
                </a:rPr>
                <a:t>biogeography</a:t>
              </a:r>
            </a:p>
          </p:txBody>
        </p:sp>
      </p:grpSp>
      <p:grpSp>
        <p:nvGrpSpPr>
          <p:cNvPr id="8" name="Group 7">
            <a:extLst>
              <a:ext uri="{FF2B5EF4-FFF2-40B4-BE49-F238E27FC236}">
                <a16:creationId xmlns:a16="http://schemas.microsoft.com/office/drawing/2014/main" id="{FA456F54-EF92-7923-7878-46B454730F5B}"/>
              </a:ext>
            </a:extLst>
          </p:cNvPr>
          <p:cNvGrpSpPr/>
          <p:nvPr/>
        </p:nvGrpSpPr>
        <p:grpSpPr>
          <a:xfrm>
            <a:off x="291720" y="1153725"/>
            <a:ext cx="3692392" cy="3209446"/>
            <a:chOff x="291719" y="1153724"/>
            <a:chExt cx="3692392" cy="3209446"/>
          </a:xfrm>
        </p:grpSpPr>
        <p:graphicFrame>
          <p:nvGraphicFramePr>
            <p:cNvPr id="9" name="Chart 8">
              <a:extLst>
                <a:ext uri="{FF2B5EF4-FFF2-40B4-BE49-F238E27FC236}">
                  <a16:creationId xmlns:a16="http://schemas.microsoft.com/office/drawing/2014/main" id="{9690AB6E-123E-2B16-9458-B8C7B1813070}"/>
                </a:ext>
              </a:extLst>
            </p:cNvPr>
            <p:cNvGraphicFramePr>
              <a:graphicFrameLocks/>
            </p:cNvGraphicFramePr>
            <p:nvPr/>
          </p:nvGraphicFramePr>
          <p:xfrm>
            <a:off x="291719" y="1153724"/>
            <a:ext cx="3692392" cy="3209446"/>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FD66FD87-69A2-5FD7-2668-1D00079BF3C4}"/>
                </a:ext>
              </a:extLst>
            </p:cNvPr>
            <p:cNvSpPr txBox="1"/>
            <p:nvPr/>
          </p:nvSpPr>
          <p:spPr>
            <a:xfrm>
              <a:off x="1299470" y="1987330"/>
              <a:ext cx="1326004" cy="646331"/>
            </a:xfrm>
            <a:prstGeom prst="rect">
              <a:avLst/>
            </a:prstGeom>
            <a:noFill/>
          </p:spPr>
          <p:txBody>
            <a:bodyPr wrap="none" rtlCol="0">
              <a:spAutoFit/>
            </a:bodyPr>
            <a:lstStyle/>
            <a:p>
              <a:r>
                <a:rPr lang="en-US" sz="1800" dirty="0">
                  <a:solidFill>
                    <a:srgbClr val="00B050"/>
                  </a:solidFill>
                </a:rPr>
                <a:t>Reviewing </a:t>
              </a:r>
              <a:br>
                <a:rPr lang="en-US" sz="1800" dirty="0">
                  <a:solidFill>
                    <a:srgbClr val="00B050"/>
                  </a:solidFill>
                </a:rPr>
              </a:br>
              <a:r>
                <a:rPr lang="en-US" sz="1800" dirty="0">
                  <a:solidFill>
                    <a:srgbClr val="00B050"/>
                  </a:solidFill>
                </a:rPr>
                <a:t>is declining</a:t>
              </a:r>
            </a:p>
          </p:txBody>
        </p:sp>
        <p:sp>
          <p:nvSpPr>
            <p:cNvPr id="11" name="TextBox 10">
              <a:extLst>
                <a:ext uri="{FF2B5EF4-FFF2-40B4-BE49-F238E27FC236}">
                  <a16:creationId xmlns:a16="http://schemas.microsoft.com/office/drawing/2014/main" id="{7534BDDF-4C6A-5588-29A0-8BF98A35CF02}"/>
                </a:ext>
              </a:extLst>
            </p:cNvPr>
            <p:cNvSpPr txBox="1"/>
            <p:nvPr/>
          </p:nvSpPr>
          <p:spPr>
            <a:xfrm>
              <a:off x="1462312" y="3132269"/>
              <a:ext cx="1925527" cy="276999"/>
            </a:xfrm>
            <a:prstGeom prst="rect">
              <a:avLst/>
            </a:prstGeom>
            <a:noFill/>
          </p:spPr>
          <p:txBody>
            <a:bodyPr wrap="none" rtlCol="0">
              <a:spAutoFit/>
            </a:bodyPr>
            <a:lstStyle/>
            <a:p>
              <a:r>
                <a:rPr lang="en-US" sz="1200" dirty="0">
                  <a:solidFill>
                    <a:srgbClr val="00B050"/>
                  </a:solidFill>
                </a:rPr>
                <a:t>… will be extinct by 2050!</a:t>
              </a:r>
            </a:p>
          </p:txBody>
        </p:sp>
      </p:grpSp>
      <p:sp>
        <p:nvSpPr>
          <p:cNvPr id="13" name="Google Shape;67;p2">
            <a:extLst>
              <a:ext uri="{FF2B5EF4-FFF2-40B4-BE49-F238E27FC236}">
                <a16:creationId xmlns:a16="http://schemas.microsoft.com/office/drawing/2014/main" id="{A4A6E813-CD9C-C94B-3F9B-47CF57F19BBF}"/>
              </a:ext>
            </a:extLst>
          </p:cNvPr>
          <p:cNvSpPr txBox="1">
            <a:spLocks noGrp="1"/>
          </p:cNvSpPr>
          <p:nvPr>
            <p:ph type="subTitle" idx="1"/>
          </p:nvPr>
        </p:nvSpPr>
        <p:spPr>
          <a:xfrm>
            <a:off x="4526498" y="2105500"/>
            <a:ext cx="2611225" cy="1305895"/>
          </a:xfrm>
          <a:prstGeom prst="rect">
            <a:avLst/>
          </a:prstGeom>
          <a:noFill/>
          <a:ln>
            <a:noFill/>
          </a:ln>
        </p:spPr>
        <p:txBody>
          <a:bodyPr spcFirstLastPara="1" wrap="square" lIns="91425" tIns="91425" rIns="91425" bIns="91425" anchor="t" anchorCtr="0">
            <a:noAutofit/>
          </a:bodyPr>
          <a:lstStyle/>
          <a:p>
            <a:pPr marL="0" lvl="0" indent="0" algn="l">
              <a:lnSpc>
                <a:spcPct val="115000"/>
              </a:lnSpc>
              <a:buSzPts val="605"/>
            </a:pPr>
            <a:r>
              <a:rPr lang="en-GB" sz="1800" dirty="0">
                <a:solidFill>
                  <a:schemeClr val="dk1"/>
                </a:solidFill>
              </a:rPr>
              <a:t>… it is increasingly difficult to get peer reviews ... </a:t>
            </a:r>
            <a:endParaRPr sz="1800" dirty="0"/>
          </a:p>
        </p:txBody>
      </p:sp>
      <p:sp>
        <p:nvSpPr>
          <p:cNvPr id="16" name="Google Shape;68;p2">
            <a:extLst>
              <a:ext uri="{FF2B5EF4-FFF2-40B4-BE49-F238E27FC236}">
                <a16:creationId xmlns:a16="http://schemas.microsoft.com/office/drawing/2014/main" id="{90E810AE-1C22-909B-4A5C-5664D66376F4}"/>
              </a:ext>
            </a:extLst>
          </p:cNvPr>
          <p:cNvSpPr txBox="1">
            <a:spLocks noGrp="1"/>
          </p:cNvSpPr>
          <p:nvPr>
            <p:ph type="ctrTitle"/>
          </p:nvPr>
        </p:nvSpPr>
        <p:spPr>
          <a:xfrm>
            <a:off x="311700" y="120391"/>
            <a:ext cx="8520600" cy="903518"/>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288888"/>
              <a:buNone/>
            </a:pPr>
            <a:r>
              <a:rPr lang="en-GB" sz="2000" b="1" dirty="0">
                <a:solidFill>
                  <a:srgbClr val="2A2A2A"/>
                </a:solidFill>
              </a:rPr>
              <a:t>Workshop: </a:t>
            </a:r>
            <a:endParaRPr sz="2000" b="1" dirty="0">
              <a:solidFill>
                <a:srgbClr val="2A2A2A"/>
              </a:solidFill>
            </a:endParaRPr>
          </a:p>
          <a:p>
            <a:pPr lvl="0">
              <a:buSzPct val="175084"/>
            </a:pPr>
            <a:r>
              <a:rPr lang="en-GB" sz="2700" b="1" i="1" dirty="0">
                <a:solidFill>
                  <a:srgbClr val="2A2A2A"/>
                </a:solidFill>
              </a:rPr>
              <a:t>WHY: </a:t>
            </a:r>
            <a:r>
              <a:rPr lang="en-US" sz="2800" b="1" i="1" dirty="0"/>
              <a:t>Effective reviewing and editing</a:t>
            </a:r>
            <a:endParaRPr sz="2700" i="1" dirty="0"/>
          </a:p>
        </p:txBody>
      </p:sp>
      <p:sp>
        <p:nvSpPr>
          <p:cNvPr id="2" name="TextBox 1">
            <a:extLst>
              <a:ext uri="{FF2B5EF4-FFF2-40B4-BE49-F238E27FC236}">
                <a16:creationId xmlns:a16="http://schemas.microsoft.com/office/drawing/2014/main" id="{B60A5F98-966E-DF9C-7854-D1FE61AA5D35}"/>
              </a:ext>
            </a:extLst>
          </p:cNvPr>
          <p:cNvSpPr txBox="1"/>
          <p:nvPr/>
        </p:nvSpPr>
        <p:spPr>
          <a:xfrm>
            <a:off x="7716805" y="952917"/>
            <a:ext cx="652743" cy="276999"/>
          </a:xfrm>
          <a:prstGeom prst="rect">
            <a:avLst/>
          </a:prstGeom>
          <a:noFill/>
        </p:spPr>
        <p:txBody>
          <a:bodyPr wrap="none" rtlCol="0">
            <a:spAutoFit/>
          </a:bodyPr>
          <a:lstStyle/>
          <a:p>
            <a:r>
              <a:rPr lang="en-US" sz="1200" dirty="0">
                <a:solidFill>
                  <a:schemeClr val="accent1"/>
                </a:solidFill>
              </a:rPr>
              <a:t>22,000</a:t>
            </a:r>
          </a:p>
        </p:txBody>
      </p:sp>
      <p:sp>
        <p:nvSpPr>
          <p:cNvPr id="4" name="TextBox 3">
            <a:extLst>
              <a:ext uri="{FF2B5EF4-FFF2-40B4-BE49-F238E27FC236}">
                <a16:creationId xmlns:a16="http://schemas.microsoft.com/office/drawing/2014/main" id="{95F26D0C-7231-F2F6-9DE3-515AB2549B51}"/>
              </a:ext>
            </a:extLst>
          </p:cNvPr>
          <p:cNvSpPr txBox="1"/>
          <p:nvPr/>
        </p:nvSpPr>
        <p:spPr>
          <a:xfrm>
            <a:off x="8254775" y="866878"/>
            <a:ext cx="1005403" cy="246221"/>
          </a:xfrm>
          <a:prstGeom prst="rect">
            <a:avLst/>
          </a:prstGeom>
          <a:noFill/>
        </p:spPr>
        <p:txBody>
          <a:bodyPr wrap="none" rtlCol="0">
            <a:spAutoFit/>
          </a:bodyPr>
          <a:lstStyle/>
          <a:p>
            <a:r>
              <a:rPr lang="en-US" sz="1000" i="1" u="sng" dirty="0">
                <a:solidFill>
                  <a:srgbClr val="93593C"/>
                </a:solidFill>
              </a:rPr>
              <a:t>Biogeography</a:t>
            </a:r>
          </a:p>
        </p:txBody>
      </p:sp>
      <p:sp>
        <p:nvSpPr>
          <p:cNvPr id="3" name="TextBox 2">
            <a:extLst>
              <a:ext uri="{FF2B5EF4-FFF2-40B4-BE49-F238E27FC236}">
                <a16:creationId xmlns:a16="http://schemas.microsoft.com/office/drawing/2014/main" id="{9F4A70AC-6C12-2C34-5A24-259C0F907F6E}"/>
              </a:ext>
            </a:extLst>
          </p:cNvPr>
          <p:cNvSpPr txBox="1"/>
          <p:nvPr/>
        </p:nvSpPr>
        <p:spPr>
          <a:xfrm>
            <a:off x="-59091" y="4950556"/>
            <a:ext cx="4735592" cy="246221"/>
          </a:xfrm>
          <a:prstGeom prst="rect">
            <a:avLst/>
          </a:prstGeom>
          <a:noFill/>
        </p:spPr>
        <p:txBody>
          <a:bodyPr wrap="none" rtlCol="0">
            <a:spAutoFit/>
          </a:bodyPr>
          <a:lstStyle/>
          <a:p>
            <a:r>
              <a:rPr lang="en-US" sz="1000" dirty="0"/>
              <a:t>Dawson, MN (2022) </a:t>
            </a:r>
            <a:r>
              <a:rPr lang="en-US" sz="1000" i="1" dirty="0"/>
              <a:t>J. Biogeography</a:t>
            </a:r>
            <a:r>
              <a:rPr lang="en-US" sz="1000" dirty="0"/>
              <a:t> 50:41-42. </a:t>
            </a:r>
            <a:r>
              <a:rPr lang="en-US" sz="1000" u="sng" dirty="0">
                <a:hlinkClick r:id="rId5"/>
              </a:rPr>
              <a:t>https://doi.org/10.1111/jbi.14567</a:t>
            </a:r>
            <a:r>
              <a:rPr lang="en-US" sz="1000" dirty="0"/>
              <a:t> </a:t>
            </a:r>
          </a:p>
        </p:txBody>
      </p:sp>
    </p:spTree>
    <p:extLst>
      <p:ext uri="{BB962C8B-B14F-4D97-AF65-F5344CB8AC3E}">
        <p14:creationId xmlns:p14="http://schemas.microsoft.com/office/powerpoint/2010/main" val="4161397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FBE71D0F-F100-2367-BB70-B6E5048C5D30}"/>
            </a:ext>
          </a:extLst>
        </p:cNvPr>
        <p:cNvGrpSpPr/>
        <p:nvPr/>
      </p:nvGrpSpPr>
      <p:grpSpPr>
        <a:xfrm>
          <a:off x="0" y="0"/>
          <a:ext cx="0" cy="0"/>
          <a:chOff x="0" y="0"/>
          <a:chExt cx="0" cy="0"/>
        </a:xfrm>
      </p:grpSpPr>
      <p:grpSp>
        <p:nvGrpSpPr>
          <p:cNvPr id="95" name="Group 94">
            <a:extLst>
              <a:ext uri="{FF2B5EF4-FFF2-40B4-BE49-F238E27FC236}">
                <a16:creationId xmlns:a16="http://schemas.microsoft.com/office/drawing/2014/main" id="{31832A11-D9F8-2EF2-2A5A-B5B16576B332}"/>
              </a:ext>
            </a:extLst>
          </p:cNvPr>
          <p:cNvGrpSpPr/>
          <p:nvPr/>
        </p:nvGrpSpPr>
        <p:grpSpPr>
          <a:xfrm>
            <a:off x="0" y="58992"/>
            <a:ext cx="9223262" cy="5084507"/>
            <a:chOff x="0" y="58992"/>
            <a:chExt cx="9223262" cy="5084507"/>
          </a:xfrm>
        </p:grpSpPr>
        <p:grpSp>
          <p:nvGrpSpPr>
            <p:cNvPr id="60" name="Group 59">
              <a:extLst>
                <a:ext uri="{FF2B5EF4-FFF2-40B4-BE49-F238E27FC236}">
                  <a16:creationId xmlns:a16="http://schemas.microsoft.com/office/drawing/2014/main" id="{79D3BFD5-96BC-ED22-C1B8-69937752A052}"/>
                </a:ext>
              </a:extLst>
            </p:cNvPr>
            <p:cNvGrpSpPr/>
            <p:nvPr/>
          </p:nvGrpSpPr>
          <p:grpSpPr>
            <a:xfrm>
              <a:off x="0" y="58992"/>
              <a:ext cx="9144001" cy="5084507"/>
              <a:chOff x="0" y="58992"/>
              <a:chExt cx="9144001" cy="5084507"/>
            </a:xfrm>
          </p:grpSpPr>
          <p:graphicFrame>
            <p:nvGraphicFramePr>
              <p:cNvPr id="61" name="Chart 60">
                <a:extLst>
                  <a:ext uri="{FF2B5EF4-FFF2-40B4-BE49-F238E27FC236}">
                    <a16:creationId xmlns:a16="http://schemas.microsoft.com/office/drawing/2014/main" id="{B2C9C37B-A180-1C8A-1150-F2CB0D5484EA}"/>
                  </a:ext>
                </a:extLst>
              </p:cNvPr>
              <p:cNvGraphicFramePr>
                <a:graphicFrameLocks/>
              </p:cNvGraphicFramePr>
              <p:nvPr/>
            </p:nvGraphicFramePr>
            <p:xfrm>
              <a:off x="0" y="504824"/>
              <a:ext cx="9143999" cy="4638675"/>
            </p:xfrm>
            <a:graphic>
              <a:graphicData uri="http://schemas.openxmlformats.org/drawingml/2006/chart">
                <c:chart xmlns:c="http://schemas.openxmlformats.org/drawingml/2006/chart" xmlns:r="http://schemas.openxmlformats.org/officeDocument/2006/relationships" r:id="rId3"/>
              </a:graphicData>
            </a:graphic>
          </p:graphicFrame>
          <p:sp>
            <p:nvSpPr>
              <p:cNvPr id="62" name="Rectangle 61">
                <a:extLst>
                  <a:ext uri="{FF2B5EF4-FFF2-40B4-BE49-F238E27FC236}">
                    <a16:creationId xmlns:a16="http://schemas.microsoft.com/office/drawing/2014/main" id="{4353E998-5879-BE9A-6D86-FE10E46681A0}"/>
                  </a:ext>
                </a:extLst>
              </p:cNvPr>
              <p:cNvSpPr/>
              <p:nvPr/>
            </p:nvSpPr>
            <p:spPr>
              <a:xfrm>
                <a:off x="8383309" y="4385187"/>
                <a:ext cx="760692" cy="47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08CACD40-44B8-D6DB-7972-E5E5FB39AC7E}"/>
                  </a:ext>
                </a:extLst>
              </p:cNvPr>
              <p:cNvSpPr/>
              <p:nvPr/>
            </p:nvSpPr>
            <p:spPr>
              <a:xfrm>
                <a:off x="0" y="58992"/>
                <a:ext cx="757084" cy="45688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TextBox 63">
              <a:extLst>
                <a:ext uri="{FF2B5EF4-FFF2-40B4-BE49-F238E27FC236}">
                  <a16:creationId xmlns:a16="http://schemas.microsoft.com/office/drawing/2014/main" id="{14837DF3-1268-30B8-E641-BFA22C2101BC}"/>
                </a:ext>
              </a:extLst>
            </p:cNvPr>
            <p:cNvSpPr txBox="1"/>
            <p:nvPr/>
          </p:nvSpPr>
          <p:spPr>
            <a:xfrm>
              <a:off x="7335666" y="4071839"/>
              <a:ext cx="901209" cy="461665"/>
            </a:xfrm>
            <a:prstGeom prst="rect">
              <a:avLst/>
            </a:prstGeom>
            <a:noFill/>
          </p:spPr>
          <p:txBody>
            <a:bodyPr wrap="none" rtlCol="0">
              <a:spAutoFit/>
            </a:bodyPr>
            <a:lstStyle/>
            <a:p>
              <a:r>
                <a:rPr lang="en-US" sz="1200" dirty="0">
                  <a:solidFill>
                    <a:schemeClr val="accent1"/>
                  </a:solidFill>
                </a:rPr>
                <a:t># scientific</a:t>
              </a:r>
              <a:br>
                <a:rPr lang="en-US" sz="1200" dirty="0">
                  <a:solidFill>
                    <a:schemeClr val="accent1"/>
                  </a:solidFill>
                </a:rPr>
              </a:br>
              <a:r>
                <a:rPr lang="en-US" sz="1200" dirty="0">
                  <a:solidFill>
                    <a:schemeClr val="accent1"/>
                  </a:solidFill>
                </a:rPr>
                <a:t>journals</a:t>
              </a:r>
            </a:p>
          </p:txBody>
        </p:sp>
        <p:sp>
          <p:nvSpPr>
            <p:cNvPr id="65" name="TextBox 64">
              <a:extLst>
                <a:ext uri="{FF2B5EF4-FFF2-40B4-BE49-F238E27FC236}">
                  <a16:creationId xmlns:a16="http://schemas.microsoft.com/office/drawing/2014/main" id="{A7EF19D2-71EA-806F-D832-0AEC89A06D58}"/>
                </a:ext>
              </a:extLst>
            </p:cNvPr>
            <p:cNvSpPr txBox="1"/>
            <p:nvPr/>
          </p:nvSpPr>
          <p:spPr>
            <a:xfrm>
              <a:off x="8234096" y="824128"/>
              <a:ext cx="652743" cy="276999"/>
            </a:xfrm>
            <a:prstGeom prst="rect">
              <a:avLst/>
            </a:prstGeom>
            <a:noFill/>
          </p:spPr>
          <p:txBody>
            <a:bodyPr wrap="none" rtlCol="0">
              <a:spAutoFit/>
            </a:bodyPr>
            <a:lstStyle/>
            <a:p>
              <a:r>
                <a:rPr lang="en-US" sz="1200" dirty="0">
                  <a:solidFill>
                    <a:schemeClr val="accent1"/>
                  </a:solidFill>
                </a:rPr>
                <a:t>22,000</a:t>
              </a:r>
            </a:p>
          </p:txBody>
        </p:sp>
        <p:grpSp>
          <p:nvGrpSpPr>
            <p:cNvPr id="66" name="Group 65">
              <a:extLst>
                <a:ext uri="{FF2B5EF4-FFF2-40B4-BE49-F238E27FC236}">
                  <a16:creationId xmlns:a16="http://schemas.microsoft.com/office/drawing/2014/main" id="{C8CE0C69-4E0C-5F0B-E789-13F1119A4B97}"/>
                </a:ext>
              </a:extLst>
            </p:cNvPr>
            <p:cNvGrpSpPr/>
            <p:nvPr/>
          </p:nvGrpSpPr>
          <p:grpSpPr>
            <a:xfrm>
              <a:off x="4676501" y="3995243"/>
              <a:ext cx="2416642" cy="504230"/>
              <a:chOff x="4676501" y="3995243"/>
              <a:chExt cx="2416642" cy="504230"/>
            </a:xfrm>
          </p:grpSpPr>
          <p:sp>
            <p:nvSpPr>
              <p:cNvPr id="67" name="TextBox 66">
                <a:extLst>
                  <a:ext uri="{FF2B5EF4-FFF2-40B4-BE49-F238E27FC236}">
                    <a16:creationId xmlns:a16="http://schemas.microsoft.com/office/drawing/2014/main" id="{0FEA95F1-A217-A16E-076D-900ABACC43C2}"/>
                  </a:ext>
                </a:extLst>
              </p:cNvPr>
              <p:cNvSpPr txBox="1"/>
              <p:nvPr/>
            </p:nvSpPr>
            <p:spPr>
              <a:xfrm>
                <a:off x="6188204" y="4148498"/>
                <a:ext cx="708848" cy="246221"/>
              </a:xfrm>
              <a:prstGeom prst="rect">
                <a:avLst/>
              </a:prstGeom>
              <a:noFill/>
            </p:spPr>
            <p:txBody>
              <a:bodyPr wrap="none" rtlCol="0">
                <a:spAutoFit/>
              </a:bodyPr>
              <a:lstStyle/>
              <a:p>
                <a:r>
                  <a:rPr lang="en-US" sz="1000" i="1" u="sng" dirty="0">
                    <a:solidFill>
                      <a:schemeClr val="accent1"/>
                    </a:solidFill>
                  </a:rPr>
                  <a:t>Evolution</a:t>
                </a:r>
              </a:p>
            </p:txBody>
          </p:sp>
          <p:cxnSp>
            <p:nvCxnSpPr>
              <p:cNvPr id="69" name="Straight Connector 68">
                <a:extLst>
                  <a:ext uri="{FF2B5EF4-FFF2-40B4-BE49-F238E27FC236}">
                    <a16:creationId xmlns:a16="http://schemas.microsoft.com/office/drawing/2014/main" id="{E2EBF538-DC34-6989-9160-7C366AB4511D}"/>
                  </a:ext>
                </a:extLst>
              </p:cNvPr>
              <p:cNvCxnSpPr/>
              <p:nvPr/>
            </p:nvCxnSpPr>
            <p:spPr>
              <a:xfrm flipV="1">
                <a:off x="6748767" y="4349806"/>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802EC943-DD6C-99AC-38C0-DACAF6FBA772}"/>
                  </a:ext>
                </a:extLst>
              </p:cNvPr>
              <p:cNvSpPr txBox="1"/>
              <p:nvPr/>
            </p:nvSpPr>
            <p:spPr>
              <a:xfrm>
                <a:off x="4676501" y="4176455"/>
                <a:ext cx="611065" cy="246221"/>
              </a:xfrm>
              <a:prstGeom prst="rect">
                <a:avLst/>
              </a:prstGeom>
              <a:noFill/>
            </p:spPr>
            <p:txBody>
              <a:bodyPr wrap="none" rtlCol="0">
                <a:spAutoFit/>
              </a:bodyPr>
              <a:lstStyle/>
              <a:p>
                <a:r>
                  <a:rPr lang="en-US" sz="1000" i="1" u="sng" dirty="0">
                    <a:solidFill>
                      <a:schemeClr val="accent1"/>
                    </a:solidFill>
                  </a:rPr>
                  <a:t>Am Nat</a:t>
                </a:r>
              </a:p>
            </p:txBody>
          </p:sp>
          <p:cxnSp>
            <p:nvCxnSpPr>
              <p:cNvPr id="71" name="Straight Connector 70">
                <a:extLst>
                  <a:ext uri="{FF2B5EF4-FFF2-40B4-BE49-F238E27FC236}">
                    <a16:creationId xmlns:a16="http://schemas.microsoft.com/office/drawing/2014/main" id="{B751A92D-F5C3-95E0-FF91-7347D46CFF05}"/>
                  </a:ext>
                </a:extLst>
              </p:cNvPr>
              <p:cNvCxnSpPr/>
              <p:nvPr/>
            </p:nvCxnSpPr>
            <p:spPr>
              <a:xfrm flipV="1">
                <a:off x="5156680" y="437776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53200AF6-7280-645A-B2D8-AD3AEBDB40D7}"/>
                  </a:ext>
                </a:extLst>
              </p:cNvPr>
              <p:cNvSpPr txBox="1"/>
              <p:nvPr/>
            </p:nvSpPr>
            <p:spPr>
              <a:xfrm>
                <a:off x="6384295" y="3995243"/>
                <a:ext cx="708848" cy="246221"/>
              </a:xfrm>
              <a:prstGeom prst="rect">
                <a:avLst/>
              </a:prstGeom>
              <a:noFill/>
            </p:spPr>
            <p:txBody>
              <a:bodyPr wrap="square" rtlCol="0">
                <a:spAutoFit/>
              </a:bodyPr>
              <a:lstStyle/>
              <a:p>
                <a:r>
                  <a:rPr lang="en-US" sz="1000" i="1" u="sng" dirty="0">
                    <a:solidFill>
                      <a:schemeClr val="accent1"/>
                    </a:solidFill>
                  </a:rPr>
                  <a:t>Syst Biol</a:t>
                </a:r>
              </a:p>
            </p:txBody>
          </p:sp>
          <p:cxnSp>
            <p:nvCxnSpPr>
              <p:cNvPr id="73" name="Straight Connector 72">
                <a:extLst>
                  <a:ext uri="{FF2B5EF4-FFF2-40B4-BE49-F238E27FC236}">
                    <a16:creationId xmlns:a16="http://schemas.microsoft.com/office/drawing/2014/main" id="{0B03F785-55B7-CD33-8D46-1CEC3F64B1D1}"/>
                  </a:ext>
                </a:extLst>
              </p:cNvPr>
              <p:cNvCxnSpPr>
                <a:cxnSpLocks/>
              </p:cNvCxnSpPr>
              <p:nvPr/>
            </p:nvCxnSpPr>
            <p:spPr>
              <a:xfrm flipV="1">
                <a:off x="6944858" y="4206599"/>
                <a:ext cx="0" cy="247919"/>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74" name="TextBox 73">
              <a:extLst>
                <a:ext uri="{FF2B5EF4-FFF2-40B4-BE49-F238E27FC236}">
                  <a16:creationId xmlns:a16="http://schemas.microsoft.com/office/drawing/2014/main" id="{F27F74BC-91CB-C143-041D-68E00B2DC937}"/>
                </a:ext>
              </a:extLst>
            </p:cNvPr>
            <p:cNvSpPr txBox="1"/>
            <p:nvPr/>
          </p:nvSpPr>
          <p:spPr>
            <a:xfrm>
              <a:off x="8245696" y="1622188"/>
              <a:ext cx="524503" cy="246221"/>
            </a:xfrm>
            <a:prstGeom prst="rect">
              <a:avLst/>
            </a:prstGeom>
            <a:noFill/>
          </p:spPr>
          <p:txBody>
            <a:bodyPr wrap="none" rtlCol="0">
              <a:spAutoFit/>
            </a:bodyPr>
            <a:lstStyle/>
            <a:p>
              <a:r>
                <a:rPr lang="en-US" sz="1000" i="1" u="sng" dirty="0">
                  <a:solidFill>
                    <a:schemeClr val="accent1"/>
                  </a:solidFill>
                </a:rPr>
                <a:t>BSSB</a:t>
              </a:r>
            </a:p>
          </p:txBody>
        </p:sp>
        <p:cxnSp>
          <p:nvCxnSpPr>
            <p:cNvPr id="75" name="Straight Connector 74">
              <a:extLst>
                <a:ext uri="{FF2B5EF4-FFF2-40B4-BE49-F238E27FC236}">
                  <a16:creationId xmlns:a16="http://schemas.microsoft.com/office/drawing/2014/main" id="{DF88E747-329C-8A98-F00C-15E48C366D15}"/>
                </a:ext>
              </a:extLst>
            </p:cNvPr>
            <p:cNvCxnSpPr>
              <a:cxnSpLocks/>
            </p:cNvCxnSpPr>
            <p:nvPr/>
          </p:nvCxnSpPr>
          <p:spPr>
            <a:xfrm flipV="1">
              <a:off x="8344608" y="1485895"/>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045F736E-C89D-3503-88D1-DD9AC8006F32}"/>
                </a:ext>
              </a:extLst>
            </p:cNvPr>
            <p:cNvSpPr txBox="1"/>
            <p:nvPr/>
          </p:nvSpPr>
          <p:spPr>
            <a:xfrm>
              <a:off x="8121377" y="2267096"/>
              <a:ext cx="857927" cy="400110"/>
            </a:xfrm>
            <a:prstGeom prst="rect">
              <a:avLst/>
            </a:prstGeom>
            <a:noFill/>
          </p:spPr>
          <p:txBody>
            <a:bodyPr wrap="none" rtlCol="0">
              <a:spAutoFit/>
            </a:bodyPr>
            <a:lstStyle/>
            <a:p>
              <a:r>
                <a:rPr lang="en-US" sz="1000" i="1" dirty="0">
                  <a:solidFill>
                    <a:schemeClr val="accent1"/>
                  </a:solidFill>
                </a:rPr>
                <a:t> </a:t>
              </a:r>
              <a:r>
                <a:rPr lang="en-US" sz="1000" i="1" dirty="0" err="1">
                  <a:solidFill>
                    <a:schemeClr val="accent1"/>
                  </a:solidFill>
                </a:rPr>
                <a:t>Evol</a:t>
              </a:r>
              <a:r>
                <a:rPr lang="en-US" sz="1000" i="1" dirty="0">
                  <a:solidFill>
                    <a:schemeClr val="accent1"/>
                  </a:solidFill>
                </a:rPr>
                <a:t> Lett</a:t>
              </a:r>
            </a:p>
            <a:p>
              <a:r>
                <a:rPr lang="en-US" sz="1000" i="1" dirty="0">
                  <a:solidFill>
                    <a:schemeClr val="accent1"/>
                  </a:solidFill>
                </a:rPr>
                <a:t>Nature E&amp;E</a:t>
              </a:r>
            </a:p>
          </p:txBody>
        </p:sp>
        <p:cxnSp>
          <p:nvCxnSpPr>
            <p:cNvPr id="77" name="Straight Connector 76">
              <a:extLst>
                <a:ext uri="{FF2B5EF4-FFF2-40B4-BE49-F238E27FC236}">
                  <a16:creationId xmlns:a16="http://schemas.microsoft.com/office/drawing/2014/main" id="{AE08A29B-B47A-2C59-3881-BB852827C8E3}"/>
                </a:ext>
              </a:extLst>
            </p:cNvPr>
            <p:cNvCxnSpPr>
              <a:cxnSpLocks/>
            </p:cNvCxnSpPr>
            <p:nvPr/>
          </p:nvCxnSpPr>
          <p:spPr>
            <a:xfrm flipV="1">
              <a:off x="8269569" y="2091891"/>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30A5504B-0B79-074B-5122-82A43CC6101B}"/>
                </a:ext>
              </a:extLst>
            </p:cNvPr>
            <p:cNvSpPr txBox="1"/>
            <p:nvPr/>
          </p:nvSpPr>
          <p:spPr>
            <a:xfrm>
              <a:off x="7208041" y="3548210"/>
              <a:ext cx="418704" cy="246221"/>
            </a:xfrm>
            <a:prstGeom prst="rect">
              <a:avLst/>
            </a:prstGeom>
            <a:noFill/>
          </p:spPr>
          <p:txBody>
            <a:bodyPr wrap="none" rtlCol="0">
              <a:spAutoFit/>
            </a:bodyPr>
            <a:lstStyle/>
            <a:p>
              <a:r>
                <a:rPr lang="en-US" sz="1000" i="1" u="sng" dirty="0">
                  <a:solidFill>
                    <a:schemeClr val="accent1"/>
                  </a:solidFill>
                </a:rPr>
                <a:t>JEB</a:t>
              </a:r>
            </a:p>
          </p:txBody>
        </p:sp>
        <p:cxnSp>
          <p:nvCxnSpPr>
            <p:cNvPr id="79" name="Straight Connector 78">
              <a:extLst>
                <a:ext uri="{FF2B5EF4-FFF2-40B4-BE49-F238E27FC236}">
                  <a16:creationId xmlns:a16="http://schemas.microsoft.com/office/drawing/2014/main" id="{A2AA93BE-3DC5-4927-FDAB-7B78E7718C97}"/>
                </a:ext>
              </a:extLst>
            </p:cNvPr>
            <p:cNvCxnSpPr>
              <a:cxnSpLocks/>
            </p:cNvCxnSpPr>
            <p:nvPr/>
          </p:nvCxnSpPr>
          <p:spPr>
            <a:xfrm flipV="1">
              <a:off x="7569479" y="3666970"/>
              <a:ext cx="0" cy="20923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010A11E4-0808-A001-B15F-A9083A8B8AB9}"/>
                </a:ext>
              </a:extLst>
            </p:cNvPr>
            <p:cNvSpPr txBox="1"/>
            <p:nvPr/>
          </p:nvSpPr>
          <p:spPr>
            <a:xfrm>
              <a:off x="7088596" y="3712073"/>
              <a:ext cx="369012" cy="246221"/>
            </a:xfrm>
            <a:prstGeom prst="rect">
              <a:avLst/>
            </a:prstGeom>
            <a:noFill/>
          </p:spPr>
          <p:txBody>
            <a:bodyPr wrap="none" rtlCol="0">
              <a:spAutoFit/>
            </a:bodyPr>
            <a:lstStyle/>
            <a:p>
              <a:r>
                <a:rPr lang="en-US" sz="1000" i="1" dirty="0">
                  <a:solidFill>
                    <a:srgbClr val="93593C"/>
                  </a:solidFill>
                </a:rPr>
                <a:t>JBI</a:t>
              </a:r>
            </a:p>
          </p:txBody>
        </p:sp>
        <p:cxnSp>
          <p:nvCxnSpPr>
            <p:cNvPr id="81" name="Straight Connector 80">
              <a:extLst>
                <a:ext uri="{FF2B5EF4-FFF2-40B4-BE49-F238E27FC236}">
                  <a16:creationId xmlns:a16="http://schemas.microsoft.com/office/drawing/2014/main" id="{3479D42B-62FB-171B-9679-44322E3EE230}"/>
                </a:ext>
              </a:extLst>
            </p:cNvPr>
            <p:cNvCxnSpPr>
              <a:cxnSpLocks/>
            </p:cNvCxnSpPr>
            <p:nvPr/>
          </p:nvCxnSpPr>
          <p:spPr>
            <a:xfrm flipV="1">
              <a:off x="7360125" y="3908566"/>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7C198A15-20B7-87C1-9D7C-4C42E3A240EF}"/>
                </a:ext>
              </a:extLst>
            </p:cNvPr>
            <p:cNvSpPr txBox="1"/>
            <p:nvPr/>
          </p:nvSpPr>
          <p:spPr>
            <a:xfrm>
              <a:off x="7371438" y="3176949"/>
              <a:ext cx="453970" cy="400110"/>
            </a:xfrm>
            <a:prstGeom prst="rect">
              <a:avLst/>
            </a:prstGeom>
            <a:noFill/>
          </p:spPr>
          <p:txBody>
            <a:bodyPr wrap="none" rtlCol="0">
              <a:spAutoFit/>
            </a:bodyPr>
            <a:lstStyle/>
            <a:p>
              <a:r>
                <a:rPr lang="en-US" sz="1000" i="1" dirty="0">
                  <a:solidFill>
                    <a:srgbClr val="93593C"/>
                  </a:solidFill>
                </a:rPr>
                <a:t> DDI</a:t>
              </a:r>
            </a:p>
            <a:p>
              <a:r>
                <a:rPr lang="en-US" sz="1000" i="1" dirty="0">
                  <a:solidFill>
                    <a:srgbClr val="93593C"/>
                  </a:solidFill>
                </a:rPr>
                <a:t>GEB</a:t>
              </a:r>
            </a:p>
          </p:txBody>
        </p:sp>
        <p:cxnSp>
          <p:nvCxnSpPr>
            <p:cNvPr id="83" name="Straight Connector 82">
              <a:extLst>
                <a:ext uri="{FF2B5EF4-FFF2-40B4-BE49-F238E27FC236}">
                  <a16:creationId xmlns:a16="http://schemas.microsoft.com/office/drawing/2014/main" id="{977392AF-3417-2A84-D5D5-FA2FE580B9EF}"/>
                </a:ext>
              </a:extLst>
            </p:cNvPr>
            <p:cNvCxnSpPr>
              <a:cxnSpLocks/>
            </p:cNvCxnSpPr>
            <p:nvPr/>
          </p:nvCxnSpPr>
          <p:spPr>
            <a:xfrm flipV="1">
              <a:off x="7716805" y="353566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5DCE54F5-19A7-9E2C-2861-F4C1B952F635}"/>
                </a:ext>
              </a:extLst>
            </p:cNvPr>
            <p:cNvSpPr txBox="1"/>
            <p:nvPr/>
          </p:nvSpPr>
          <p:spPr>
            <a:xfrm>
              <a:off x="6338866" y="3836050"/>
              <a:ext cx="1005403" cy="246221"/>
            </a:xfrm>
            <a:prstGeom prst="rect">
              <a:avLst/>
            </a:prstGeom>
            <a:noFill/>
          </p:spPr>
          <p:txBody>
            <a:bodyPr wrap="none" rtlCol="0">
              <a:spAutoFit/>
            </a:bodyPr>
            <a:lstStyle/>
            <a:p>
              <a:r>
                <a:rPr lang="en-US" sz="1000" i="1" u="sng" dirty="0" err="1">
                  <a:solidFill>
                    <a:srgbClr val="93593C"/>
                  </a:solidFill>
                </a:rPr>
                <a:t>Biogeographia</a:t>
              </a:r>
              <a:endParaRPr lang="en-US" sz="1000" i="1" u="sng" dirty="0">
                <a:solidFill>
                  <a:srgbClr val="93593C"/>
                </a:solidFill>
              </a:endParaRPr>
            </a:p>
          </p:txBody>
        </p:sp>
        <p:cxnSp>
          <p:nvCxnSpPr>
            <p:cNvPr id="85" name="Straight Connector 84">
              <a:extLst>
                <a:ext uri="{FF2B5EF4-FFF2-40B4-BE49-F238E27FC236}">
                  <a16:creationId xmlns:a16="http://schemas.microsoft.com/office/drawing/2014/main" id="{1182C8DC-68E7-3350-0E26-25B56CE2898F}"/>
                </a:ext>
              </a:extLst>
            </p:cNvPr>
            <p:cNvCxnSpPr>
              <a:cxnSpLocks/>
            </p:cNvCxnSpPr>
            <p:nvPr/>
          </p:nvCxnSpPr>
          <p:spPr>
            <a:xfrm flipV="1">
              <a:off x="7270065" y="3974342"/>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C740BAC3-C27F-C613-CF4B-62878E4D5472}"/>
                </a:ext>
              </a:extLst>
            </p:cNvPr>
            <p:cNvSpPr txBox="1"/>
            <p:nvPr/>
          </p:nvSpPr>
          <p:spPr>
            <a:xfrm>
              <a:off x="7930063" y="3659948"/>
              <a:ext cx="1005403" cy="400110"/>
            </a:xfrm>
            <a:prstGeom prst="rect">
              <a:avLst/>
            </a:prstGeom>
            <a:noFill/>
          </p:spPr>
          <p:txBody>
            <a:bodyPr wrap="none" rtlCol="0">
              <a:spAutoFit/>
            </a:bodyPr>
            <a:lstStyle/>
            <a:p>
              <a:r>
                <a:rPr lang="en-US" sz="1000" i="1" u="sng" dirty="0">
                  <a:solidFill>
                    <a:srgbClr val="93593C"/>
                  </a:solidFill>
                </a:rPr>
                <a:t>Frontiers of </a:t>
              </a:r>
              <a:br>
                <a:rPr lang="en-US" sz="1000" i="1" u="sng" dirty="0">
                  <a:solidFill>
                    <a:srgbClr val="93593C"/>
                  </a:solidFill>
                </a:rPr>
              </a:br>
              <a:r>
                <a:rPr lang="en-US" sz="1000" i="1" u="sng" dirty="0">
                  <a:solidFill>
                    <a:srgbClr val="93593C"/>
                  </a:solidFill>
                </a:rPr>
                <a:t>Biogeography</a:t>
              </a:r>
            </a:p>
          </p:txBody>
        </p:sp>
        <p:cxnSp>
          <p:nvCxnSpPr>
            <p:cNvPr id="87" name="Straight Connector 86">
              <a:extLst>
                <a:ext uri="{FF2B5EF4-FFF2-40B4-BE49-F238E27FC236}">
                  <a16:creationId xmlns:a16="http://schemas.microsoft.com/office/drawing/2014/main" id="{D24104A8-237C-EBEB-86DE-4CBC2B94CDDD}"/>
                </a:ext>
              </a:extLst>
            </p:cNvPr>
            <p:cNvCxnSpPr>
              <a:cxnSpLocks/>
            </p:cNvCxnSpPr>
            <p:nvPr/>
          </p:nvCxnSpPr>
          <p:spPr>
            <a:xfrm flipV="1">
              <a:off x="8045519" y="3483349"/>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9524958F-1F72-4F55-EB6D-32A52682DC60}"/>
                </a:ext>
              </a:extLst>
            </p:cNvPr>
            <p:cNvSpPr txBox="1"/>
            <p:nvPr/>
          </p:nvSpPr>
          <p:spPr>
            <a:xfrm>
              <a:off x="8229851" y="1904882"/>
              <a:ext cx="857927" cy="246221"/>
            </a:xfrm>
            <a:prstGeom prst="rect">
              <a:avLst/>
            </a:prstGeom>
            <a:noFill/>
          </p:spPr>
          <p:txBody>
            <a:bodyPr wrap="square">
              <a:spAutoFit/>
            </a:bodyPr>
            <a:lstStyle/>
            <a:p>
              <a:r>
                <a:rPr lang="en-US" sz="1000" i="1" dirty="0">
                  <a:solidFill>
                    <a:srgbClr val="93593C"/>
                  </a:solidFill>
                </a:rPr>
                <a:t>NPJ </a:t>
              </a:r>
              <a:r>
                <a:rPr lang="en-US" sz="1000" i="1" dirty="0" err="1">
                  <a:solidFill>
                    <a:srgbClr val="93593C"/>
                  </a:solidFill>
                </a:rPr>
                <a:t>Biodiv</a:t>
              </a:r>
              <a:r>
                <a:rPr lang="en-US" sz="1000" i="1" dirty="0">
                  <a:solidFill>
                    <a:srgbClr val="93593C"/>
                  </a:solidFill>
                </a:rPr>
                <a:t>.</a:t>
              </a:r>
            </a:p>
          </p:txBody>
        </p:sp>
        <p:cxnSp>
          <p:nvCxnSpPr>
            <p:cNvPr id="89" name="Straight Connector 88">
              <a:extLst>
                <a:ext uri="{FF2B5EF4-FFF2-40B4-BE49-F238E27FC236}">
                  <a16:creationId xmlns:a16="http://schemas.microsoft.com/office/drawing/2014/main" id="{550EB951-DE62-C01D-E9AB-7FA7C2C5F55A}"/>
                </a:ext>
              </a:extLst>
            </p:cNvPr>
            <p:cNvCxnSpPr>
              <a:cxnSpLocks/>
            </p:cNvCxnSpPr>
            <p:nvPr/>
          </p:nvCxnSpPr>
          <p:spPr>
            <a:xfrm flipV="1">
              <a:off x="8295199" y="1826401"/>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21CA0794-EEFE-8534-1B0E-1C27763F2592}"/>
                </a:ext>
              </a:extLst>
            </p:cNvPr>
            <p:cNvSpPr txBox="1"/>
            <p:nvPr/>
          </p:nvSpPr>
          <p:spPr>
            <a:xfrm>
              <a:off x="8365335" y="1105200"/>
              <a:ext cx="857927" cy="400110"/>
            </a:xfrm>
            <a:prstGeom prst="rect">
              <a:avLst/>
            </a:prstGeom>
            <a:noFill/>
          </p:spPr>
          <p:txBody>
            <a:bodyPr wrap="square">
              <a:spAutoFit/>
            </a:bodyPr>
            <a:lstStyle/>
            <a:p>
              <a:r>
                <a:rPr lang="en-US" sz="1000" i="1" dirty="0">
                  <a:solidFill>
                    <a:srgbClr val="93593C"/>
                  </a:solidFill>
                </a:rPr>
                <a:t>Nature </a:t>
              </a:r>
              <a:r>
                <a:rPr lang="en-US" sz="1000" i="1" dirty="0" err="1">
                  <a:solidFill>
                    <a:srgbClr val="93593C"/>
                  </a:solidFill>
                </a:rPr>
                <a:t>Biodiv</a:t>
              </a:r>
              <a:r>
                <a:rPr lang="en-US" sz="1000" i="1" dirty="0">
                  <a:solidFill>
                    <a:srgbClr val="93593C"/>
                  </a:solidFill>
                </a:rPr>
                <a:t>. Rev.</a:t>
              </a:r>
            </a:p>
          </p:txBody>
        </p:sp>
        <p:cxnSp>
          <p:nvCxnSpPr>
            <p:cNvPr id="91" name="Straight Connector 90">
              <a:extLst>
                <a:ext uri="{FF2B5EF4-FFF2-40B4-BE49-F238E27FC236}">
                  <a16:creationId xmlns:a16="http://schemas.microsoft.com/office/drawing/2014/main" id="{50B37C4E-C4B7-6ADD-91DB-1A1B613F968E}"/>
                </a:ext>
              </a:extLst>
            </p:cNvPr>
            <p:cNvCxnSpPr>
              <a:cxnSpLocks/>
            </p:cNvCxnSpPr>
            <p:nvPr/>
          </p:nvCxnSpPr>
          <p:spPr>
            <a:xfrm flipV="1">
              <a:off x="8430683" y="1153183"/>
              <a:ext cx="0" cy="209233"/>
            </a:xfrm>
            <a:prstGeom prst="line">
              <a:avLst/>
            </a:prstGeom>
            <a:ln w="19050">
              <a:solidFill>
                <a:srgbClr val="93593C"/>
              </a:solidFill>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7C1AF8DE-89B6-8BA4-C455-7FF6E222D9F5}"/>
                </a:ext>
              </a:extLst>
            </p:cNvPr>
            <p:cNvSpPr txBox="1"/>
            <p:nvPr/>
          </p:nvSpPr>
          <p:spPr>
            <a:xfrm>
              <a:off x="589070" y="4215905"/>
              <a:ext cx="596638" cy="246221"/>
            </a:xfrm>
            <a:prstGeom prst="rect">
              <a:avLst/>
            </a:prstGeom>
            <a:noFill/>
          </p:spPr>
          <p:txBody>
            <a:bodyPr wrap="none" rtlCol="0">
              <a:spAutoFit/>
            </a:bodyPr>
            <a:lstStyle/>
            <a:p>
              <a:r>
                <a:rPr lang="en-US" sz="1000" i="1" u="sng" dirty="0">
                  <a:solidFill>
                    <a:schemeClr val="accent1"/>
                  </a:solidFill>
                </a:rPr>
                <a:t>PTRSL</a:t>
              </a:r>
            </a:p>
          </p:txBody>
        </p:sp>
        <p:cxnSp>
          <p:nvCxnSpPr>
            <p:cNvPr id="93" name="Straight Connector 92">
              <a:extLst>
                <a:ext uri="{FF2B5EF4-FFF2-40B4-BE49-F238E27FC236}">
                  <a16:creationId xmlns:a16="http://schemas.microsoft.com/office/drawing/2014/main" id="{5356D94F-D661-6501-A94D-F6C458E8DCAB}"/>
                </a:ext>
              </a:extLst>
            </p:cNvPr>
            <p:cNvCxnSpPr/>
            <p:nvPr/>
          </p:nvCxnSpPr>
          <p:spPr>
            <a:xfrm flipV="1">
              <a:off x="1069249" y="4417213"/>
              <a:ext cx="0" cy="1217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92021A2A-78C4-FEE1-A7D3-ACB8259B8D8C}"/>
                </a:ext>
              </a:extLst>
            </p:cNvPr>
            <p:cNvSpPr txBox="1"/>
            <p:nvPr/>
          </p:nvSpPr>
          <p:spPr>
            <a:xfrm>
              <a:off x="8000748" y="4267588"/>
              <a:ext cx="1216057" cy="861774"/>
            </a:xfrm>
            <a:prstGeom prst="rect">
              <a:avLst/>
            </a:prstGeom>
            <a:noFill/>
          </p:spPr>
          <p:txBody>
            <a:bodyPr wrap="square" rtlCol="0">
              <a:spAutoFit/>
            </a:bodyPr>
            <a:lstStyle/>
            <a:p>
              <a:r>
                <a:rPr lang="en-US" sz="1000" dirty="0">
                  <a:solidFill>
                    <a:schemeClr val="tx1"/>
                  </a:solidFill>
                </a:rPr>
                <a:t>Key:</a:t>
              </a:r>
            </a:p>
            <a:p>
              <a:r>
                <a:rPr lang="en-US" sz="1000" i="1" u="sng" dirty="0">
                  <a:solidFill>
                    <a:schemeClr val="tx1"/>
                  </a:solidFill>
                </a:rPr>
                <a:t>Society-owned</a:t>
              </a:r>
              <a:endParaRPr lang="en-US" sz="1000" i="1" dirty="0">
                <a:solidFill>
                  <a:schemeClr val="tx1"/>
                </a:solidFill>
              </a:endParaRPr>
            </a:p>
            <a:p>
              <a:r>
                <a:rPr lang="en-US" sz="1000" i="1" dirty="0">
                  <a:solidFill>
                    <a:schemeClr val="tx1"/>
                  </a:solidFill>
                </a:rPr>
                <a:t>Publisher-owned</a:t>
              </a:r>
            </a:p>
            <a:p>
              <a:r>
                <a:rPr lang="en-US" sz="1000" i="1" dirty="0">
                  <a:solidFill>
                    <a:schemeClr val="accent1"/>
                  </a:solidFill>
                </a:rPr>
                <a:t>ecology/evolution</a:t>
              </a:r>
            </a:p>
            <a:p>
              <a:r>
                <a:rPr lang="en-US" sz="1000" i="1" dirty="0">
                  <a:solidFill>
                    <a:srgbClr val="93593C"/>
                  </a:solidFill>
                </a:rPr>
                <a:t>biogeography</a:t>
              </a:r>
            </a:p>
          </p:txBody>
        </p:sp>
      </p:grpSp>
      <p:sp>
        <p:nvSpPr>
          <p:cNvPr id="68" name="Google Shape;68;p2">
            <a:extLst>
              <a:ext uri="{FF2B5EF4-FFF2-40B4-BE49-F238E27FC236}">
                <a16:creationId xmlns:a16="http://schemas.microsoft.com/office/drawing/2014/main" id="{B9F48128-3CEC-9CF1-1417-2C89A07BA3AB}"/>
              </a:ext>
            </a:extLst>
          </p:cNvPr>
          <p:cNvSpPr txBox="1">
            <a:spLocks noGrp="1"/>
          </p:cNvSpPr>
          <p:nvPr>
            <p:ph type="ctrTitle"/>
          </p:nvPr>
        </p:nvSpPr>
        <p:spPr>
          <a:xfrm>
            <a:off x="311700" y="120391"/>
            <a:ext cx="8520600" cy="746022"/>
          </a:xfrm>
          <a:prstGeom prst="rect">
            <a:avLst/>
          </a:prstGeom>
          <a:noFill/>
          <a:ln>
            <a:noFill/>
          </a:ln>
        </p:spPr>
        <p:txBody>
          <a:bodyPr spcFirstLastPara="1" wrap="square" lIns="91425" tIns="91425" rIns="91425" bIns="91425" anchor="b" anchorCtr="0">
            <a:normAutofit fontScale="90000"/>
          </a:bodyPr>
          <a:lstStyle/>
          <a:p>
            <a:pPr lvl="0">
              <a:buSzPct val="175084"/>
            </a:pPr>
            <a:r>
              <a:rPr lang="en-GB" sz="2800" dirty="0">
                <a:solidFill>
                  <a:schemeClr val="tx1"/>
                </a:solidFill>
              </a:rPr>
              <a:t>… by multiple measures, scientific publishing is in a crisis!</a:t>
            </a:r>
            <a:endParaRPr sz="2700" i="1" dirty="0">
              <a:solidFill>
                <a:schemeClr val="tx1"/>
              </a:solidFill>
            </a:endParaRPr>
          </a:p>
        </p:txBody>
      </p:sp>
      <p:grpSp>
        <p:nvGrpSpPr>
          <p:cNvPr id="9" name="Group 8">
            <a:extLst>
              <a:ext uri="{FF2B5EF4-FFF2-40B4-BE49-F238E27FC236}">
                <a16:creationId xmlns:a16="http://schemas.microsoft.com/office/drawing/2014/main" id="{A04F92CB-2A88-6C23-55A2-138CFB873E83}"/>
              </a:ext>
            </a:extLst>
          </p:cNvPr>
          <p:cNvGrpSpPr/>
          <p:nvPr/>
        </p:nvGrpSpPr>
        <p:grpSpPr>
          <a:xfrm>
            <a:off x="291720" y="1153725"/>
            <a:ext cx="3692392" cy="3209446"/>
            <a:chOff x="291719" y="1153724"/>
            <a:chExt cx="3692392" cy="3209446"/>
          </a:xfrm>
        </p:grpSpPr>
        <p:graphicFrame>
          <p:nvGraphicFramePr>
            <p:cNvPr id="10" name="Chart 9">
              <a:extLst>
                <a:ext uri="{FF2B5EF4-FFF2-40B4-BE49-F238E27FC236}">
                  <a16:creationId xmlns:a16="http://schemas.microsoft.com/office/drawing/2014/main" id="{FAD0D832-8F30-0BA9-6C28-A307A74D1CDC}"/>
                </a:ext>
              </a:extLst>
            </p:cNvPr>
            <p:cNvGraphicFramePr>
              <a:graphicFrameLocks/>
            </p:cNvGraphicFramePr>
            <p:nvPr/>
          </p:nvGraphicFramePr>
          <p:xfrm>
            <a:off x="291719" y="1153724"/>
            <a:ext cx="3692392" cy="3209446"/>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A7387F13-6E46-996D-CC51-09DC809179FF}"/>
                </a:ext>
              </a:extLst>
            </p:cNvPr>
            <p:cNvSpPr txBox="1"/>
            <p:nvPr/>
          </p:nvSpPr>
          <p:spPr>
            <a:xfrm>
              <a:off x="1299470" y="1987330"/>
              <a:ext cx="1326004" cy="646331"/>
            </a:xfrm>
            <a:prstGeom prst="rect">
              <a:avLst/>
            </a:prstGeom>
            <a:noFill/>
          </p:spPr>
          <p:txBody>
            <a:bodyPr wrap="none" rtlCol="0">
              <a:spAutoFit/>
            </a:bodyPr>
            <a:lstStyle/>
            <a:p>
              <a:r>
                <a:rPr lang="en-US" sz="1800" dirty="0">
                  <a:solidFill>
                    <a:srgbClr val="00B050"/>
                  </a:solidFill>
                </a:rPr>
                <a:t>Reviewing </a:t>
              </a:r>
              <a:br>
                <a:rPr lang="en-US" sz="1800" dirty="0">
                  <a:solidFill>
                    <a:srgbClr val="00B050"/>
                  </a:solidFill>
                </a:rPr>
              </a:br>
              <a:r>
                <a:rPr lang="en-US" sz="1800" dirty="0">
                  <a:solidFill>
                    <a:srgbClr val="00B050"/>
                  </a:solidFill>
                </a:rPr>
                <a:t>is declining</a:t>
              </a:r>
            </a:p>
          </p:txBody>
        </p:sp>
        <p:sp>
          <p:nvSpPr>
            <p:cNvPr id="21" name="TextBox 20">
              <a:extLst>
                <a:ext uri="{FF2B5EF4-FFF2-40B4-BE49-F238E27FC236}">
                  <a16:creationId xmlns:a16="http://schemas.microsoft.com/office/drawing/2014/main" id="{5FCD2724-2AFB-5C1A-1CED-D6B1FD3ED629}"/>
                </a:ext>
              </a:extLst>
            </p:cNvPr>
            <p:cNvSpPr txBox="1"/>
            <p:nvPr/>
          </p:nvSpPr>
          <p:spPr>
            <a:xfrm>
              <a:off x="1462312" y="3132269"/>
              <a:ext cx="1925527" cy="276999"/>
            </a:xfrm>
            <a:prstGeom prst="rect">
              <a:avLst/>
            </a:prstGeom>
            <a:noFill/>
          </p:spPr>
          <p:txBody>
            <a:bodyPr wrap="none" rtlCol="0">
              <a:spAutoFit/>
            </a:bodyPr>
            <a:lstStyle/>
            <a:p>
              <a:r>
                <a:rPr lang="en-US" sz="1200" dirty="0">
                  <a:solidFill>
                    <a:srgbClr val="00B050"/>
                  </a:solidFill>
                </a:rPr>
                <a:t>… will be extinct by 2050!</a:t>
              </a:r>
            </a:p>
          </p:txBody>
        </p:sp>
      </p:grpSp>
      <p:grpSp>
        <p:nvGrpSpPr>
          <p:cNvPr id="3" name="Group 2">
            <a:extLst>
              <a:ext uri="{FF2B5EF4-FFF2-40B4-BE49-F238E27FC236}">
                <a16:creationId xmlns:a16="http://schemas.microsoft.com/office/drawing/2014/main" id="{08AD8BA6-67BC-B760-2946-CB902F0CAB54}"/>
              </a:ext>
            </a:extLst>
          </p:cNvPr>
          <p:cNvGrpSpPr/>
          <p:nvPr/>
        </p:nvGrpSpPr>
        <p:grpSpPr>
          <a:xfrm>
            <a:off x="3751631" y="1155499"/>
            <a:ext cx="4175626" cy="2982235"/>
            <a:chOff x="3695069" y="1061229"/>
            <a:chExt cx="4175626" cy="2982235"/>
          </a:xfrm>
        </p:grpSpPr>
        <p:pic>
          <p:nvPicPr>
            <p:cNvPr id="4" name="Picture 2">
              <a:extLst>
                <a:ext uri="{FF2B5EF4-FFF2-40B4-BE49-F238E27FC236}">
                  <a16:creationId xmlns:a16="http://schemas.microsoft.com/office/drawing/2014/main" id="{1FDD504E-8941-8F84-5965-4A59F3592AF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16" t="13556" r="3629" b="13735"/>
            <a:stretch>
              <a:fillRect/>
            </a:stretch>
          </p:blipFill>
          <p:spPr bwMode="auto">
            <a:xfrm>
              <a:off x="3695069" y="1061229"/>
              <a:ext cx="2642139" cy="298223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8826864-CAB0-964A-97A5-259851CA8064}"/>
                </a:ext>
              </a:extLst>
            </p:cNvPr>
            <p:cNvSpPr txBox="1"/>
            <p:nvPr/>
          </p:nvSpPr>
          <p:spPr>
            <a:xfrm rot="20875545">
              <a:off x="5704917" y="3052110"/>
              <a:ext cx="434734" cy="215444"/>
            </a:xfrm>
            <a:prstGeom prst="rect">
              <a:avLst/>
            </a:prstGeom>
            <a:noFill/>
          </p:spPr>
          <p:txBody>
            <a:bodyPr wrap="none" rtlCol="0">
              <a:spAutoFit/>
            </a:bodyPr>
            <a:lstStyle/>
            <a:p>
              <a:r>
                <a:rPr lang="en-US" sz="800" dirty="0"/>
                <a:t>Wiley</a:t>
              </a:r>
            </a:p>
          </p:txBody>
        </p:sp>
        <p:sp>
          <p:nvSpPr>
            <p:cNvPr id="7" name="TextBox 6">
              <a:extLst>
                <a:ext uri="{FF2B5EF4-FFF2-40B4-BE49-F238E27FC236}">
                  <a16:creationId xmlns:a16="http://schemas.microsoft.com/office/drawing/2014/main" id="{B2B10022-31EB-9D07-8191-77428A35824F}"/>
                </a:ext>
              </a:extLst>
            </p:cNvPr>
            <p:cNvSpPr txBox="1"/>
            <p:nvPr/>
          </p:nvSpPr>
          <p:spPr>
            <a:xfrm rot="21024085">
              <a:off x="5358407" y="3258082"/>
              <a:ext cx="912429" cy="215444"/>
            </a:xfrm>
            <a:prstGeom prst="rect">
              <a:avLst/>
            </a:prstGeom>
            <a:noFill/>
          </p:spPr>
          <p:txBody>
            <a:bodyPr wrap="none" rtlCol="0">
              <a:spAutoFit/>
            </a:bodyPr>
            <a:lstStyle/>
            <a:p>
              <a:r>
                <a:rPr lang="en-US" sz="800" dirty="0">
                  <a:solidFill>
                    <a:schemeClr val="bg1"/>
                  </a:solidFill>
                </a:rPr>
                <a:t>Nature Springer</a:t>
              </a:r>
            </a:p>
          </p:txBody>
        </p:sp>
        <p:sp>
          <p:nvSpPr>
            <p:cNvPr id="8" name="TextBox 7">
              <a:extLst>
                <a:ext uri="{FF2B5EF4-FFF2-40B4-BE49-F238E27FC236}">
                  <a16:creationId xmlns:a16="http://schemas.microsoft.com/office/drawing/2014/main" id="{72944D3D-7693-C9AC-4603-8B82A744B72C}"/>
                </a:ext>
              </a:extLst>
            </p:cNvPr>
            <p:cNvSpPr txBox="1"/>
            <p:nvPr/>
          </p:nvSpPr>
          <p:spPr>
            <a:xfrm>
              <a:off x="5637477" y="3561818"/>
              <a:ext cx="550151" cy="215444"/>
            </a:xfrm>
            <a:prstGeom prst="rect">
              <a:avLst/>
            </a:prstGeom>
            <a:noFill/>
          </p:spPr>
          <p:txBody>
            <a:bodyPr wrap="none" rtlCol="0">
              <a:spAutoFit/>
            </a:bodyPr>
            <a:lstStyle/>
            <a:p>
              <a:r>
                <a:rPr lang="en-US" sz="800" dirty="0">
                  <a:solidFill>
                    <a:schemeClr val="bg1"/>
                  </a:solidFill>
                </a:rPr>
                <a:t>Elsevier</a:t>
              </a:r>
            </a:p>
          </p:txBody>
        </p:sp>
        <p:sp>
          <p:nvSpPr>
            <p:cNvPr id="13" name="TextBox 12">
              <a:extLst>
                <a:ext uri="{FF2B5EF4-FFF2-40B4-BE49-F238E27FC236}">
                  <a16:creationId xmlns:a16="http://schemas.microsoft.com/office/drawing/2014/main" id="{E076F069-80C7-4CFE-BA35-B36A056B3A04}"/>
                </a:ext>
              </a:extLst>
            </p:cNvPr>
            <p:cNvSpPr txBox="1"/>
            <p:nvPr/>
          </p:nvSpPr>
          <p:spPr>
            <a:xfrm rot="20875545">
              <a:off x="5869507" y="2800660"/>
              <a:ext cx="441146" cy="215444"/>
            </a:xfrm>
            <a:prstGeom prst="rect">
              <a:avLst/>
            </a:prstGeom>
            <a:noFill/>
          </p:spPr>
          <p:txBody>
            <a:bodyPr wrap="none" rtlCol="0">
              <a:spAutoFit/>
            </a:bodyPr>
            <a:lstStyle/>
            <a:p>
              <a:r>
                <a:rPr lang="en-US" sz="800" dirty="0"/>
                <a:t>MDPI</a:t>
              </a:r>
            </a:p>
          </p:txBody>
        </p:sp>
        <p:sp>
          <p:nvSpPr>
            <p:cNvPr id="18" name="TextBox 17">
              <a:extLst>
                <a:ext uri="{FF2B5EF4-FFF2-40B4-BE49-F238E27FC236}">
                  <a16:creationId xmlns:a16="http://schemas.microsoft.com/office/drawing/2014/main" id="{65019A47-2E6D-B94E-BD51-2CE7DFA961D7}"/>
                </a:ext>
              </a:extLst>
            </p:cNvPr>
            <p:cNvSpPr txBox="1"/>
            <p:nvPr/>
          </p:nvSpPr>
          <p:spPr>
            <a:xfrm>
              <a:off x="6558957" y="2863221"/>
              <a:ext cx="933269" cy="215444"/>
            </a:xfrm>
            <a:prstGeom prst="rect">
              <a:avLst/>
            </a:prstGeom>
            <a:noFill/>
          </p:spPr>
          <p:txBody>
            <a:bodyPr wrap="none" rtlCol="0">
              <a:spAutoFit/>
            </a:bodyPr>
            <a:lstStyle/>
            <a:p>
              <a:r>
                <a:rPr lang="en-US" sz="800" dirty="0">
                  <a:solidFill>
                    <a:srgbClr val="92D050"/>
                  </a:solidFill>
                </a:rPr>
                <a:t>Taylor &amp; Francis</a:t>
              </a:r>
            </a:p>
          </p:txBody>
        </p:sp>
        <p:cxnSp>
          <p:nvCxnSpPr>
            <p:cNvPr id="25" name="Straight Connector 24">
              <a:extLst>
                <a:ext uri="{FF2B5EF4-FFF2-40B4-BE49-F238E27FC236}">
                  <a16:creationId xmlns:a16="http://schemas.microsoft.com/office/drawing/2014/main" id="{C19990D5-3CA2-76BE-82C4-2C699ECB0D39}"/>
                </a:ext>
              </a:extLst>
            </p:cNvPr>
            <p:cNvCxnSpPr>
              <a:cxnSpLocks/>
            </p:cNvCxnSpPr>
            <p:nvPr/>
          </p:nvCxnSpPr>
          <p:spPr>
            <a:xfrm flipV="1">
              <a:off x="6328307" y="2967556"/>
              <a:ext cx="297814" cy="32041"/>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4FE8EF4-8A83-9331-BB54-FEDCB18B67B2}"/>
                </a:ext>
              </a:extLst>
            </p:cNvPr>
            <p:cNvSpPr txBox="1"/>
            <p:nvPr/>
          </p:nvSpPr>
          <p:spPr>
            <a:xfrm>
              <a:off x="6540605" y="2637977"/>
              <a:ext cx="1010213" cy="215444"/>
            </a:xfrm>
            <a:prstGeom prst="rect">
              <a:avLst/>
            </a:prstGeom>
            <a:noFill/>
          </p:spPr>
          <p:txBody>
            <a:bodyPr wrap="none" rtlCol="0">
              <a:spAutoFit/>
            </a:bodyPr>
            <a:lstStyle/>
            <a:p>
              <a:r>
                <a:rPr lang="en-US" sz="800" dirty="0">
                  <a:solidFill>
                    <a:schemeClr val="accent4">
                      <a:lumMod val="60000"/>
                      <a:lumOff val="40000"/>
                    </a:schemeClr>
                  </a:solidFill>
                </a:rPr>
                <a:t>other for-profit OA</a:t>
              </a:r>
            </a:p>
          </p:txBody>
        </p:sp>
        <p:cxnSp>
          <p:nvCxnSpPr>
            <p:cNvPr id="32" name="Straight Connector 31">
              <a:extLst>
                <a:ext uri="{FF2B5EF4-FFF2-40B4-BE49-F238E27FC236}">
                  <a16:creationId xmlns:a16="http://schemas.microsoft.com/office/drawing/2014/main" id="{AB3BACF7-BA56-B632-32B1-8DFBF7F6639D}"/>
                </a:ext>
              </a:extLst>
            </p:cNvPr>
            <p:cNvCxnSpPr>
              <a:cxnSpLocks/>
            </p:cNvCxnSpPr>
            <p:nvPr/>
          </p:nvCxnSpPr>
          <p:spPr>
            <a:xfrm flipV="1">
              <a:off x="6318856" y="2754502"/>
              <a:ext cx="212940" cy="651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C182BE3C-6EA3-6911-875B-88C64EF62D26}"/>
                </a:ext>
              </a:extLst>
            </p:cNvPr>
            <p:cNvSpPr txBox="1"/>
            <p:nvPr/>
          </p:nvSpPr>
          <p:spPr>
            <a:xfrm>
              <a:off x="6550561" y="2423487"/>
              <a:ext cx="1024639" cy="215444"/>
            </a:xfrm>
            <a:prstGeom prst="rect">
              <a:avLst/>
            </a:prstGeom>
            <a:noFill/>
          </p:spPr>
          <p:txBody>
            <a:bodyPr wrap="none" rtlCol="0">
              <a:spAutoFit/>
            </a:bodyPr>
            <a:lstStyle/>
            <a:p>
              <a:r>
                <a:rPr lang="en-US" sz="800" dirty="0">
                  <a:solidFill>
                    <a:schemeClr val="accent1">
                      <a:lumMod val="50000"/>
                    </a:schemeClr>
                  </a:solidFill>
                </a:rPr>
                <a:t>University presses</a:t>
              </a:r>
            </a:p>
          </p:txBody>
        </p:sp>
        <p:cxnSp>
          <p:nvCxnSpPr>
            <p:cNvPr id="34" name="Straight Connector 33">
              <a:extLst>
                <a:ext uri="{FF2B5EF4-FFF2-40B4-BE49-F238E27FC236}">
                  <a16:creationId xmlns:a16="http://schemas.microsoft.com/office/drawing/2014/main" id="{168C172C-D37F-0F1E-9B1A-0C9FEE750FA1}"/>
                </a:ext>
              </a:extLst>
            </p:cNvPr>
            <p:cNvCxnSpPr>
              <a:cxnSpLocks/>
            </p:cNvCxnSpPr>
            <p:nvPr/>
          </p:nvCxnSpPr>
          <p:spPr>
            <a:xfrm flipV="1">
              <a:off x="6318883" y="2548174"/>
              <a:ext cx="261258" cy="88646"/>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98B7C400-885C-9835-478D-AB69C2E4EFDB}"/>
                </a:ext>
              </a:extLst>
            </p:cNvPr>
            <p:cNvSpPr txBox="1"/>
            <p:nvPr/>
          </p:nvSpPr>
          <p:spPr>
            <a:xfrm rot="20070784">
              <a:off x="5680592" y="2563679"/>
              <a:ext cx="603050" cy="215444"/>
            </a:xfrm>
            <a:prstGeom prst="rect">
              <a:avLst/>
            </a:prstGeom>
            <a:noFill/>
          </p:spPr>
          <p:txBody>
            <a:bodyPr wrap="none" rtlCol="0">
              <a:spAutoFit/>
            </a:bodyPr>
            <a:lstStyle/>
            <a:p>
              <a:r>
                <a:rPr lang="en-US" sz="800" dirty="0">
                  <a:solidFill>
                    <a:schemeClr val="bg1"/>
                  </a:solidFill>
                </a:rPr>
                <a:t>Societies</a:t>
              </a:r>
            </a:p>
          </p:txBody>
        </p:sp>
        <p:sp>
          <p:nvSpPr>
            <p:cNvPr id="36" name="TextBox 35">
              <a:extLst>
                <a:ext uri="{FF2B5EF4-FFF2-40B4-BE49-F238E27FC236}">
                  <a16:creationId xmlns:a16="http://schemas.microsoft.com/office/drawing/2014/main" id="{DA17FC95-DAD8-D89F-4828-6006CCE4CE74}"/>
                </a:ext>
              </a:extLst>
            </p:cNvPr>
            <p:cNvSpPr txBox="1"/>
            <p:nvPr/>
          </p:nvSpPr>
          <p:spPr>
            <a:xfrm>
              <a:off x="6551103" y="2538623"/>
              <a:ext cx="1319592" cy="215444"/>
            </a:xfrm>
            <a:prstGeom prst="rect">
              <a:avLst/>
            </a:prstGeom>
            <a:noFill/>
          </p:spPr>
          <p:txBody>
            <a:bodyPr wrap="none" rtlCol="0">
              <a:spAutoFit/>
            </a:bodyPr>
            <a:lstStyle/>
            <a:p>
              <a:r>
                <a:rPr lang="en-US" sz="800" dirty="0">
                  <a:solidFill>
                    <a:schemeClr val="accent4">
                      <a:lumMod val="50000"/>
                    </a:schemeClr>
                  </a:solidFill>
                </a:rPr>
                <a:t>Public Library of Science</a:t>
              </a:r>
            </a:p>
          </p:txBody>
        </p:sp>
        <p:cxnSp>
          <p:nvCxnSpPr>
            <p:cNvPr id="37" name="Straight Connector 36">
              <a:extLst>
                <a:ext uri="{FF2B5EF4-FFF2-40B4-BE49-F238E27FC236}">
                  <a16:creationId xmlns:a16="http://schemas.microsoft.com/office/drawing/2014/main" id="{66F3B8CF-C9E3-2975-6058-F82C5380E37E}"/>
                </a:ext>
              </a:extLst>
            </p:cNvPr>
            <p:cNvCxnSpPr>
              <a:cxnSpLocks/>
              <a:endCxn id="36" idx="1"/>
            </p:cNvCxnSpPr>
            <p:nvPr/>
          </p:nvCxnSpPr>
          <p:spPr>
            <a:xfrm flipV="1">
              <a:off x="6320454" y="2646345"/>
              <a:ext cx="230649" cy="20237"/>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C95989F-C0A1-78DE-2D39-D36C706C6B05}"/>
                </a:ext>
              </a:extLst>
            </p:cNvPr>
            <p:cNvSpPr txBox="1"/>
            <p:nvPr/>
          </p:nvSpPr>
          <p:spPr>
            <a:xfrm rot="20070784">
              <a:off x="4965503" y="2366723"/>
              <a:ext cx="1401346" cy="215444"/>
            </a:xfrm>
            <a:prstGeom prst="rect">
              <a:avLst/>
            </a:prstGeom>
            <a:noFill/>
          </p:spPr>
          <p:txBody>
            <a:bodyPr wrap="none" rtlCol="0">
              <a:spAutoFit/>
            </a:bodyPr>
            <a:lstStyle/>
            <a:p>
              <a:r>
                <a:rPr lang="en-US" sz="800" dirty="0">
                  <a:solidFill>
                    <a:schemeClr val="bg1">
                      <a:lumMod val="50000"/>
                    </a:schemeClr>
                  </a:solidFill>
                </a:rPr>
                <a:t>Others (in Scopus, not ISI)</a:t>
              </a:r>
            </a:p>
          </p:txBody>
        </p:sp>
        <p:sp>
          <p:nvSpPr>
            <p:cNvPr id="39" name="TextBox 38">
              <a:extLst>
                <a:ext uri="{FF2B5EF4-FFF2-40B4-BE49-F238E27FC236}">
                  <a16:creationId xmlns:a16="http://schemas.microsoft.com/office/drawing/2014/main" id="{93D6DAC0-DD87-4413-A8FB-90091BDD4133}"/>
                </a:ext>
              </a:extLst>
            </p:cNvPr>
            <p:cNvSpPr txBox="1"/>
            <p:nvPr/>
          </p:nvSpPr>
          <p:spPr>
            <a:xfrm>
              <a:off x="6567331" y="2180390"/>
              <a:ext cx="853119" cy="215444"/>
            </a:xfrm>
            <a:prstGeom prst="rect">
              <a:avLst/>
            </a:prstGeom>
            <a:noFill/>
          </p:spPr>
          <p:txBody>
            <a:bodyPr wrap="none" rtlCol="0">
              <a:spAutoFit/>
            </a:bodyPr>
            <a:lstStyle/>
            <a:p>
              <a:r>
                <a:rPr lang="en-US" sz="800" dirty="0">
                  <a:solidFill>
                    <a:schemeClr val="accent1">
                      <a:lumMod val="60000"/>
                      <a:lumOff val="40000"/>
                    </a:schemeClr>
                  </a:solidFill>
                </a:rPr>
                <a:t>Small for-profit</a:t>
              </a:r>
            </a:p>
          </p:txBody>
        </p:sp>
        <p:cxnSp>
          <p:nvCxnSpPr>
            <p:cNvPr id="40" name="Straight Connector 39">
              <a:extLst>
                <a:ext uri="{FF2B5EF4-FFF2-40B4-BE49-F238E27FC236}">
                  <a16:creationId xmlns:a16="http://schemas.microsoft.com/office/drawing/2014/main" id="{16A15C27-CDD3-522D-F85B-FD75FFA1142B}"/>
                </a:ext>
              </a:extLst>
            </p:cNvPr>
            <p:cNvCxnSpPr>
              <a:cxnSpLocks/>
            </p:cNvCxnSpPr>
            <p:nvPr/>
          </p:nvCxnSpPr>
          <p:spPr>
            <a:xfrm flipV="1">
              <a:off x="6335653" y="2305077"/>
              <a:ext cx="261258" cy="88646"/>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41" name="TextBox 40">
            <a:extLst>
              <a:ext uri="{FF2B5EF4-FFF2-40B4-BE49-F238E27FC236}">
                <a16:creationId xmlns:a16="http://schemas.microsoft.com/office/drawing/2014/main" id="{9BF6B4A4-25D6-BD4F-F851-5D81A2E864D0}"/>
              </a:ext>
            </a:extLst>
          </p:cNvPr>
          <p:cNvSpPr txBox="1"/>
          <p:nvPr/>
        </p:nvSpPr>
        <p:spPr>
          <a:xfrm>
            <a:off x="6329293" y="1168681"/>
            <a:ext cx="1855267" cy="830997"/>
          </a:xfrm>
          <a:prstGeom prst="rect">
            <a:avLst/>
          </a:prstGeom>
          <a:noFill/>
        </p:spPr>
        <p:txBody>
          <a:bodyPr wrap="square" rtlCol="0">
            <a:spAutoFit/>
          </a:bodyPr>
          <a:lstStyle/>
          <a:p>
            <a:r>
              <a:rPr lang="en-US" sz="1200" dirty="0">
                <a:solidFill>
                  <a:srgbClr val="C00000"/>
                </a:solidFill>
              </a:rPr>
              <a:t>Vast majority of journals are for-profit. </a:t>
            </a:r>
          </a:p>
          <a:p>
            <a:r>
              <a:rPr lang="en-US" sz="1200" dirty="0">
                <a:solidFill>
                  <a:srgbClr val="C00000"/>
                </a:solidFill>
              </a:rPr>
              <a:t>APCs increasing faster than inflation. </a:t>
            </a:r>
          </a:p>
        </p:txBody>
      </p:sp>
    </p:spTree>
    <p:extLst>
      <p:ext uri="{BB962C8B-B14F-4D97-AF65-F5344CB8AC3E}">
        <p14:creationId xmlns:p14="http://schemas.microsoft.com/office/powerpoint/2010/main" val="4200067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3"/>
          <p:cNvSpPr txBox="1">
            <a:spLocks noGrp="1"/>
          </p:cNvSpPr>
          <p:nvPr>
            <p:ph type="subTitle" idx="1"/>
          </p:nvPr>
        </p:nvSpPr>
        <p:spPr>
          <a:xfrm>
            <a:off x="311700" y="2571750"/>
            <a:ext cx="8520600" cy="2125344"/>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605"/>
              <a:buNone/>
            </a:pPr>
            <a:r>
              <a:rPr lang="en-GB" sz="1800" dirty="0">
                <a:solidFill>
                  <a:schemeClr val="dk1"/>
                </a:solidFill>
              </a:rPr>
              <a:t>This in-person </a:t>
            </a:r>
            <a:r>
              <a:rPr lang="en-GB" sz="1800" b="1" dirty="0">
                <a:solidFill>
                  <a:schemeClr val="dk1"/>
                </a:solidFill>
              </a:rPr>
              <a:t>workshop </a:t>
            </a:r>
            <a:r>
              <a:rPr lang="en-GB" sz="1800" dirty="0">
                <a:solidFill>
                  <a:schemeClr val="dk1"/>
                </a:solidFill>
              </a:rPr>
              <a:t>will discuss </a:t>
            </a:r>
            <a:r>
              <a:rPr lang="en-GB" sz="1800" b="1" dirty="0">
                <a:solidFill>
                  <a:schemeClr val="dk1"/>
                </a:solidFill>
              </a:rPr>
              <a:t>strategies </a:t>
            </a:r>
            <a:r>
              <a:rPr lang="en-GB" sz="1800" dirty="0">
                <a:solidFill>
                  <a:schemeClr val="dk1"/>
                </a:solidFill>
              </a:rPr>
              <a:t>for </a:t>
            </a:r>
            <a:r>
              <a:rPr lang="en-GB" sz="1800" b="1" dirty="0">
                <a:solidFill>
                  <a:schemeClr val="dk1"/>
                </a:solidFill>
              </a:rPr>
              <a:t>reviewing &amp; editing</a:t>
            </a:r>
            <a:r>
              <a:rPr lang="en-GB" sz="1800" dirty="0">
                <a:solidFill>
                  <a:schemeClr val="dk1"/>
                </a:solidFill>
              </a:rPr>
              <a:t> in</a:t>
            </a:r>
            <a:r>
              <a:rPr lang="en-GB" sz="1800" b="1" dirty="0">
                <a:solidFill>
                  <a:schemeClr val="dk1"/>
                </a:solidFill>
              </a:rPr>
              <a:t> </a:t>
            </a:r>
            <a:r>
              <a:rPr lang="en-GB" sz="1800" dirty="0">
                <a:solidFill>
                  <a:schemeClr val="dk1"/>
                </a:solidFill>
              </a:rPr>
              <a:t>the increasingly </a:t>
            </a:r>
            <a:r>
              <a:rPr lang="en-GB" sz="1800" b="1" dirty="0">
                <a:solidFill>
                  <a:schemeClr val="dk1"/>
                </a:solidFill>
              </a:rPr>
              <a:t>complicated publishing landscape</a:t>
            </a:r>
            <a:r>
              <a:rPr lang="en-GB" sz="1800" dirty="0">
                <a:solidFill>
                  <a:schemeClr val="dk1"/>
                </a:solidFill>
              </a:rPr>
              <a:t>, and for being </a:t>
            </a:r>
            <a:r>
              <a:rPr lang="en-GB" sz="1800" b="1" dirty="0">
                <a:solidFill>
                  <a:schemeClr val="dk1"/>
                </a:solidFill>
              </a:rPr>
              <a:t>successful</a:t>
            </a:r>
            <a:r>
              <a:rPr lang="en-GB" sz="1800" dirty="0">
                <a:solidFill>
                  <a:schemeClr val="dk1"/>
                </a:solidFill>
              </a:rPr>
              <a:t>. </a:t>
            </a:r>
            <a:endParaRPr sz="1800" dirty="0">
              <a:solidFill>
                <a:schemeClr val="dk1"/>
              </a:solidFill>
            </a:endParaRPr>
          </a:p>
          <a:p>
            <a:pPr marL="0" lvl="0" indent="0" algn="l" rtl="0">
              <a:lnSpc>
                <a:spcPct val="115000"/>
              </a:lnSpc>
              <a:spcBef>
                <a:spcPts val="0"/>
              </a:spcBef>
              <a:spcAft>
                <a:spcPts val="0"/>
              </a:spcAft>
              <a:buSzPts val="605"/>
              <a:buNone/>
            </a:pPr>
            <a:endParaRPr sz="1800" dirty="0">
              <a:solidFill>
                <a:schemeClr val="dk1"/>
              </a:solidFill>
            </a:endParaRPr>
          </a:p>
          <a:p>
            <a:pPr marL="0" lvl="0" indent="0" algn="l" rtl="0">
              <a:lnSpc>
                <a:spcPct val="115000"/>
              </a:lnSpc>
              <a:spcBef>
                <a:spcPts val="0"/>
              </a:spcBef>
              <a:spcAft>
                <a:spcPts val="0"/>
              </a:spcAft>
              <a:buSzPts val="605"/>
              <a:buNone/>
            </a:pPr>
            <a:r>
              <a:rPr lang="en-GB" sz="1800" dirty="0">
                <a:solidFill>
                  <a:schemeClr val="dk1"/>
                </a:solidFill>
              </a:rPr>
              <a:t>Activities will seek </a:t>
            </a:r>
            <a:r>
              <a:rPr lang="en-GB" sz="1800" b="1" dirty="0">
                <a:solidFill>
                  <a:schemeClr val="dk1"/>
                </a:solidFill>
              </a:rPr>
              <a:t>opportunities </a:t>
            </a:r>
            <a:r>
              <a:rPr lang="en-GB" sz="1800" dirty="0">
                <a:solidFill>
                  <a:schemeClr val="dk1"/>
                </a:solidFill>
              </a:rPr>
              <a:t>for </a:t>
            </a:r>
            <a:r>
              <a:rPr lang="en-GB" sz="1800" b="1" dirty="0">
                <a:solidFill>
                  <a:schemeClr val="dk1"/>
                </a:solidFill>
              </a:rPr>
              <a:t>input </a:t>
            </a:r>
            <a:r>
              <a:rPr lang="en-GB" sz="1800" dirty="0">
                <a:solidFill>
                  <a:schemeClr val="dk1"/>
                </a:solidFill>
              </a:rPr>
              <a:t>on these from participating </a:t>
            </a:r>
            <a:r>
              <a:rPr lang="en-GB" sz="1800" b="1" dirty="0">
                <a:solidFill>
                  <a:schemeClr val="dk1"/>
                </a:solidFill>
              </a:rPr>
              <a:t>early career researchers</a:t>
            </a:r>
            <a:r>
              <a:rPr lang="en-GB" sz="1800" dirty="0">
                <a:solidFill>
                  <a:schemeClr val="dk1"/>
                </a:solidFill>
              </a:rPr>
              <a:t> and discuss how </a:t>
            </a:r>
            <a:r>
              <a:rPr lang="en-GB" sz="1800" u="sng" dirty="0">
                <a:solidFill>
                  <a:schemeClr val="dk1"/>
                </a:solidFill>
              </a:rPr>
              <a:t>you</a:t>
            </a:r>
            <a:r>
              <a:rPr lang="en-GB" sz="1800" dirty="0">
                <a:solidFill>
                  <a:schemeClr val="dk1"/>
                </a:solidFill>
              </a:rPr>
              <a:t> would like scientific </a:t>
            </a:r>
            <a:r>
              <a:rPr lang="en-GB" sz="1800" b="1" dirty="0">
                <a:solidFill>
                  <a:schemeClr val="dk1"/>
                </a:solidFill>
              </a:rPr>
              <a:t>publishing </a:t>
            </a:r>
            <a:r>
              <a:rPr lang="en-GB" sz="1800" dirty="0">
                <a:solidFill>
                  <a:schemeClr val="dk1"/>
                </a:solidFill>
              </a:rPr>
              <a:t>to </a:t>
            </a:r>
            <a:r>
              <a:rPr lang="en-GB" sz="1800" b="1" dirty="0">
                <a:solidFill>
                  <a:schemeClr val="dk1"/>
                </a:solidFill>
              </a:rPr>
              <a:t>evolve </a:t>
            </a:r>
            <a:r>
              <a:rPr lang="en-GB" sz="1800" dirty="0">
                <a:solidFill>
                  <a:schemeClr val="dk1"/>
                </a:solidFill>
              </a:rPr>
              <a:t>to better </a:t>
            </a:r>
            <a:r>
              <a:rPr lang="en-GB" sz="1800" b="1" dirty="0">
                <a:solidFill>
                  <a:schemeClr val="dk1"/>
                </a:solidFill>
              </a:rPr>
              <a:t>support </a:t>
            </a:r>
            <a:r>
              <a:rPr lang="en-GB" sz="1800" dirty="0">
                <a:solidFill>
                  <a:schemeClr val="dk1"/>
                </a:solidFill>
              </a:rPr>
              <a:t>the research community in the future. </a:t>
            </a:r>
            <a:endParaRPr sz="1800" dirty="0"/>
          </a:p>
        </p:txBody>
      </p:sp>
      <p:sp>
        <p:nvSpPr>
          <p:cNvPr id="4" name="Google Shape;59;p1">
            <a:extLst>
              <a:ext uri="{FF2B5EF4-FFF2-40B4-BE49-F238E27FC236}">
                <a16:creationId xmlns:a16="http://schemas.microsoft.com/office/drawing/2014/main" id="{735AB8ED-8AFB-5343-B67F-A0D074EC4897}"/>
              </a:ext>
            </a:extLst>
          </p:cNvPr>
          <p:cNvSpPr txBox="1">
            <a:spLocks noGrp="1"/>
          </p:cNvSpPr>
          <p:nvPr>
            <p:ph type="ctrTitle"/>
          </p:nvPr>
        </p:nvSpPr>
        <p:spPr>
          <a:xfrm>
            <a:off x="311700" y="311725"/>
            <a:ext cx="8520600" cy="17514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778"/>
              <a:buNone/>
            </a:pPr>
            <a:r>
              <a:rPr lang="en-GB" sz="2400" b="1" dirty="0">
                <a:solidFill>
                  <a:srgbClr val="2A2A2A"/>
                </a:solidFill>
              </a:rPr>
              <a:t>Workshop Series: </a:t>
            </a:r>
            <a:r>
              <a:rPr lang="en-GB" sz="2400" b="1" dirty="0"/>
              <a:t>Successful Biogeography Publishing as Authors, Reviewers, and Editors</a:t>
            </a:r>
            <a:r>
              <a:rPr lang="en-GB" sz="2400" b="1" dirty="0">
                <a:solidFill>
                  <a:srgbClr val="2A2A2A"/>
                </a:solidFill>
              </a:rPr>
              <a:t> </a:t>
            </a:r>
            <a:endParaRPr sz="2400" b="1" dirty="0">
              <a:solidFill>
                <a:srgbClr val="2A2A2A"/>
              </a:solidFill>
            </a:endParaRPr>
          </a:p>
          <a:p>
            <a:pPr marL="0" lvl="0" indent="0" algn="ctr" rtl="0">
              <a:lnSpc>
                <a:spcPct val="100000"/>
              </a:lnSpc>
              <a:spcBef>
                <a:spcPts val="0"/>
              </a:spcBef>
              <a:spcAft>
                <a:spcPts val="0"/>
              </a:spcAft>
              <a:buSzPts val="5778"/>
              <a:buNone/>
            </a:pPr>
            <a:endParaRPr sz="2400" b="1" dirty="0">
              <a:solidFill>
                <a:srgbClr val="2A2A2A"/>
              </a:solidFill>
            </a:endParaRPr>
          </a:p>
          <a:p>
            <a:pPr lvl="0">
              <a:buClr>
                <a:srgbClr val="000000"/>
              </a:buClr>
              <a:buSzPts val="5778"/>
            </a:pPr>
            <a:r>
              <a:rPr lang="en-GB" sz="2000" b="1" i="1" dirty="0">
                <a:solidFill>
                  <a:srgbClr val="2A2A2A"/>
                </a:solidFill>
              </a:rPr>
              <a:t>Part II: </a:t>
            </a:r>
            <a:r>
              <a:rPr lang="en-US" sz="2000" b="1" i="1" dirty="0"/>
              <a:t>Effective reviewing and editing</a:t>
            </a:r>
            <a:endParaRPr sz="6100" i="1" dirty="0"/>
          </a:p>
        </p:txBody>
      </p:sp>
    </p:spTree>
    <p:extLst>
      <p:ext uri="{BB962C8B-B14F-4D97-AF65-F5344CB8AC3E}">
        <p14:creationId xmlns:p14="http://schemas.microsoft.com/office/powerpoint/2010/main" val="509326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8"/>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a:solidFill>
                  <a:srgbClr val="2A2A2A"/>
                </a:solidFill>
              </a:rPr>
              <a:t>Principles of Community</a:t>
            </a:r>
            <a:endParaRPr sz="6100" i="1"/>
          </a:p>
        </p:txBody>
      </p:sp>
      <p:sp>
        <p:nvSpPr>
          <p:cNvPr id="128" name="Google Shape;128;p8"/>
          <p:cNvSpPr txBox="1"/>
          <p:nvPr/>
        </p:nvSpPr>
        <p:spPr>
          <a:xfrm>
            <a:off x="232350" y="810850"/>
            <a:ext cx="8679300" cy="18564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GB" sz="1800" b="0" i="0" u="none" strike="noStrike" cap="none">
                <a:solidFill>
                  <a:srgbClr val="000000"/>
                </a:solidFill>
                <a:highlight>
                  <a:srgbClr val="FFFFFF"/>
                </a:highlight>
                <a:latin typeface="Calibri"/>
                <a:ea typeface="Calibri"/>
                <a:cs typeface="Calibri"/>
                <a:sym typeface="Calibri"/>
              </a:rPr>
              <a:t>We have shared interests in being successful in an improved publishing environment. </a:t>
            </a:r>
            <a:endParaRPr sz="18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15000"/>
              </a:lnSpc>
              <a:spcBef>
                <a:spcPts val="0"/>
              </a:spcBef>
              <a:spcAft>
                <a:spcPts val="0"/>
              </a:spcAft>
              <a:buClr>
                <a:srgbClr val="000000"/>
              </a:buClr>
              <a:buSzPts val="1800"/>
              <a:buFont typeface="Arial"/>
              <a:buNone/>
            </a:pPr>
            <a:r>
              <a:rPr lang="en-GB" sz="1800" b="0" i="0" u="none" strike="noStrike" cap="none">
                <a:solidFill>
                  <a:srgbClr val="000000"/>
                </a:solidFill>
                <a:highlight>
                  <a:srgbClr val="FFFFFF"/>
                </a:highlight>
                <a:latin typeface="Calibri"/>
                <a:ea typeface="Calibri"/>
                <a:cs typeface="Calibri"/>
                <a:sym typeface="Calibri"/>
              </a:rPr>
              <a:t>In achieving that goal we may have to address inequalities, unfamiliar topics, individual experiences. We ask that everyone listens, learns, and shows respect and understanding.  </a:t>
            </a:r>
            <a:endParaRPr sz="18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15000"/>
              </a:lnSpc>
              <a:spcBef>
                <a:spcPts val="0"/>
              </a:spcBef>
              <a:spcAft>
                <a:spcPts val="0"/>
              </a:spcAft>
              <a:buClr>
                <a:srgbClr val="000000"/>
              </a:buClr>
              <a:buSzPts val="1200"/>
              <a:buFont typeface="Arial"/>
              <a:buNone/>
            </a:pPr>
            <a:r>
              <a:rPr lang="en-GB" sz="1200" b="0" i="0" u="none" strike="noStrike" cap="none">
                <a:solidFill>
                  <a:srgbClr val="000000"/>
                </a:solidFill>
                <a:highlight>
                  <a:srgbClr val="FFFFFF"/>
                </a:highlight>
                <a:latin typeface="Calibri"/>
                <a:ea typeface="Calibri"/>
                <a:cs typeface="Calibri"/>
                <a:sym typeface="Calibri"/>
              </a:rPr>
              <a:t>Congress SAFE Policy: </a:t>
            </a:r>
            <a:r>
              <a:rPr lang="en-GB" sz="1200" b="0" i="0" u="sng" strike="noStrike" cap="none">
                <a:solidFill>
                  <a:srgbClr val="000000"/>
                </a:solidFill>
                <a:highlight>
                  <a:srgbClr val="FFFFFF"/>
                </a:highlight>
                <a:latin typeface="Calibri"/>
                <a:ea typeface="Calibri"/>
                <a:cs typeface="Calibri"/>
                <a:sym typeface="Calibri"/>
                <a:hlinkClick r:id="rId3">
                  <a:extLst>
                    <a:ext uri="{A12FA001-AC4F-418D-AE19-62706E023703}">
                      <ahyp:hlinkClr xmlns:ahyp="http://schemas.microsoft.com/office/drawing/2018/hyperlinkcolor" val="tx"/>
                    </a:ext>
                  </a:extLst>
                </a:hlinkClick>
              </a:rPr>
              <a:t>https://www.evolutionmeetings.org/safe-evolution.html</a:t>
            </a:r>
            <a:r>
              <a:rPr lang="en-GB" sz="1200" b="0" i="0" u="none" strike="noStrike" cap="none">
                <a:solidFill>
                  <a:srgbClr val="000000"/>
                </a:solidFill>
                <a:highlight>
                  <a:srgbClr val="FFFFFF"/>
                </a:highlight>
                <a:latin typeface="Calibri"/>
                <a:ea typeface="Calibri"/>
                <a:cs typeface="Calibri"/>
                <a:sym typeface="Calibri"/>
              </a:rPr>
              <a:t> </a:t>
            </a:r>
            <a:endParaRPr sz="12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15000"/>
              </a:lnSpc>
              <a:spcBef>
                <a:spcPts val="0"/>
              </a:spcBef>
              <a:spcAft>
                <a:spcPts val="0"/>
              </a:spcAft>
              <a:buClr>
                <a:srgbClr val="000000"/>
              </a:buClr>
              <a:buSzPts val="1200"/>
              <a:buFont typeface="Arial"/>
              <a:buNone/>
            </a:pPr>
            <a:r>
              <a:rPr lang="en-GB" sz="1200" b="0" i="0" u="none" strike="noStrike" cap="none">
                <a:solidFill>
                  <a:srgbClr val="000000"/>
                </a:solidFill>
                <a:highlight>
                  <a:srgbClr val="FFFFFF"/>
                </a:highlight>
                <a:latin typeface="Calibri"/>
                <a:ea typeface="Calibri"/>
                <a:cs typeface="Calibri"/>
                <a:sym typeface="Calibri"/>
              </a:rPr>
              <a:t>Code of Conduct: </a:t>
            </a:r>
            <a:r>
              <a:rPr lang="en-GB" sz="1200" b="0" i="0" u="sng" strike="noStrike" cap="none">
                <a:solidFill>
                  <a:srgbClr val="000000"/>
                </a:solidFill>
                <a:highlight>
                  <a:srgbClr val="FFFFFF"/>
                </a:highlight>
                <a:latin typeface="Calibri"/>
                <a:ea typeface="Calibri"/>
                <a:cs typeface="Calibri"/>
                <a:sym typeface="Calibri"/>
                <a:hlinkClick r:id="rId4">
                  <a:extLst>
                    <a:ext uri="{A12FA001-AC4F-418D-AE19-62706E023703}">
                      <ahyp:hlinkClr xmlns:ahyp="http://schemas.microsoft.com/office/drawing/2018/hyperlinkcolor" val="tx"/>
                    </a:ext>
                  </a:extLst>
                </a:hlinkClick>
              </a:rPr>
              <a:t>https://www.evolutionmeetings.org/policies.html</a:t>
            </a:r>
            <a:endParaRPr sz="1200" b="0" i="0" u="none" strike="noStrike" cap="none">
              <a:solidFill>
                <a:srgbClr val="000000"/>
              </a:solidFill>
              <a:highlight>
                <a:srgbClr val="FFFFFF"/>
              </a:highlight>
              <a:latin typeface="Calibri"/>
              <a:ea typeface="Calibri"/>
              <a:cs typeface="Calibri"/>
              <a:sym typeface="Calibri"/>
            </a:endParaRPr>
          </a:p>
        </p:txBody>
      </p:sp>
      <p:pic>
        <p:nvPicPr>
          <p:cNvPr id="129" name="Google Shape;129;p8"/>
          <p:cNvPicPr preferRelativeResize="0"/>
          <p:nvPr/>
        </p:nvPicPr>
        <p:blipFill rotWithShape="1">
          <a:blip r:embed="rId5">
            <a:alphaModFix/>
          </a:blip>
          <a:srcRect/>
          <a:stretch/>
        </p:blipFill>
        <p:spPr>
          <a:xfrm>
            <a:off x="1117250" y="2894275"/>
            <a:ext cx="7048500" cy="1905000"/>
          </a:xfrm>
          <a:prstGeom prst="rect">
            <a:avLst/>
          </a:prstGeom>
          <a:noFill/>
          <a:ln>
            <a:noFill/>
          </a:ln>
        </p:spPr>
      </p:pic>
    </p:spTree>
    <p:extLst>
      <p:ext uri="{BB962C8B-B14F-4D97-AF65-F5344CB8AC3E}">
        <p14:creationId xmlns:p14="http://schemas.microsoft.com/office/powerpoint/2010/main" val="1404683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Shape 118">
          <a:extLst>
            <a:ext uri="{FF2B5EF4-FFF2-40B4-BE49-F238E27FC236}">
              <a16:creationId xmlns:a16="http://schemas.microsoft.com/office/drawing/2014/main" id="{FB223DE3-4568-6E39-470D-CB5B55612A80}"/>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80A47E8D-13A7-801C-E8D8-442720297A4C}"/>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a:solidFill>
                  <a:srgbClr val="2A2A2A"/>
                </a:solidFill>
              </a:rPr>
              <a:t>AGENDA</a:t>
            </a:r>
            <a:endParaRPr sz="6100" i="1"/>
          </a:p>
        </p:txBody>
      </p:sp>
      <p:sp>
        <p:nvSpPr>
          <p:cNvPr id="120" name="Google Shape;120;p6">
            <a:extLst>
              <a:ext uri="{FF2B5EF4-FFF2-40B4-BE49-F238E27FC236}">
                <a16:creationId xmlns:a16="http://schemas.microsoft.com/office/drawing/2014/main" id="{BCDAEBB1-9001-5661-097F-0B748A4306DF}"/>
              </a:ext>
            </a:extLst>
          </p:cNvPr>
          <p:cNvSpPr txBox="1"/>
          <p:nvPr/>
        </p:nvSpPr>
        <p:spPr>
          <a:xfrm>
            <a:off x="189214" y="912275"/>
            <a:ext cx="6220822"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Intro (10 mins)</a:t>
            </a:r>
            <a:endParaRPr sz="1800" dirty="0">
              <a:solidFill>
                <a:schemeClr val="bg1">
                  <a:lumMod val="75000"/>
                </a:schemeClr>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dk1"/>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dk1"/>
                </a:solidFill>
                <a:latin typeface="Calibri"/>
                <a:ea typeface="Calibri"/>
                <a:cs typeface="Calibri"/>
                <a:sym typeface="Calibri"/>
              </a:rPr>
              <a:t>Panel Discussion (</a:t>
            </a:r>
            <a:r>
              <a:rPr lang="en-GB" sz="1800" dirty="0">
                <a:solidFill>
                  <a:schemeClr val="dk1"/>
                </a:solidFill>
                <a:latin typeface="Calibri"/>
                <a:ea typeface="Calibri"/>
                <a:cs typeface="Calibri"/>
                <a:sym typeface="Calibri"/>
              </a:rPr>
              <a:t>50</a:t>
            </a:r>
            <a:r>
              <a:rPr lang="en-GB" sz="1800" b="0" i="0" u="none" strike="noStrike" cap="none" dirty="0">
                <a:solidFill>
                  <a:schemeClr val="dk1"/>
                </a:solidFill>
                <a:latin typeface="Calibri"/>
                <a:ea typeface="Calibri"/>
                <a:cs typeface="Calibri"/>
                <a:sym typeface="Calibri"/>
              </a:rPr>
              <a:t> </a:t>
            </a:r>
            <a:r>
              <a:rPr lang="en-GB" sz="1800" dirty="0">
                <a:solidFill>
                  <a:schemeClr val="dk1"/>
                </a:solidFill>
                <a:latin typeface="Calibri"/>
                <a:ea typeface="Calibri"/>
                <a:cs typeface="Calibri"/>
                <a:sym typeface="Calibri"/>
              </a:rPr>
              <a:t>mins</a:t>
            </a:r>
            <a:r>
              <a:rPr lang="en-GB" sz="1800" b="0" i="0" u="none" strike="noStrike" cap="none" dirty="0">
                <a:solidFill>
                  <a:schemeClr val="dk1"/>
                </a:solidFill>
                <a:latin typeface="Calibri"/>
                <a:ea typeface="Calibri"/>
                <a:cs typeface="Calibri"/>
                <a:sym typeface="Calibri"/>
              </a:rPr>
              <a:t>)</a:t>
            </a:r>
            <a:br>
              <a:rPr lang="en-GB" sz="1800" b="0" i="0" u="none" strike="noStrike" cap="none" dirty="0">
                <a:solidFill>
                  <a:schemeClr val="dk1"/>
                </a:solidFill>
                <a:latin typeface="Calibri"/>
                <a:ea typeface="Calibri"/>
                <a:cs typeface="Calibri"/>
                <a:sym typeface="Calibri"/>
              </a:rPr>
            </a:br>
            <a:r>
              <a:rPr lang="en-GB" sz="1800" b="0" i="1" u="none" strike="noStrike" cap="none" dirty="0">
                <a:solidFill>
                  <a:schemeClr val="dk1"/>
                </a:solidFill>
                <a:latin typeface="Calibri"/>
                <a:ea typeface="Calibri"/>
                <a:cs typeface="Calibri"/>
                <a:sym typeface="Calibri"/>
              </a:rPr>
              <a:t> 	- short break (5 mins)</a:t>
            </a:r>
            <a:endParaRPr sz="1800" b="0" i="1" u="none" strike="noStrike" cap="none" dirty="0">
              <a:solidFill>
                <a:schemeClr val="dk1"/>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Breakout Groups (55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0" u="none" strike="noStrike" cap="none" dirty="0">
                <a:solidFill>
                  <a:schemeClr val="bg1">
                    <a:lumMod val="75000"/>
                  </a:schemeClr>
                </a:solidFill>
                <a:latin typeface="Calibri"/>
                <a:ea typeface="Calibri"/>
                <a:cs typeface="Calibri"/>
                <a:sym typeface="Calibri"/>
              </a:rPr>
              <a:t> 	</a:t>
            </a:r>
            <a:r>
              <a:rPr lang="en-GB" sz="1800" b="0" i="1" u="none" strike="noStrike" cap="none" dirty="0">
                <a:solidFill>
                  <a:schemeClr val="bg1">
                    <a:lumMod val="75000"/>
                  </a:schemeClr>
                </a:solidFill>
                <a:latin typeface="Calibri"/>
                <a:ea typeface="Calibri"/>
                <a:cs typeface="Calibri"/>
                <a:sym typeface="Calibri"/>
              </a:rPr>
              <a:t>- short break (5 mins)</a:t>
            </a:r>
            <a:endParaRPr lang="en-US"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bg1">
                  <a:lumMod val="75000"/>
                </a:schemeClr>
              </a:solidFill>
              <a:latin typeface="Calibri"/>
              <a:ea typeface="Calibri"/>
              <a:cs typeface="Calibri"/>
              <a:sym typeface="Calibri"/>
            </a:endParaRPr>
          </a:p>
          <a:p>
            <a:pPr marL="114300" lvl="0">
              <a:lnSpc>
                <a:spcPct val="115000"/>
              </a:lnSpc>
              <a:buClr>
                <a:schemeClr val="dk1"/>
              </a:buClr>
              <a:buSzPts val="1800"/>
            </a:pPr>
            <a:r>
              <a:rPr lang="en-GB" sz="1800" dirty="0">
                <a:solidFill>
                  <a:schemeClr val="bg1">
                    <a:lumMod val="75000"/>
                  </a:schemeClr>
                </a:solidFill>
                <a:latin typeface="Calibri"/>
                <a:ea typeface="Calibri"/>
                <a:cs typeface="Calibri"/>
                <a:sym typeface="Calibri"/>
              </a:rPr>
              <a:t>Tips for success: reviewers, editors (25</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endParaRPr sz="1800"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Q&amp;A (25 mins)</a:t>
            </a:r>
          </a:p>
          <a:p>
            <a:pPr marL="114300" lvl="0" algn="l" rtl="0">
              <a:lnSpc>
                <a:spcPct val="115000"/>
              </a:lnSpc>
              <a:spcBef>
                <a:spcPts val="0"/>
              </a:spcBef>
              <a:spcAft>
                <a:spcPts val="0"/>
              </a:spcAft>
              <a:buClr>
                <a:schemeClr val="dk1"/>
              </a:buClr>
              <a:buSzPts val="1800"/>
            </a:pPr>
            <a:endParaRPr lang="en-GB" sz="1800" dirty="0">
              <a:solidFill>
                <a:schemeClr val="bg1">
                  <a:lumMod val="75000"/>
                </a:schemeClr>
              </a:solidFill>
              <a:latin typeface="Calibri"/>
              <a:ea typeface="Calibri"/>
              <a:cs typeface="Calibri"/>
              <a:sym typeface="Calibri"/>
            </a:endParaRPr>
          </a:p>
          <a:p>
            <a:pPr marL="114300" lvl="0">
              <a:lnSpc>
                <a:spcPct val="115000"/>
              </a:lnSpc>
              <a:buClr>
                <a:schemeClr val="dk1"/>
              </a:buClr>
              <a:buSzPts val="1800"/>
            </a:pPr>
            <a:r>
              <a:rPr lang="en-GB" sz="1800" dirty="0">
                <a:solidFill>
                  <a:schemeClr val="bg1">
                    <a:lumMod val="75000"/>
                  </a:schemeClr>
                </a:solidFill>
                <a:latin typeface="Calibri"/>
                <a:ea typeface="Calibri"/>
                <a:cs typeface="Calibri"/>
                <a:sym typeface="Calibri"/>
              </a:rPr>
              <a:t>Closing remarks</a:t>
            </a:r>
            <a:endParaRPr sz="1800" b="1" i="1" u="none" strike="noStrike" cap="none" dirty="0">
              <a:solidFill>
                <a:schemeClr val="bg1">
                  <a:lumMod val="75000"/>
                </a:schemeClr>
              </a:solidFill>
              <a:latin typeface="Arial"/>
              <a:ea typeface="Arial"/>
              <a:cs typeface="Arial"/>
              <a:sym typeface="Arial"/>
            </a:endParaRPr>
          </a:p>
        </p:txBody>
      </p:sp>
      <p:pic>
        <p:nvPicPr>
          <p:cNvPr id="2" name="Picture 2" descr="Decorative Wall Panel 3D wall panel 3d panel 3d model Buy Download 3dbrute">
            <a:extLst>
              <a:ext uri="{FF2B5EF4-FFF2-40B4-BE49-F238E27FC236}">
                <a16:creationId xmlns:a16="http://schemas.microsoft.com/office/drawing/2014/main" id="{1D63C40D-34F7-F4B5-C141-94B406030D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69" t="8797" r="14745" b="10928"/>
          <a:stretch>
            <a:fillRect/>
          </a:stretch>
        </p:blipFill>
        <p:spPr bwMode="auto">
          <a:xfrm>
            <a:off x="5354425" y="1459108"/>
            <a:ext cx="2869724" cy="1787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855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5" name="Google Shape;135;p9"/>
          <p:cNvSpPr txBox="1">
            <a:spLocks noGrp="1"/>
          </p:cNvSpPr>
          <p:nvPr>
            <p:ph type="ctrTitle"/>
          </p:nvPr>
        </p:nvSpPr>
        <p:spPr>
          <a:xfrm>
            <a:off x="311700" y="290075"/>
            <a:ext cx="8520600" cy="5781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75084"/>
              <a:buNone/>
            </a:pPr>
            <a:r>
              <a:rPr lang="en-GB" sz="3300" b="1" dirty="0">
                <a:solidFill>
                  <a:srgbClr val="2A2A2A"/>
                </a:solidFill>
              </a:rPr>
              <a:t>Panel Discussion - Q &amp; A</a:t>
            </a:r>
            <a:r>
              <a:rPr lang="en-GB" sz="3300" dirty="0">
                <a:solidFill>
                  <a:srgbClr val="FF0000"/>
                </a:solidFill>
              </a:rPr>
              <a:t> (50 mins)</a:t>
            </a:r>
            <a:endParaRPr sz="6100" i="1" dirty="0">
              <a:solidFill>
                <a:srgbClr val="FF0000"/>
              </a:solidFill>
            </a:endParaRPr>
          </a:p>
        </p:txBody>
      </p:sp>
      <p:sp>
        <p:nvSpPr>
          <p:cNvPr id="136" name="Google Shape;136;p9"/>
          <p:cNvSpPr txBox="1">
            <a:spLocks noGrp="1"/>
          </p:cNvSpPr>
          <p:nvPr>
            <p:ph type="subTitle" idx="1"/>
          </p:nvPr>
        </p:nvSpPr>
        <p:spPr>
          <a:xfrm>
            <a:off x="311700" y="1018900"/>
            <a:ext cx="8520600" cy="2548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605"/>
              <a:buNone/>
            </a:pPr>
            <a:r>
              <a:rPr lang="en-GB" sz="1704" b="1" dirty="0">
                <a:solidFill>
                  <a:schemeClr val="dk1"/>
                </a:solidFill>
              </a:rPr>
              <a:t>Plan:</a:t>
            </a:r>
            <a:r>
              <a:rPr lang="en-GB" sz="1704" dirty="0">
                <a:solidFill>
                  <a:schemeClr val="dk1"/>
                </a:solidFill>
              </a:rPr>
              <a:t> </a:t>
            </a:r>
            <a:endParaRPr sz="1704" dirty="0">
              <a:solidFill>
                <a:schemeClr val="dk1"/>
              </a:solidFill>
            </a:endParaRPr>
          </a:p>
          <a:p>
            <a:pPr marL="0" lvl="0" indent="0" algn="l" rtl="0">
              <a:lnSpc>
                <a:spcPct val="80000"/>
              </a:lnSpc>
              <a:spcBef>
                <a:spcPts val="0"/>
              </a:spcBef>
              <a:spcAft>
                <a:spcPts val="0"/>
              </a:spcAft>
              <a:buSzPts val="605"/>
              <a:buNone/>
            </a:pPr>
            <a:endParaRPr sz="1704" dirty="0">
              <a:solidFill>
                <a:schemeClr val="dk1"/>
              </a:solidFill>
            </a:endParaRPr>
          </a:p>
          <a:p>
            <a:pPr marL="0" lvl="0" indent="0" algn="l" rtl="0">
              <a:lnSpc>
                <a:spcPct val="80000"/>
              </a:lnSpc>
              <a:spcBef>
                <a:spcPts val="0"/>
              </a:spcBef>
              <a:spcAft>
                <a:spcPts val="0"/>
              </a:spcAft>
              <a:buSzPts val="605"/>
              <a:buNone/>
            </a:pPr>
            <a:r>
              <a:rPr lang="en-GB" sz="1704" dirty="0">
                <a:solidFill>
                  <a:schemeClr val="dk1"/>
                </a:solidFill>
              </a:rPr>
              <a:t>To share experiences in publishing, reviewing, editing and solutions to challenges</a:t>
            </a:r>
            <a:endParaRPr sz="1704" dirty="0">
              <a:solidFill>
                <a:schemeClr val="dk1"/>
              </a:solidFill>
            </a:endParaRPr>
          </a:p>
          <a:p>
            <a:pPr marL="0" lvl="0" indent="0" algn="l" rtl="0">
              <a:lnSpc>
                <a:spcPct val="80000"/>
              </a:lnSpc>
              <a:spcBef>
                <a:spcPts val="0"/>
              </a:spcBef>
              <a:spcAft>
                <a:spcPts val="0"/>
              </a:spcAft>
              <a:buSzPts val="605"/>
              <a:buNone/>
            </a:pPr>
            <a:endParaRPr sz="1704" dirty="0">
              <a:solidFill>
                <a:schemeClr val="dk1"/>
              </a:solidFill>
            </a:endParaRPr>
          </a:p>
          <a:p>
            <a:pPr marL="0" lvl="0" indent="0" algn="l" rtl="0">
              <a:lnSpc>
                <a:spcPct val="80000"/>
              </a:lnSpc>
              <a:spcBef>
                <a:spcPts val="0"/>
              </a:spcBef>
              <a:spcAft>
                <a:spcPts val="0"/>
              </a:spcAft>
              <a:buSzPts val="605"/>
              <a:buNone/>
            </a:pPr>
            <a:endParaRPr sz="1704" dirty="0">
              <a:solidFill>
                <a:schemeClr val="dk1"/>
              </a:solidFill>
            </a:endParaRPr>
          </a:p>
          <a:p>
            <a:pPr marL="0" lvl="0" indent="0" algn="l" rtl="0">
              <a:lnSpc>
                <a:spcPct val="80000"/>
              </a:lnSpc>
              <a:spcBef>
                <a:spcPts val="0"/>
              </a:spcBef>
              <a:spcAft>
                <a:spcPts val="0"/>
              </a:spcAft>
              <a:buSzPts val="605"/>
              <a:buNone/>
            </a:pPr>
            <a:r>
              <a:rPr lang="en-GB" sz="1704" b="1" dirty="0">
                <a:solidFill>
                  <a:schemeClr val="dk1"/>
                </a:solidFill>
              </a:rPr>
              <a:t>Schedule:</a:t>
            </a:r>
            <a:r>
              <a:rPr lang="en-GB" sz="1704" dirty="0">
                <a:solidFill>
                  <a:schemeClr val="dk1"/>
                </a:solidFill>
              </a:rPr>
              <a:t> </a:t>
            </a:r>
            <a:endParaRPr sz="1704" dirty="0">
              <a:solidFill>
                <a:schemeClr val="dk1"/>
              </a:solidFill>
            </a:endParaRPr>
          </a:p>
          <a:p>
            <a:pPr marL="0" lvl="0" indent="0" algn="l" rtl="0">
              <a:lnSpc>
                <a:spcPct val="80000"/>
              </a:lnSpc>
              <a:spcBef>
                <a:spcPts val="0"/>
              </a:spcBef>
              <a:spcAft>
                <a:spcPts val="0"/>
              </a:spcAft>
              <a:buSzPts val="605"/>
              <a:buNone/>
            </a:pPr>
            <a:endParaRPr sz="1704" dirty="0">
              <a:solidFill>
                <a:schemeClr val="dk1"/>
              </a:solidFill>
            </a:endParaRPr>
          </a:p>
          <a:p>
            <a:pPr marL="0" lvl="0" indent="0" algn="l" rtl="0">
              <a:lnSpc>
                <a:spcPct val="80000"/>
              </a:lnSpc>
              <a:spcBef>
                <a:spcPts val="0"/>
              </a:spcBef>
              <a:spcAft>
                <a:spcPts val="0"/>
              </a:spcAft>
              <a:buSzPts val="605"/>
              <a:buNone/>
            </a:pPr>
            <a:r>
              <a:rPr lang="en-GB" sz="1704" dirty="0">
                <a:solidFill>
                  <a:schemeClr val="dk1"/>
                </a:solidFill>
              </a:rPr>
              <a:t>Brief self-introduction by </a:t>
            </a:r>
            <a:r>
              <a:rPr lang="en-GB" sz="1704" dirty="0" err="1">
                <a:solidFill>
                  <a:schemeClr val="dk1"/>
                </a:solidFill>
              </a:rPr>
              <a:t>panelists</a:t>
            </a:r>
            <a:endParaRPr sz="1704" dirty="0">
              <a:solidFill>
                <a:schemeClr val="dk1"/>
              </a:solidFill>
            </a:endParaRPr>
          </a:p>
          <a:p>
            <a:pPr marL="0" lvl="0" indent="0" algn="l" rtl="0">
              <a:lnSpc>
                <a:spcPct val="80000"/>
              </a:lnSpc>
              <a:spcBef>
                <a:spcPts val="0"/>
              </a:spcBef>
              <a:spcAft>
                <a:spcPts val="0"/>
              </a:spcAft>
              <a:buClr>
                <a:schemeClr val="dk1"/>
              </a:buClr>
              <a:buSzPts val="605"/>
              <a:buFont typeface="Arial"/>
              <a:buNone/>
            </a:pPr>
            <a:r>
              <a:rPr lang="en-GB" sz="1704" dirty="0">
                <a:solidFill>
                  <a:schemeClr val="dk1"/>
                </a:solidFill>
              </a:rPr>
              <a:t>		</a:t>
            </a:r>
            <a:endParaRPr sz="1704" dirty="0">
              <a:solidFill>
                <a:schemeClr val="dk1"/>
              </a:solidFill>
            </a:endParaRPr>
          </a:p>
          <a:p>
            <a:pPr marL="0" lvl="0" indent="0" algn="l" rtl="0">
              <a:lnSpc>
                <a:spcPct val="80000"/>
              </a:lnSpc>
              <a:spcBef>
                <a:spcPts val="0"/>
              </a:spcBef>
              <a:spcAft>
                <a:spcPts val="0"/>
              </a:spcAft>
              <a:buClr>
                <a:schemeClr val="dk1"/>
              </a:buClr>
              <a:buSzPts val="605"/>
              <a:buFont typeface="Arial"/>
              <a:buNone/>
            </a:pPr>
            <a:r>
              <a:rPr lang="en-GB" sz="1704" dirty="0">
                <a:solidFill>
                  <a:schemeClr val="dk1"/>
                </a:solidFill>
              </a:rPr>
              <a:t>Question &amp; answer session</a:t>
            </a:r>
            <a:endParaRPr sz="1704" dirty="0">
              <a:solidFill>
                <a:schemeClr val="dk1"/>
              </a:solidFill>
            </a:endParaRPr>
          </a:p>
          <a:p>
            <a:pPr marL="457200" lvl="0" indent="-336867" algn="l" rtl="0">
              <a:lnSpc>
                <a:spcPct val="80000"/>
              </a:lnSpc>
              <a:spcBef>
                <a:spcPts val="0"/>
              </a:spcBef>
              <a:spcAft>
                <a:spcPts val="0"/>
              </a:spcAft>
              <a:buClr>
                <a:schemeClr val="dk1"/>
              </a:buClr>
              <a:buSzPts val="1705"/>
              <a:buChar char="-"/>
            </a:pPr>
            <a:r>
              <a:rPr lang="en-GB" sz="1500" i="1" dirty="0">
                <a:solidFill>
                  <a:schemeClr val="dk1"/>
                </a:solidFill>
              </a:rPr>
              <a:t>e.g. </a:t>
            </a:r>
            <a:r>
              <a:rPr lang="en-GB" sz="1704" dirty="0">
                <a:solidFill>
                  <a:schemeClr val="dk1"/>
                </a:solidFill>
              </a:rPr>
              <a:t>motivations for reviewing, editing</a:t>
            </a:r>
            <a:endParaRPr sz="1704" dirty="0">
              <a:solidFill>
                <a:schemeClr val="dk1"/>
              </a:solidFill>
            </a:endParaRPr>
          </a:p>
          <a:p>
            <a:pPr lvl="0" indent="-336867" algn="l">
              <a:lnSpc>
                <a:spcPct val="80000"/>
              </a:lnSpc>
              <a:buClr>
                <a:schemeClr val="dk1"/>
              </a:buClr>
              <a:buSzPts val="1705"/>
              <a:buChar char="-"/>
            </a:pPr>
            <a:r>
              <a:rPr lang="en-GB" sz="1500" i="1" dirty="0">
                <a:solidFill>
                  <a:schemeClr val="dk1"/>
                </a:solidFill>
              </a:rPr>
              <a:t>e.g. </a:t>
            </a:r>
            <a:r>
              <a:rPr lang="en-GB" sz="1704" dirty="0">
                <a:solidFill>
                  <a:schemeClr val="dk1"/>
                </a:solidFill>
              </a:rPr>
              <a:t>editorial and peer–review process</a:t>
            </a:r>
            <a:endParaRPr sz="1704" dirty="0">
              <a:solidFill>
                <a:schemeClr val="dk1"/>
              </a:solidFill>
            </a:endParaRPr>
          </a:p>
          <a:p>
            <a:pPr lvl="0" indent="-336867" algn="l">
              <a:lnSpc>
                <a:spcPct val="80000"/>
              </a:lnSpc>
              <a:buClr>
                <a:schemeClr val="dk1"/>
              </a:buClr>
              <a:buSzPts val="1705"/>
              <a:buChar char="-"/>
            </a:pPr>
            <a:r>
              <a:rPr lang="en-GB" sz="1500" i="1" dirty="0">
                <a:solidFill>
                  <a:schemeClr val="dk1"/>
                </a:solidFill>
              </a:rPr>
              <a:t>e.g. </a:t>
            </a:r>
            <a:r>
              <a:rPr lang="en-GB" sz="1704" dirty="0">
                <a:solidFill>
                  <a:schemeClr val="dk1"/>
                </a:solidFill>
              </a:rPr>
              <a:t>enacting cultural change</a:t>
            </a:r>
            <a:endParaRPr sz="1704" dirty="0">
              <a:solidFill>
                <a:schemeClr val="dk1"/>
              </a:solidFill>
            </a:endParaRPr>
          </a:p>
          <a:p>
            <a:pPr marL="457200" lvl="0" indent="-336867" algn="l" rtl="0">
              <a:lnSpc>
                <a:spcPct val="80000"/>
              </a:lnSpc>
              <a:spcBef>
                <a:spcPts val="0"/>
              </a:spcBef>
              <a:spcAft>
                <a:spcPts val="0"/>
              </a:spcAft>
              <a:buClr>
                <a:schemeClr val="dk1"/>
              </a:buClr>
              <a:buSzPts val="1705"/>
              <a:buChar char="-"/>
            </a:pPr>
            <a:r>
              <a:rPr lang="en-GB" sz="1704" dirty="0">
                <a:solidFill>
                  <a:schemeClr val="dk1"/>
                </a:solidFill>
              </a:rPr>
              <a:t>open mic</a:t>
            </a:r>
            <a:endParaRPr sz="1704" dirty="0">
              <a:solidFill>
                <a:schemeClr val="dk1"/>
              </a:solidFill>
            </a:endParaRPr>
          </a:p>
          <a:p>
            <a:pPr marL="0" lvl="0" indent="0" algn="l" rtl="0">
              <a:lnSpc>
                <a:spcPct val="80000"/>
              </a:lnSpc>
              <a:spcBef>
                <a:spcPts val="0"/>
              </a:spcBef>
              <a:spcAft>
                <a:spcPts val="0"/>
              </a:spcAft>
              <a:buSzPts val="605"/>
              <a:buNone/>
            </a:pPr>
            <a:r>
              <a:rPr lang="en-GB" sz="1704" dirty="0">
                <a:solidFill>
                  <a:schemeClr val="dk1"/>
                </a:solidFill>
              </a:rPr>
              <a:t>		</a:t>
            </a:r>
            <a:endParaRPr sz="1704" dirty="0">
              <a:solidFill>
                <a:schemeClr val="dk1"/>
              </a:solidFill>
            </a:endParaRPr>
          </a:p>
          <a:p>
            <a:pPr marL="0" lvl="0" indent="0" algn="l" rtl="0">
              <a:lnSpc>
                <a:spcPct val="80000"/>
              </a:lnSpc>
              <a:spcBef>
                <a:spcPts val="0"/>
              </a:spcBef>
              <a:spcAft>
                <a:spcPts val="0"/>
              </a:spcAft>
              <a:buSzPts val="605"/>
              <a:buNone/>
            </a:pPr>
            <a:r>
              <a:rPr lang="en-GB" sz="1704" i="1" dirty="0">
                <a:solidFill>
                  <a:schemeClr val="dk1"/>
                </a:solidFill>
              </a:rPr>
              <a:t>Break (~5 mins)</a:t>
            </a:r>
            <a:endParaRPr sz="1704" i="1" dirty="0">
              <a:solidFill>
                <a:schemeClr val="dk1"/>
              </a:solidFill>
            </a:endParaRPr>
          </a:p>
        </p:txBody>
      </p:sp>
    </p:spTree>
    <p:extLst>
      <p:ext uri="{BB962C8B-B14F-4D97-AF65-F5344CB8AC3E}">
        <p14:creationId xmlns:p14="http://schemas.microsoft.com/office/powerpoint/2010/main" val="3774413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0"/>
          <p:cNvSpPr txBox="1">
            <a:spLocks noGrp="1"/>
          </p:cNvSpPr>
          <p:nvPr>
            <p:ph type="subTitle" idx="1"/>
          </p:nvPr>
        </p:nvSpPr>
        <p:spPr>
          <a:xfrm>
            <a:off x="311700" y="233075"/>
            <a:ext cx="8520600" cy="2548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605"/>
              <a:buFont typeface="Arial"/>
              <a:buNone/>
            </a:pPr>
            <a:r>
              <a:rPr lang="en-GB" sz="1704" b="1">
                <a:solidFill>
                  <a:schemeClr val="dk1"/>
                </a:solidFill>
              </a:rPr>
              <a:t>Panelists:</a:t>
            </a:r>
            <a:r>
              <a:rPr lang="en-GB" sz="1704">
                <a:solidFill>
                  <a:schemeClr val="dk1"/>
                </a:solidFill>
              </a:rPr>
              <a:t> </a:t>
            </a:r>
            <a:endParaRPr sz="1704">
              <a:solidFill>
                <a:schemeClr val="dk1"/>
              </a:solidFill>
            </a:endParaRPr>
          </a:p>
        </p:txBody>
      </p:sp>
      <p:graphicFrame>
        <p:nvGraphicFramePr>
          <p:cNvPr id="143" name="Google Shape;143;p10"/>
          <p:cNvGraphicFramePr/>
          <p:nvPr>
            <p:extLst>
              <p:ext uri="{D42A27DB-BD31-4B8C-83A1-F6EECF244321}">
                <p14:modId xmlns:p14="http://schemas.microsoft.com/office/powerpoint/2010/main" val="2236130155"/>
              </p:ext>
            </p:extLst>
          </p:nvPr>
        </p:nvGraphicFramePr>
        <p:xfrm>
          <a:off x="343075" y="714750"/>
          <a:ext cx="8580792" cy="1962150"/>
        </p:xfrm>
        <a:graphic>
          <a:graphicData uri="http://schemas.openxmlformats.org/drawingml/2006/table">
            <a:tbl>
              <a:tblPr>
                <a:noFill/>
                <a:tableStyleId>{A125B0D9-0A60-45CB-9034-D410A102733D}</a:tableStyleId>
              </a:tblPr>
              <a:tblGrid>
                <a:gridCol w="1099525">
                  <a:extLst>
                    <a:ext uri="{9D8B030D-6E8A-4147-A177-3AD203B41FA5}">
                      <a16:colId xmlns:a16="http://schemas.microsoft.com/office/drawing/2014/main" val="20000"/>
                    </a:ext>
                  </a:extLst>
                </a:gridCol>
                <a:gridCol w="1908431">
                  <a:extLst>
                    <a:ext uri="{9D8B030D-6E8A-4147-A177-3AD203B41FA5}">
                      <a16:colId xmlns:a16="http://schemas.microsoft.com/office/drawing/2014/main" val="20001"/>
                    </a:ext>
                  </a:extLst>
                </a:gridCol>
                <a:gridCol w="5572836">
                  <a:extLst>
                    <a:ext uri="{9D8B030D-6E8A-4147-A177-3AD203B41FA5}">
                      <a16:colId xmlns:a16="http://schemas.microsoft.com/office/drawing/2014/main" val="20002"/>
                    </a:ext>
                  </a:extLst>
                </a:gridCol>
              </a:tblGrid>
              <a:tr h="361950">
                <a:tc>
                  <a:txBody>
                    <a:bodyPr/>
                    <a:lstStyle/>
                    <a:p>
                      <a:pPr marL="0" marR="0" lvl="0" indent="0" algn="l" rtl="0">
                        <a:lnSpc>
                          <a:spcPct val="100000"/>
                        </a:lnSpc>
                        <a:spcBef>
                          <a:spcPts val="0"/>
                        </a:spcBef>
                        <a:spcAft>
                          <a:spcPts val="0"/>
                        </a:spcAft>
                        <a:buClr>
                          <a:srgbClr val="000000"/>
                        </a:buClr>
                        <a:buSzPts val="1200"/>
                        <a:buFont typeface="Arial"/>
                        <a:buNone/>
                      </a:pPr>
                      <a:r>
                        <a:rPr lang="en-GB" sz="1200" u="none" strike="noStrike" cap="none" dirty="0">
                          <a:solidFill>
                            <a:schemeClr val="accent4">
                              <a:lumMod val="75000"/>
                            </a:schemeClr>
                          </a:solidFill>
                        </a:rPr>
                        <a:t>Name</a:t>
                      </a:r>
                      <a:endParaRPr sz="1200" u="none" strike="noStrike" cap="none" dirty="0">
                        <a:solidFill>
                          <a:schemeClr val="accent4">
                            <a:lumMod val="75000"/>
                          </a:schemeClr>
                        </a:solidFill>
                      </a:endParaRPr>
                    </a:p>
                  </a:txBody>
                  <a:tcPr marL="91425" marR="91425" marT="19050" marB="1905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accent4">
                              <a:lumMod val="75000"/>
                            </a:schemeClr>
                          </a:solidFill>
                          <a:effectLst/>
                          <a:latin typeface="Arial"/>
                          <a:ea typeface="Arial"/>
                          <a:cs typeface="Arial"/>
                          <a:sym typeface="Arial"/>
                        </a:rPr>
                        <a:t>Institution</a:t>
                      </a:r>
                      <a:endParaRPr sz="1200" u="none" strike="noStrike" cap="none" dirty="0">
                        <a:solidFill>
                          <a:schemeClr val="accent4">
                            <a:lumMod val="75000"/>
                          </a:schemeClr>
                        </a:solidFill>
                      </a:endParaRPr>
                    </a:p>
                  </a:txBody>
                  <a:tcPr marL="91425" marR="91425" marT="19050" marB="1905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dirty="0">
                          <a:solidFill>
                            <a:schemeClr val="accent4">
                              <a:lumMod val="75000"/>
                            </a:schemeClr>
                          </a:solidFill>
                          <a:effectLst/>
                          <a:latin typeface="Arial"/>
                          <a:ea typeface="Arial"/>
                          <a:cs typeface="Arial"/>
                          <a:sym typeface="Arial"/>
                        </a:rPr>
                        <a:t>Position</a:t>
                      </a:r>
                      <a:r>
                        <a:rPr lang="en-US" sz="1200" b="0" i="0" u="none" strike="noStrike" cap="none" dirty="0">
                          <a:solidFill>
                            <a:schemeClr val="accent4">
                              <a:lumMod val="75000"/>
                            </a:schemeClr>
                          </a:solidFill>
                          <a:effectLst/>
                          <a:latin typeface="Arial"/>
                          <a:ea typeface="Arial"/>
                          <a:cs typeface="Arial"/>
                          <a:sym typeface="Arial"/>
                        </a:rPr>
                        <a:t>. Relevant experience.</a:t>
                      </a:r>
                      <a:endParaRPr sz="1200" u="none" strike="noStrike" cap="none" dirty="0">
                        <a:solidFill>
                          <a:schemeClr val="accent4">
                            <a:lumMod val="75000"/>
                          </a:schemeClr>
                        </a:solidFill>
                      </a:endParaRPr>
                    </a:p>
                  </a:txBody>
                  <a:tcPr marL="91425" marR="91425" marT="19050" marB="19050" anchor="ctr"/>
                </a:tc>
                <a:extLst>
                  <a:ext uri="{0D108BD9-81ED-4DB2-BD59-A6C34878D82A}">
                    <a16:rowId xmlns:a16="http://schemas.microsoft.com/office/drawing/2014/main" val="10000"/>
                  </a:ext>
                </a:extLst>
              </a:tr>
              <a:tr h="504825">
                <a:tc>
                  <a:txBody>
                    <a:bodyPr/>
                    <a:lstStyle/>
                    <a:p>
                      <a:pPr marL="0" marR="0" lvl="0" indent="0" algn="l" rtl="0">
                        <a:lnSpc>
                          <a:spcPct val="100000"/>
                        </a:lnSpc>
                        <a:spcBef>
                          <a:spcPts val="0"/>
                        </a:spcBef>
                        <a:spcAft>
                          <a:spcPts val="0"/>
                        </a:spcAft>
                        <a:buClr>
                          <a:srgbClr val="000000"/>
                        </a:buClr>
                        <a:buSzPts val="1200"/>
                        <a:buFont typeface="Arial"/>
                        <a:buNone/>
                      </a:pPr>
                      <a:r>
                        <a:rPr lang="en-GB" sz="1200" u="none" strike="noStrike" cap="none" dirty="0">
                          <a:solidFill>
                            <a:srgbClr val="0070C0"/>
                          </a:solidFill>
                        </a:rPr>
                        <a:t>Name</a:t>
                      </a:r>
                      <a:endParaRPr sz="1200" u="none" strike="noStrike" cap="none" dirty="0">
                        <a:solidFill>
                          <a:srgbClr val="0070C0"/>
                        </a:solidFill>
                      </a:endParaRPr>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dirty="0">
                          <a:solidFill>
                            <a:srgbClr val="0070C0"/>
                          </a:solidFill>
                        </a:rPr>
                        <a:t>Institution</a:t>
                      </a:r>
                      <a:endParaRPr sz="1200" u="none" strike="noStrike" cap="none" dirty="0">
                        <a:solidFill>
                          <a:srgbClr val="0070C0"/>
                        </a:solidFill>
                      </a:endParaRPr>
                    </a:p>
                  </a:txBody>
                  <a:tcPr marL="91425" marR="91425" marT="19050" marB="19050" anchor="ctr"/>
                </a:tc>
                <a:tc>
                  <a:txBody>
                    <a:bodyPr/>
                    <a:lstStyle/>
                    <a:p>
                      <a:pPr marL="0" marR="0" lvl="0" indent="0" algn="l" rtl="0">
                        <a:lnSpc>
                          <a:spcPct val="100000"/>
                        </a:lnSpc>
                        <a:spcBef>
                          <a:spcPts val="0"/>
                        </a:spcBef>
                        <a:spcAft>
                          <a:spcPts val="0"/>
                        </a:spcAft>
                        <a:buClr>
                          <a:srgbClr val="000000"/>
                        </a:buClr>
                        <a:buSzPts val="1200"/>
                        <a:buFont typeface="Arial"/>
                        <a:buNone/>
                      </a:pPr>
                      <a:r>
                        <a:rPr lang="en-GB" sz="1200" b="1" u="none" strike="noStrike" cap="none" dirty="0">
                          <a:solidFill>
                            <a:srgbClr val="0070C0"/>
                          </a:solidFill>
                        </a:rPr>
                        <a:t>Position</a:t>
                      </a:r>
                      <a:r>
                        <a:rPr lang="en-GB" sz="1200" u="none" strike="noStrike" cap="none" dirty="0">
                          <a:solidFill>
                            <a:srgbClr val="0070C0"/>
                          </a:solidFill>
                        </a:rPr>
                        <a:t>. Experience.</a:t>
                      </a:r>
                      <a:endParaRPr sz="1200" i="1" u="none" strike="noStrike" cap="none" dirty="0">
                        <a:solidFill>
                          <a:srgbClr val="0070C0"/>
                        </a:solidFill>
                      </a:endParaRPr>
                    </a:p>
                  </a:txBody>
                  <a:tcPr marL="91425" marR="91425" marT="91425" marB="91425" anchor="ctr"/>
                </a:tc>
                <a:extLst>
                  <a:ext uri="{0D108BD9-81ED-4DB2-BD59-A6C34878D82A}">
                    <a16:rowId xmlns:a16="http://schemas.microsoft.com/office/drawing/2014/main" val="10001"/>
                  </a:ext>
                </a:extLst>
              </a:tr>
              <a:tr h="723900">
                <a:tc>
                  <a:txBody>
                    <a:bodyPr/>
                    <a:lstStyle/>
                    <a:p>
                      <a:pPr marL="0" marR="0" lvl="0" indent="0" algn="l" rtl="0">
                        <a:lnSpc>
                          <a:spcPct val="100000"/>
                        </a:lnSpc>
                        <a:spcBef>
                          <a:spcPts val="0"/>
                        </a:spcBef>
                        <a:spcAft>
                          <a:spcPts val="0"/>
                        </a:spcAft>
                        <a:buClr>
                          <a:srgbClr val="000000"/>
                        </a:buClr>
                        <a:buSzPts val="1200"/>
                        <a:buFont typeface="Arial"/>
                        <a:buNone/>
                      </a:pPr>
                      <a:r>
                        <a:rPr lang="en-GB" sz="1200" u="none" strike="noStrike" cap="none" dirty="0">
                          <a:solidFill>
                            <a:schemeClr val="accent4">
                              <a:lumMod val="75000"/>
                            </a:schemeClr>
                          </a:solidFill>
                        </a:rPr>
                        <a:t>Name</a:t>
                      </a:r>
                      <a:endParaRPr sz="1200" u="none" strike="noStrike" cap="none" dirty="0">
                        <a:solidFill>
                          <a:schemeClr val="accent4">
                            <a:lumMod val="75000"/>
                          </a:schemeClr>
                        </a:solidFill>
                      </a:endParaRPr>
                    </a:p>
                  </a:txBody>
                  <a:tcPr marL="91425" marR="91425" marT="19050" marB="1905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accent4">
                              <a:lumMod val="75000"/>
                            </a:schemeClr>
                          </a:solidFill>
                          <a:effectLst/>
                          <a:latin typeface="Arial"/>
                          <a:ea typeface="Arial"/>
                          <a:cs typeface="Arial"/>
                          <a:sym typeface="Arial"/>
                        </a:rPr>
                        <a:t>Institution</a:t>
                      </a:r>
                      <a:endParaRPr sz="1200" u="none" strike="noStrike" cap="none" dirty="0">
                        <a:solidFill>
                          <a:schemeClr val="accent4">
                            <a:lumMod val="75000"/>
                          </a:schemeClr>
                        </a:solidFill>
                      </a:endParaRPr>
                    </a:p>
                  </a:txBody>
                  <a:tcPr marL="91425" marR="91425" marT="19050" marB="19050"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dirty="0">
                          <a:solidFill>
                            <a:schemeClr val="accent4">
                              <a:lumMod val="75000"/>
                            </a:schemeClr>
                          </a:solidFill>
                          <a:effectLst/>
                          <a:latin typeface="Arial"/>
                          <a:ea typeface="Arial"/>
                          <a:cs typeface="Arial"/>
                          <a:sym typeface="Arial"/>
                        </a:rPr>
                        <a:t>Position</a:t>
                      </a:r>
                      <a:r>
                        <a:rPr lang="en-US" sz="1200" b="0" i="0" u="none" strike="noStrike" cap="none" dirty="0">
                          <a:solidFill>
                            <a:schemeClr val="accent4">
                              <a:lumMod val="75000"/>
                            </a:schemeClr>
                          </a:solidFill>
                          <a:effectLst/>
                          <a:latin typeface="Arial"/>
                          <a:ea typeface="Arial"/>
                          <a:cs typeface="Arial"/>
                          <a:sym typeface="Arial"/>
                        </a:rPr>
                        <a:t>. Relevant experience.</a:t>
                      </a:r>
                      <a:endParaRPr sz="1200" u="none" strike="noStrike" cap="none" dirty="0">
                        <a:solidFill>
                          <a:schemeClr val="accent4">
                            <a:lumMod val="75000"/>
                          </a:schemeClr>
                        </a:solidFill>
                      </a:endParaRPr>
                    </a:p>
                  </a:txBody>
                  <a:tcPr marL="91425" marR="91425" marT="19050" marB="19050" anchor="ctr"/>
                </a:tc>
                <a:extLst>
                  <a:ext uri="{0D108BD9-81ED-4DB2-BD59-A6C34878D82A}">
                    <a16:rowId xmlns:a16="http://schemas.microsoft.com/office/drawing/2014/main" val="10002"/>
                  </a:ext>
                </a:extLst>
              </a:tr>
              <a:tr h="371475">
                <a:tc>
                  <a:txBody>
                    <a:bodyPr/>
                    <a:lstStyle/>
                    <a:p>
                      <a:pPr marL="0" marR="0" lvl="0" indent="0" algn="l" rtl="0">
                        <a:lnSpc>
                          <a:spcPct val="100000"/>
                        </a:lnSpc>
                        <a:spcBef>
                          <a:spcPts val="0"/>
                        </a:spcBef>
                        <a:spcAft>
                          <a:spcPts val="0"/>
                        </a:spcAft>
                        <a:buClr>
                          <a:srgbClr val="000000"/>
                        </a:buClr>
                        <a:buSzPts val="1200"/>
                        <a:buFont typeface="Arial"/>
                        <a:buNone/>
                      </a:pPr>
                      <a:r>
                        <a:rPr lang="en-GB" sz="1200" u="none" strike="noStrike" cap="none" dirty="0">
                          <a:solidFill>
                            <a:srgbClr val="0070C0"/>
                          </a:solidFill>
                        </a:rPr>
                        <a:t>Name</a:t>
                      </a:r>
                      <a:endParaRPr sz="1200" u="none" strike="noStrike" cap="none" dirty="0">
                        <a:solidFill>
                          <a:srgbClr val="0070C0"/>
                        </a:solidFill>
                      </a:endParaRPr>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200"/>
                        <a:buFont typeface="Arial"/>
                        <a:buNone/>
                      </a:pPr>
                      <a:r>
                        <a:rPr lang="en-US" sz="1200" dirty="0">
                          <a:solidFill>
                            <a:srgbClr val="0070C0"/>
                          </a:solidFill>
                        </a:rPr>
                        <a:t>Institution</a:t>
                      </a:r>
                      <a:endParaRPr sz="1200" u="none" strike="noStrike" cap="none" dirty="0">
                        <a:solidFill>
                          <a:srgbClr val="0070C0"/>
                        </a:solidFill>
                      </a:endParaRPr>
                    </a:p>
                  </a:txBody>
                  <a:tcPr marL="91425" marR="91425" marT="19050" marB="19050" anchor="ctr"/>
                </a:tc>
                <a:tc>
                  <a:txBody>
                    <a:bodyPr/>
                    <a:lstStyle/>
                    <a:p>
                      <a:pPr marL="0" marR="0" lvl="0" indent="0" algn="l" rtl="0">
                        <a:lnSpc>
                          <a:spcPct val="100000"/>
                        </a:lnSpc>
                        <a:spcBef>
                          <a:spcPts val="0"/>
                        </a:spcBef>
                        <a:spcAft>
                          <a:spcPts val="0"/>
                        </a:spcAft>
                        <a:buClr>
                          <a:srgbClr val="000000"/>
                        </a:buClr>
                        <a:buSzPts val="1200"/>
                        <a:buFont typeface="Arial"/>
                        <a:buNone/>
                      </a:pPr>
                      <a:r>
                        <a:rPr lang="en-GB" sz="1200" b="1" u="none" strike="noStrike" cap="none" dirty="0">
                          <a:solidFill>
                            <a:srgbClr val="0070C0"/>
                          </a:solidFill>
                        </a:rPr>
                        <a:t>Position</a:t>
                      </a:r>
                      <a:r>
                        <a:rPr lang="en-GB" sz="1200" u="none" strike="noStrike" cap="none" dirty="0">
                          <a:solidFill>
                            <a:srgbClr val="0070C0"/>
                          </a:solidFill>
                        </a:rPr>
                        <a:t>. Experience.</a:t>
                      </a:r>
                      <a:endParaRPr sz="1200" i="1" u="none" strike="noStrike" cap="none" dirty="0">
                        <a:solidFill>
                          <a:srgbClr val="0070C0"/>
                        </a:solidFill>
                      </a:endParaRPr>
                    </a:p>
                  </a:txBody>
                  <a:tcPr marL="91425" marR="91425" marT="91425" marB="91425"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B55450-56A0-0F9A-2A3A-FF93B360746E}"/>
              </a:ext>
            </a:extLst>
          </p:cNvPr>
          <p:cNvSpPr txBox="1"/>
          <p:nvPr/>
        </p:nvSpPr>
        <p:spPr>
          <a:xfrm>
            <a:off x="3069024" y="813074"/>
            <a:ext cx="3005952" cy="646331"/>
          </a:xfrm>
          <a:prstGeom prst="rect">
            <a:avLst/>
          </a:prstGeom>
          <a:noFill/>
        </p:spPr>
        <p:txBody>
          <a:bodyPr wrap="none" rtlCol="0">
            <a:spAutoFit/>
          </a:bodyPr>
          <a:lstStyle/>
          <a:p>
            <a:pPr algn="ctr"/>
            <a:r>
              <a:rPr lang="en-US" sz="3600" b="1" dirty="0"/>
              <a:t>5 mins break</a:t>
            </a:r>
          </a:p>
        </p:txBody>
      </p:sp>
      <p:sp>
        <p:nvSpPr>
          <p:cNvPr id="3" name="Google Shape;145;p12">
            <a:extLst>
              <a:ext uri="{FF2B5EF4-FFF2-40B4-BE49-F238E27FC236}">
                <a16:creationId xmlns:a16="http://schemas.microsoft.com/office/drawing/2014/main" id="{8FB4693A-CD53-6E5F-9D4B-9BA936D6672F}"/>
              </a:ext>
            </a:extLst>
          </p:cNvPr>
          <p:cNvSpPr txBox="1">
            <a:spLocks/>
          </p:cNvSpPr>
          <p:nvPr/>
        </p:nvSpPr>
        <p:spPr>
          <a:xfrm>
            <a:off x="311708" y="2041250"/>
            <a:ext cx="8520600" cy="2052600"/>
          </a:xfrm>
          <a:prstGeom prst="rect">
            <a:avLst/>
          </a:prstGeom>
          <a:noFill/>
          <a:ln>
            <a:noFill/>
          </a:ln>
        </p:spPr>
        <p:txBody>
          <a:bodyPr spcFirstLastPara="1" wrap="square" lIns="91425" tIns="91425" rIns="91425" bIns="91425" anchor="b"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ct val="111111"/>
            </a:pPr>
            <a:endParaRPr lang="en-GB" sz="2400" dirty="0"/>
          </a:p>
          <a:p>
            <a:pPr algn="ctr">
              <a:buSzPct val="111111"/>
            </a:pPr>
            <a:r>
              <a:rPr lang="en-GB" sz="2400" dirty="0">
                <a:highlight>
                  <a:srgbClr val="FF0000"/>
                </a:highlight>
              </a:rPr>
              <a:t>*check email for link </a:t>
            </a:r>
            <a:br>
              <a:rPr lang="en-GB" sz="2400" dirty="0">
                <a:highlight>
                  <a:srgbClr val="FF0000"/>
                </a:highlight>
              </a:rPr>
            </a:br>
            <a:r>
              <a:rPr lang="en-GB" sz="2400" dirty="0">
                <a:highlight>
                  <a:srgbClr val="FF0000"/>
                </a:highlight>
              </a:rPr>
              <a:t>needed for the next step</a:t>
            </a:r>
          </a:p>
        </p:txBody>
      </p:sp>
      <p:sp>
        <p:nvSpPr>
          <p:cNvPr id="4" name="TextBox 3">
            <a:extLst>
              <a:ext uri="{FF2B5EF4-FFF2-40B4-BE49-F238E27FC236}">
                <a16:creationId xmlns:a16="http://schemas.microsoft.com/office/drawing/2014/main" id="{29E0FB14-DCEA-1107-7E6A-9D7B8F9AA2D7}"/>
              </a:ext>
            </a:extLst>
          </p:cNvPr>
          <p:cNvSpPr txBox="1"/>
          <p:nvPr/>
        </p:nvSpPr>
        <p:spPr>
          <a:xfrm>
            <a:off x="52975" y="4330426"/>
            <a:ext cx="9091026" cy="523220"/>
          </a:xfrm>
          <a:prstGeom prst="rect">
            <a:avLst/>
          </a:prstGeom>
          <a:noFill/>
        </p:spPr>
        <p:txBody>
          <a:bodyPr wrap="square" rtlCol="0">
            <a:spAutoFit/>
          </a:bodyPr>
          <a:lstStyle/>
          <a:p>
            <a:r>
              <a:rPr lang="en-US" dirty="0">
                <a:hlinkClick r:id="rId3"/>
              </a:rPr>
              <a:t>https://docs.google.com/spreadsheets/d/1gi3eG-Npdmme8DCvasM9UaJKTPkBYEqLzzXHhyPBsQU/edit?usp=sharing</a:t>
            </a:r>
            <a:r>
              <a:rPr lang="en-US" dirty="0"/>
              <a:t> </a:t>
            </a:r>
          </a:p>
        </p:txBody>
      </p:sp>
    </p:spTree>
    <p:extLst>
      <p:ext uri="{BB962C8B-B14F-4D97-AF65-F5344CB8AC3E}">
        <p14:creationId xmlns:p14="http://schemas.microsoft.com/office/powerpoint/2010/main" val="34618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Shape 118">
          <a:extLst>
            <a:ext uri="{FF2B5EF4-FFF2-40B4-BE49-F238E27FC236}">
              <a16:creationId xmlns:a16="http://schemas.microsoft.com/office/drawing/2014/main" id="{40BE21D4-33A0-BAFE-5F05-26AF23360D64}"/>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9AFD6730-1B13-8C5D-2B42-387A6EA01771}"/>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a:solidFill>
                  <a:srgbClr val="2A2A2A"/>
                </a:solidFill>
              </a:rPr>
              <a:t>AGENDA</a:t>
            </a:r>
            <a:endParaRPr sz="6100" i="1"/>
          </a:p>
        </p:txBody>
      </p:sp>
      <p:sp>
        <p:nvSpPr>
          <p:cNvPr id="120" name="Google Shape;120;p6">
            <a:extLst>
              <a:ext uri="{FF2B5EF4-FFF2-40B4-BE49-F238E27FC236}">
                <a16:creationId xmlns:a16="http://schemas.microsoft.com/office/drawing/2014/main" id="{3ADAFF6D-FDD4-A412-F897-8C4DA6C744CF}"/>
              </a:ext>
            </a:extLst>
          </p:cNvPr>
          <p:cNvSpPr txBox="1"/>
          <p:nvPr/>
        </p:nvSpPr>
        <p:spPr>
          <a:xfrm>
            <a:off x="189214" y="912275"/>
            <a:ext cx="6248531"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Intro (10 mins)</a:t>
            </a:r>
            <a:endParaRPr sz="1800" dirty="0">
              <a:solidFill>
                <a:schemeClr val="bg1">
                  <a:lumMod val="75000"/>
                </a:schemeClr>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Panel Discussion (</a:t>
            </a:r>
            <a:r>
              <a:rPr lang="en-GB" sz="1800" dirty="0">
                <a:solidFill>
                  <a:schemeClr val="bg1">
                    <a:lumMod val="75000"/>
                  </a:schemeClr>
                </a:solidFill>
                <a:latin typeface="Calibri"/>
                <a:ea typeface="Calibri"/>
                <a:cs typeface="Calibri"/>
                <a:sym typeface="Calibri"/>
              </a:rPr>
              <a:t>50</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1" u="none" strike="noStrike" cap="none" dirty="0">
                <a:solidFill>
                  <a:schemeClr val="bg1">
                    <a:lumMod val="75000"/>
                  </a:schemeClr>
                </a:solidFill>
                <a:latin typeface="Calibri"/>
                <a:ea typeface="Calibri"/>
                <a:cs typeface="Calibri"/>
                <a:sym typeface="Calibri"/>
              </a:rPr>
              <a:t> 	- short break (5 mins)</a:t>
            </a:r>
            <a:endParaRPr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dk1"/>
                </a:solidFill>
                <a:latin typeface="Calibri"/>
                <a:ea typeface="Calibri"/>
                <a:cs typeface="Calibri"/>
                <a:sym typeface="Calibri"/>
              </a:rPr>
              <a:t>Breakout Groups (55 </a:t>
            </a:r>
            <a:r>
              <a:rPr lang="en-GB" sz="1800" dirty="0">
                <a:solidFill>
                  <a:schemeClr val="dk1"/>
                </a:solidFill>
                <a:latin typeface="Calibri"/>
                <a:ea typeface="Calibri"/>
                <a:cs typeface="Calibri"/>
                <a:sym typeface="Calibri"/>
              </a:rPr>
              <a:t>mins</a:t>
            </a:r>
            <a:r>
              <a:rPr lang="en-GB" sz="1800" b="0" i="0" u="none" strike="noStrike" cap="none" dirty="0">
                <a:solidFill>
                  <a:schemeClr val="dk1"/>
                </a:solidFill>
                <a:latin typeface="Calibri"/>
                <a:ea typeface="Calibri"/>
                <a:cs typeface="Calibri"/>
                <a:sym typeface="Calibri"/>
              </a:rPr>
              <a:t>)</a:t>
            </a:r>
            <a:br>
              <a:rPr lang="en-GB" sz="1800" b="0" i="0" u="none" strike="noStrike" cap="none" dirty="0">
                <a:solidFill>
                  <a:schemeClr val="dk1"/>
                </a:solidFill>
                <a:latin typeface="Calibri"/>
                <a:ea typeface="Calibri"/>
                <a:cs typeface="Calibri"/>
                <a:sym typeface="Calibri"/>
              </a:rPr>
            </a:br>
            <a:r>
              <a:rPr lang="en-GB" sz="1800" b="0" i="0" u="none" strike="noStrike" cap="none" dirty="0">
                <a:solidFill>
                  <a:schemeClr val="dk1"/>
                </a:solidFill>
                <a:latin typeface="Calibri"/>
                <a:ea typeface="Calibri"/>
                <a:cs typeface="Calibri"/>
                <a:sym typeface="Calibri"/>
              </a:rPr>
              <a:t> 	</a:t>
            </a:r>
            <a:r>
              <a:rPr lang="en-GB" sz="1800" b="0" i="1" u="none" strike="noStrike" cap="none" dirty="0">
                <a:solidFill>
                  <a:schemeClr val="dk1"/>
                </a:solidFill>
                <a:latin typeface="Calibri"/>
                <a:ea typeface="Calibri"/>
                <a:cs typeface="Calibri"/>
                <a:sym typeface="Calibri"/>
              </a:rPr>
              <a:t>- short break (5 mins)</a:t>
            </a:r>
            <a:endParaRPr lang="en-US" sz="1800" b="0" i="1" u="none" strike="noStrike" cap="none" dirty="0">
              <a:solidFill>
                <a:schemeClr val="dk1"/>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bg1">
                  <a:lumMod val="75000"/>
                </a:schemeClr>
              </a:solidFill>
              <a:latin typeface="Calibri"/>
              <a:ea typeface="Calibri"/>
              <a:cs typeface="Calibri"/>
              <a:sym typeface="Calibri"/>
            </a:endParaRPr>
          </a:p>
          <a:p>
            <a:pPr marL="114300" lvl="0">
              <a:lnSpc>
                <a:spcPct val="115000"/>
              </a:lnSpc>
              <a:buClr>
                <a:schemeClr val="dk1"/>
              </a:buClr>
              <a:buSzPts val="1800"/>
            </a:pPr>
            <a:r>
              <a:rPr lang="en-GB" sz="1800" dirty="0">
                <a:solidFill>
                  <a:schemeClr val="bg1">
                    <a:lumMod val="75000"/>
                  </a:schemeClr>
                </a:solidFill>
                <a:latin typeface="Calibri"/>
                <a:ea typeface="Calibri"/>
                <a:cs typeface="Calibri"/>
                <a:sym typeface="Calibri"/>
              </a:rPr>
              <a:t>Tips for success: reviewers, editors (25</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endParaRPr sz="1800"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Q&amp;A (25 mins)</a:t>
            </a:r>
          </a:p>
          <a:p>
            <a:pPr marL="114300" lvl="0" algn="l" rtl="0">
              <a:lnSpc>
                <a:spcPct val="115000"/>
              </a:lnSpc>
              <a:spcBef>
                <a:spcPts val="0"/>
              </a:spcBef>
              <a:spcAft>
                <a:spcPts val="0"/>
              </a:spcAft>
              <a:buClr>
                <a:schemeClr val="dk1"/>
              </a:buClr>
              <a:buSzPts val="1800"/>
            </a:pPr>
            <a:endParaRPr lang="en-GB" sz="1800" dirty="0">
              <a:solidFill>
                <a:schemeClr val="bg1">
                  <a:lumMod val="75000"/>
                </a:schemeClr>
              </a:solidFill>
              <a:latin typeface="Calibri"/>
              <a:ea typeface="Calibri"/>
              <a:cs typeface="Calibri"/>
              <a:sym typeface="Calibri"/>
            </a:endParaRPr>
          </a:p>
          <a:p>
            <a:pPr marL="114300" lvl="0">
              <a:lnSpc>
                <a:spcPct val="115000"/>
              </a:lnSpc>
              <a:buClr>
                <a:schemeClr val="dk1"/>
              </a:buClr>
              <a:buSzPts val="1800"/>
            </a:pPr>
            <a:r>
              <a:rPr lang="en-GB" sz="1800" dirty="0">
                <a:solidFill>
                  <a:schemeClr val="bg1">
                    <a:lumMod val="75000"/>
                  </a:schemeClr>
                </a:solidFill>
                <a:latin typeface="Calibri"/>
                <a:ea typeface="Calibri"/>
                <a:cs typeface="Calibri"/>
                <a:sym typeface="Calibri"/>
              </a:rPr>
              <a:t>Closing remarks</a:t>
            </a:r>
            <a:endParaRPr sz="1800" b="1" i="1" u="none" strike="noStrike" cap="none" dirty="0">
              <a:solidFill>
                <a:schemeClr val="bg1">
                  <a:lumMod val="75000"/>
                </a:schemeClr>
              </a:solidFill>
              <a:latin typeface="Arial"/>
              <a:ea typeface="Arial"/>
              <a:cs typeface="Arial"/>
              <a:sym typeface="Arial"/>
            </a:endParaRPr>
          </a:p>
        </p:txBody>
      </p:sp>
      <p:pic>
        <p:nvPicPr>
          <p:cNvPr id="121" name="Google Shape;121;p6">
            <a:extLst>
              <a:ext uri="{FF2B5EF4-FFF2-40B4-BE49-F238E27FC236}">
                <a16:creationId xmlns:a16="http://schemas.microsoft.com/office/drawing/2014/main" id="{84DD78DC-8F1C-3BCE-C377-F8BB52C8088E}"/>
              </a:ext>
            </a:extLst>
          </p:cNvPr>
          <p:cNvPicPr preferRelativeResize="0"/>
          <p:nvPr/>
        </p:nvPicPr>
        <p:blipFill rotWithShape="1">
          <a:blip r:embed="rId3">
            <a:alphaModFix/>
          </a:blip>
          <a:srcRect/>
          <a:stretch/>
        </p:blipFill>
        <p:spPr>
          <a:xfrm>
            <a:off x="5482550" y="1451935"/>
            <a:ext cx="2741599" cy="1793840"/>
          </a:xfrm>
          <a:prstGeom prst="rect">
            <a:avLst/>
          </a:prstGeom>
          <a:noFill/>
          <a:ln>
            <a:noFill/>
          </a:ln>
        </p:spPr>
      </p:pic>
    </p:spTree>
    <p:extLst>
      <p:ext uri="{BB962C8B-B14F-4D97-AF65-F5344CB8AC3E}">
        <p14:creationId xmlns:p14="http://schemas.microsoft.com/office/powerpoint/2010/main" val="4143380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8">
          <a:extLst>
            <a:ext uri="{FF2B5EF4-FFF2-40B4-BE49-F238E27FC236}">
              <a16:creationId xmlns:a16="http://schemas.microsoft.com/office/drawing/2014/main" id="{887BA6A6-114B-B1B6-F3E5-ECE546706EAF}"/>
            </a:ext>
          </a:extLst>
        </p:cNvPr>
        <p:cNvGrpSpPr/>
        <p:nvPr/>
      </p:nvGrpSpPr>
      <p:grpSpPr>
        <a:xfrm>
          <a:off x="0" y="0"/>
          <a:ext cx="0" cy="0"/>
          <a:chOff x="0" y="0"/>
          <a:chExt cx="0" cy="0"/>
        </a:xfrm>
      </p:grpSpPr>
      <p:pic>
        <p:nvPicPr>
          <p:cNvPr id="162" name="Google Shape;162;p13">
            <a:extLst>
              <a:ext uri="{FF2B5EF4-FFF2-40B4-BE49-F238E27FC236}">
                <a16:creationId xmlns:a16="http://schemas.microsoft.com/office/drawing/2014/main" id="{72E18107-5C01-5FE4-6A3B-AFD882589C65}"/>
              </a:ext>
            </a:extLst>
          </p:cNvPr>
          <p:cNvPicPr preferRelativeResize="0"/>
          <p:nvPr/>
        </p:nvPicPr>
        <p:blipFill rotWithShape="1">
          <a:blip r:embed="rId3">
            <a:alphaModFix/>
          </a:blip>
          <a:srcRect/>
          <a:stretch/>
        </p:blipFill>
        <p:spPr>
          <a:xfrm>
            <a:off x="6739242" y="2026900"/>
            <a:ext cx="1963425" cy="1963425"/>
          </a:xfrm>
          <a:prstGeom prst="rect">
            <a:avLst/>
          </a:prstGeom>
          <a:noFill/>
          <a:ln>
            <a:noFill/>
          </a:ln>
        </p:spPr>
      </p:pic>
      <p:sp>
        <p:nvSpPr>
          <p:cNvPr id="160" name="Google Shape;160;p13">
            <a:extLst>
              <a:ext uri="{FF2B5EF4-FFF2-40B4-BE49-F238E27FC236}">
                <a16:creationId xmlns:a16="http://schemas.microsoft.com/office/drawing/2014/main" id="{D06D97BF-0169-66DB-C7EA-5BCAE9332806}"/>
              </a:ext>
            </a:extLst>
          </p:cNvPr>
          <p:cNvSpPr txBox="1">
            <a:spLocks noGrp="1"/>
          </p:cNvSpPr>
          <p:nvPr>
            <p:ph type="ctrTitle"/>
          </p:nvPr>
        </p:nvSpPr>
        <p:spPr>
          <a:xfrm>
            <a:off x="311700" y="290075"/>
            <a:ext cx="8520600" cy="5781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75084"/>
              <a:buNone/>
            </a:pPr>
            <a:r>
              <a:rPr lang="en-GB" sz="3300" b="1" dirty="0">
                <a:solidFill>
                  <a:srgbClr val="2A2A2A"/>
                </a:solidFill>
              </a:rPr>
              <a:t>Breakout groups </a:t>
            </a:r>
            <a:r>
              <a:rPr lang="en-GB" sz="3300" dirty="0">
                <a:solidFill>
                  <a:srgbClr val="FF0000"/>
                </a:solidFill>
              </a:rPr>
              <a:t>(55 mins)</a:t>
            </a:r>
            <a:endParaRPr sz="6100" i="1" dirty="0">
              <a:solidFill>
                <a:srgbClr val="FF0000"/>
              </a:solidFill>
            </a:endParaRPr>
          </a:p>
        </p:txBody>
      </p:sp>
      <p:sp>
        <p:nvSpPr>
          <p:cNvPr id="161" name="Google Shape;161;p13">
            <a:extLst>
              <a:ext uri="{FF2B5EF4-FFF2-40B4-BE49-F238E27FC236}">
                <a16:creationId xmlns:a16="http://schemas.microsoft.com/office/drawing/2014/main" id="{5A24B592-371A-982A-CA96-C34C1F0AA9D4}"/>
              </a:ext>
            </a:extLst>
          </p:cNvPr>
          <p:cNvSpPr txBox="1">
            <a:spLocks noGrp="1"/>
          </p:cNvSpPr>
          <p:nvPr>
            <p:ph type="subTitle" idx="1"/>
          </p:nvPr>
        </p:nvSpPr>
        <p:spPr>
          <a:xfrm>
            <a:off x="311699" y="1153175"/>
            <a:ext cx="7527607" cy="328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605"/>
              <a:buNone/>
            </a:pPr>
            <a:r>
              <a:rPr lang="en-GB" sz="1700" b="1" dirty="0">
                <a:solidFill>
                  <a:schemeClr val="dk1"/>
                </a:solidFill>
              </a:rPr>
              <a:t>Plan:</a:t>
            </a:r>
            <a:r>
              <a:rPr lang="en-GB" sz="1700" dirty="0">
                <a:solidFill>
                  <a:schemeClr val="dk1"/>
                </a:solidFill>
              </a:rPr>
              <a:t> To share experiences in reviewing and editing, and solutions to challenges encountered </a:t>
            </a:r>
            <a:endParaRPr sz="1700" dirty="0">
              <a:solidFill>
                <a:schemeClr val="dk1"/>
              </a:solidFill>
            </a:endParaRPr>
          </a:p>
          <a:p>
            <a:pPr marL="0" lvl="0" indent="0" algn="l" rtl="0">
              <a:lnSpc>
                <a:spcPct val="80000"/>
              </a:lnSpc>
              <a:spcBef>
                <a:spcPts val="0"/>
              </a:spcBef>
              <a:spcAft>
                <a:spcPts val="0"/>
              </a:spcAft>
              <a:buSzPts val="605"/>
              <a:buNone/>
            </a:pPr>
            <a:endParaRPr sz="1700" dirty="0">
              <a:solidFill>
                <a:schemeClr val="dk1"/>
              </a:solidFill>
            </a:endParaRPr>
          </a:p>
          <a:p>
            <a:pPr marL="0" lvl="0" indent="0" algn="l" rtl="0">
              <a:lnSpc>
                <a:spcPct val="80000"/>
              </a:lnSpc>
              <a:spcBef>
                <a:spcPts val="0"/>
              </a:spcBef>
              <a:spcAft>
                <a:spcPts val="0"/>
              </a:spcAft>
              <a:buSzPts val="605"/>
              <a:buNone/>
            </a:pPr>
            <a:endParaRPr sz="1700" dirty="0">
              <a:solidFill>
                <a:schemeClr val="dk1"/>
              </a:solidFill>
            </a:endParaRPr>
          </a:p>
          <a:p>
            <a:pPr marL="0" indent="0" algn="l">
              <a:lnSpc>
                <a:spcPct val="80000"/>
              </a:lnSpc>
              <a:buSzPts val="605"/>
            </a:pPr>
            <a:r>
              <a:rPr lang="en-GB" sz="1700" b="1" dirty="0">
                <a:solidFill>
                  <a:schemeClr val="dk1"/>
                </a:solidFill>
              </a:rPr>
              <a:t>Schedule:</a:t>
            </a:r>
            <a:r>
              <a:rPr lang="en-GB" sz="1700" dirty="0">
                <a:solidFill>
                  <a:schemeClr val="dk1"/>
                </a:solidFill>
              </a:rPr>
              <a:t>  </a:t>
            </a:r>
            <a:r>
              <a:rPr lang="en-GB" sz="1700" b="1" i="1" dirty="0">
                <a:solidFill>
                  <a:schemeClr val="dk1"/>
                </a:solidFill>
              </a:rPr>
              <a:t>x2!!</a:t>
            </a:r>
            <a:endParaRPr sz="1700" dirty="0">
              <a:solidFill>
                <a:schemeClr val="dk1"/>
              </a:solidFill>
            </a:endParaRPr>
          </a:p>
          <a:p>
            <a:pPr marL="0" lvl="0" indent="0" algn="l" rtl="0">
              <a:lnSpc>
                <a:spcPct val="80000"/>
              </a:lnSpc>
              <a:spcBef>
                <a:spcPts val="0"/>
              </a:spcBef>
              <a:spcAft>
                <a:spcPts val="0"/>
              </a:spcAft>
              <a:buSzPts val="605"/>
              <a:buNone/>
            </a:pPr>
            <a:endParaRPr sz="1700" dirty="0">
              <a:solidFill>
                <a:schemeClr val="dk1"/>
              </a:solidFill>
            </a:endParaRPr>
          </a:p>
          <a:p>
            <a:pPr marL="0" lvl="0" indent="0" algn="l">
              <a:lnSpc>
                <a:spcPct val="80000"/>
              </a:lnSpc>
              <a:buSzPts val="605"/>
            </a:pPr>
            <a:r>
              <a:rPr lang="en-GB" sz="1700" dirty="0">
                <a:solidFill>
                  <a:schemeClr val="dk1"/>
                </a:solidFill>
              </a:rPr>
              <a:t>Form </a:t>
            </a:r>
            <a:r>
              <a:rPr lang="en-GB" sz="1700" u="sng" dirty="0">
                <a:solidFill>
                  <a:schemeClr val="dk1"/>
                </a:solidFill>
              </a:rPr>
              <a:t>4</a:t>
            </a:r>
            <a:r>
              <a:rPr lang="en-GB" sz="1700" dirty="0">
                <a:solidFill>
                  <a:schemeClr val="dk1"/>
                </a:solidFill>
              </a:rPr>
              <a:t> groups; each group designate a </a:t>
            </a:r>
            <a:br>
              <a:rPr lang="en-GB" sz="1700" dirty="0">
                <a:solidFill>
                  <a:schemeClr val="dk1"/>
                </a:solidFill>
              </a:rPr>
            </a:br>
            <a:r>
              <a:rPr lang="en-GB" sz="1700" dirty="0">
                <a:solidFill>
                  <a:schemeClr val="dk1"/>
                </a:solidFill>
              </a:rPr>
              <a:t>facilitator/moderator, time-keeper, scribe, reporter) </a:t>
            </a:r>
            <a:r>
              <a:rPr lang="en-GB" sz="1700" i="1" dirty="0">
                <a:solidFill>
                  <a:schemeClr val="dk1"/>
                </a:solidFill>
              </a:rPr>
              <a:t>(&lt;5 mins)</a:t>
            </a:r>
            <a:r>
              <a:rPr lang="en-GB" sz="1700" dirty="0">
                <a:solidFill>
                  <a:schemeClr val="dk1"/>
                </a:solidFill>
              </a:rPr>
              <a:t> </a:t>
            </a:r>
          </a:p>
          <a:p>
            <a:pPr marL="0" lvl="0" indent="0" algn="l">
              <a:lnSpc>
                <a:spcPct val="80000"/>
              </a:lnSpc>
              <a:buSzPts val="605"/>
            </a:pPr>
            <a:endParaRPr lang="en-GB" sz="1700" i="1" dirty="0">
              <a:solidFill>
                <a:schemeClr val="dk1"/>
              </a:solidFill>
            </a:endParaRPr>
          </a:p>
          <a:p>
            <a:pPr marL="0" lvl="0" indent="0" algn="l">
              <a:lnSpc>
                <a:spcPct val="80000"/>
              </a:lnSpc>
              <a:buSzPts val="605"/>
            </a:pPr>
            <a:r>
              <a:rPr lang="en-GB" sz="1700" dirty="0">
                <a:solidFill>
                  <a:schemeClr val="dk1"/>
                </a:solidFill>
              </a:rPr>
              <a:t>Discuss prompts </a:t>
            </a:r>
            <a:r>
              <a:rPr lang="en-GB" sz="1700" i="1" dirty="0">
                <a:solidFill>
                  <a:schemeClr val="dk1"/>
                </a:solidFill>
              </a:rPr>
              <a:t>(~10 mins)</a:t>
            </a:r>
            <a:endParaRPr sz="1700" dirty="0">
              <a:solidFill>
                <a:schemeClr val="dk1"/>
              </a:solidFill>
            </a:endParaRPr>
          </a:p>
          <a:p>
            <a:pPr marL="0" lvl="0" indent="0" algn="l" rtl="0">
              <a:lnSpc>
                <a:spcPct val="80000"/>
              </a:lnSpc>
              <a:spcBef>
                <a:spcPts val="0"/>
              </a:spcBef>
              <a:spcAft>
                <a:spcPts val="0"/>
              </a:spcAft>
              <a:buSzPts val="605"/>
              <a:buNone/>
            </a:pPr>
            <a:r>
              <a:rPr lang="en-GB" sz="1700" dirty="0">
                <a:solidFill>
                  <a:schemeClr val="dk1"/>
                </a:solidFill>
              </a:rPr>
              <a:t>		</a:t>
            </a:r>
            <a:endParaRPr sz="1700" dirty="0">
              <a:solidFill>
                <a:schemeClr val="dk1"/>
              </a:solidFill>
            </a:endParaRPr>
          </a:p>
          <a:p>
            <a:pPr marL="0" lvl="0" indent="0" algn="l" rtl="0">
              <a:lnSpc>
                <a:spcPct val="80000"/>
              </a:lnSpc>
              <a:spcBef>
                <a:spcPts val="0"/>
              </a:spcBef>
              <a:spcAft>
                <a:spcPts val="0"/>
              </a:spcAft>
              <a:buSzPts val="605"/>
              <a:buNone/>
            </a:pPr>
            <a:r>
              <a:rPr lang="en-GB" sz="1700" dirty="0" err="1">
                <a:solidFill>
                  <a:schemeClr val="dk1"/>
                </a:solidFill>
              </a:rPr>
              <a:t>Shareback</a:t>
            </a:r>
            <a:r>
              <a:rPr lang="en-GB" sz="1700" dirty="0">
                <a:solidFill>
                  <a:schemeClr val="dk1"/>
                </a:solidFill>
              </a:rPr>
              <a:t>  </a:t>
            </a:r>
            <a:r>
              <a:rPr lang="en-GB" sz="1700" i="1" dirty="0">
                <a:solidFill>
                  <a:schemeClr val="dk1"/>
                </a:solidFill>
              </a:rPr>
              <a:t>(~10 mins)</a:t>
            </a:r>
          </a:p>
          <a:p>
            <a:pPr marL="0" lvl="0" indent="0" algn="l" rtl="0">
              <a:lnSpc>
                <a:spcPct val="80000"/>
              </a:lnSpc>
              <a:spcBef>
                <a:spcPts val="0"/>
              </a:spcBef>
              <a:spcAft>
                <a:spcPts val="0"/>
              </a:spcAft>
              <a:buSzPts val="605"/>
              <a:buNone/>
            </a:pPr>
            <a:endParaRPr lang="en-GB" sz="1700" i="1" dirty="0">
              <a:solidFill>
                <a:schemeClr val="dk1"/>
              </a:solidFill>
            </a:endParaRPr>
          </a:p>
          <a:p>
            <a:pPr marL="0" lvl="0" indent="0" algn="l" rtl="0">
              <a:lnSpc>
                <a:spcPct val="80000"/>
              </a:lnSpc>
              <a:spcBef>
                <a:spcPts val="0"/>
              </a:spcBef>
              <a:spcAft>
                <a:spcPts val="0"/>
              </a:spcAft>
              <a:buSzPts val="605"/>
              <a:buNone/>
            </a:pPr>
            <a:endParaRPr lang="en-GB" sz="1700" b="1" i="1" dirty="0">
              <a:solidFill>
                <a:schemeClr val="dk1"/>
              </a:solidFill>
            </a:endParaRPr>
          </a:p>
          <a:p>
            <a:pPr marL="0" indent="0" algn="l">
              <a:lnSpc>
                <a:spcPct val="80000"/>
              </a:lnSpc>
              <a:buClr>
                <a:schemeClr val="dk1"/>
              </a:buClr>
              <a:buSzPts val="605"/>
            </a:pPr>
            <a:r>
              <a:rPr lang="en-GB" sz="1600" b="1" dirty="0">
                <a:solidFill>
                  <a:schemeClr val="dk1"/>
                </a:solidFill>
              </a:rPr>
              <a:t>Please use this document to organize your notes for the </a:t>
            </a:r>
            <a:r>
              <a:rPr lang="en-GB" sz="1600" b="1" dirty="0" err="1">
                <a:solidFill>
                  <a:schemeClr val="dk1"/>
                </a:solidFill>
              </a:rPr>
              <a:t>shareback</a:t>
            </a:r>
            <a:br>
              <a:rPr lang="en-GB" sz="1600" dirty="0">
                <a:solidFill>
                  <a:schemeClr val="dk1"/>
                </a:solidFill>
              </a:rPr>
            </a:br>
            <a:r>
              <a:rPr lang="en-US" sz="1600" dirty="0">
                <a:hlinkClick r:id="rId4"/>
              </a:rPr>
              <a:t>https://docs.google.com/spreadsheets/d/1gi3eG-Npdmme8DCvasM9UaJKTPkBYEqLzzXHhyPBsQU/edit?usp=sharing</a:t>
            </a:r>
            <a:r>
              <a:rPr lang="en-US" sz="1600" dirty="0"/>
              <a:t> </a:t>
            </a:r>
          </a:p>
          <a:p>
            <a:pPr marL="0" indent="0" algn="l">
              <a:lnSpc>
                <a:spcPct val="80000"/>
              </a:lnSpc>
              <a:buClr>
                <a:schemeClr val="dk1"/>
              </a:buClr>
              <a:buSzPts val="605"/>
            </a:pPr>
            <a:endParaRPr lang="en-GB" sz="1600" dirty="0">
              <a:solidFill>
                <a:schemeClr val="dk1"/>
              </a:solidFill>
            </a:endParaRPr>
          </a:p>
          <a:p>
            <a:pPr marL="0" lvl="0" indent="0" algn="l" rtl="0">
              <a:lnSpc>
                <a:spcPct val="80000"/>
              </a:lnSpc>
              <a:spcBef>
                <a:spcPts val="0"/>
              </a:spcBef>
              <a:spcAft>
                <a:spcPts val="0"/>
              </a:spcAft>
              <a:buSzPts val="605"/>
              <a:buNone/>
            </a:pPr>
            <a:endParaRPr sz="1405" dirty="0">
              <a:solidFill>
                <a:schemeClr val="dk1"/>
              </a:solidFill>
            </a:endParaRPr>
          </a:p>
        </p:txBody>
      </p:sp>
    </p:spTree>
    <p:extLst>
      <p:ext uri="{BB962C8B-B14F-4D97-AF65-F5344CB8AC3E}">
        <p14:creationId xmlns:p14="http://schemas.microsoft.com/office/powerpoint/2010/main" val="1199795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8" name="Google Shape;168;p14"/>
          <p:cNvSpPr txBox="1">
            <a:spLocks noGrp="1"/>
          </p:cNvSpPr>
          <p:nvPr>
            <p:ph type="ctrTitle"/>
          </p:nvPr>
        </p:nvSpPr>
        <p:spPr>
          <a:xfrm>
            <a:off x="311700" y="290075"/>
            <a:ext cx="8520600" cy="5781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75084"/>
              <a:buNone/>
            </a:pPr>
            <a:r>
              <a:rPr lang="en-GB" sz="3300" b="1" dirty="0">
                <a:solidFill>
                  <a:srgbClr val="2A2A2A"/>
                </a:solidFill>
              </a:rPr>
              <a:t>Breakout groups – session A</a:t>
            </a:r>
            <a:endParaRPr sz="6100" i="1" dirty="0">
              <a:solidFill>
                <a:srgbClr val="FF0000"/>
              </a:solidFill>
            </a:endParaRPr>
          </a:p>
        </p:txBody>
      </p:sp>
      <p:sp>
        <p:nvSpPr>
          <p:cNvPr id="169" name="Google Shape;169;p14"/>
          <p:cNvSpPr txBox="1">
            <a:spLocks noGrp="1"/>
          </p:cNvSpPr>
          <p:nvPr>
            <p:ph type="subTitle" idx="1"/>
          </p:nvPr>
        </p:nvSpPr>
        <p:spPr>
          <a:xfrm>
            <a:off x="311700" y="1153175"/>
            <a:ext cx="8375100" cy="328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605"/>
              <a:buFont typeface="Arial"/>
              <a:buNone/>
            </a:pPr>
            <a:endParaRPr lang="en-GB" sz="1800" b="1" dirty="0">
              <a:solidFill>
                <a:schemeClr val="dk1"/>
              </a:solidFill>
            </a:endParaRPr>
          </a:p>
          <a:p>
            <a:pPr marL="0" lvl="0" indent="0" algn="l" rtl="0">
              <a:lnSpc>
                <a:spcPct val="80000"/>
              </a:lnSpc>
              <a:spcBef>
                <a:spcPts val="0"/>
              </a:spcBef>
              <a:spcAft>
                <a:spcPts val="0"/>
              </a:spcAft>
              <a:buClr>
                <a:schemeClr val="dk1"/>
              </a:buClr>
              <a:buSzPts val="605"/>
              <a:buFont typeface="Arial"/>
              <a:buNone/>
            </a:pPr>
            <a:r>
              <a:rPr lang="en-GB" sz="1800" b="1" dirty="0">
                <a:solidFill>
                  <a:schemeClr val="dk1"/>
                </a:solidFill>
              </a:rPr>
              <a:t>What is “successful” reviewing, editing?</a:t>
            </a:r>
            <a:r>
              <a:rPr lang="en-GB" sz="1800" dirty="0">
                <a:solidFill>
                  <a:schemeClr val="dk1"/>
                </a:solidFill>
              </a:rPr>
              <a:t> </a:t>
            </a:r>
            <a:endParaRPr sz="1800" dirty="0">
              <a:solidFill>
                <a:schemeClr val="dk1"/>
              </a:solidFill>
            </a:endParaRPr>
          </a:p>
          <a:p>
            <a:pPr marL="0" lvl="0" indent="0" algn="l" rtl="0">
              <a:lnSpc>
                <a:spcPct val="80000"/>
              </a:lnSpc>
              <a:spcBef>
                <a:spcPts val="0"/>
              </a:spcBef>
              <a:spcAft>
                <a:spcPts val="0"/>
              </a:spcAft>
              <a:buClr>
                <a:schemeClr val="dk1"/>
              </a:buClr>
              <a:buSzPts val="605"/>
              <a:buFont typeface="Arial"/>
              <a:buNone/>
            </a:pPr>
            <a:endParaRPr sz="1800" dirty="0">
              <a:solidFill>
                <a:schemeClr val="dk1"/>
              </a:solidFill>
            </a:endParaRPr>
          </a:p>
          <a:p>
            <a:pPr marL="0" lvl="0" indent="0" algn="l">
              <a:lnSpc>
                <a:spcPct val="115000"/>
              </a:lnSpc>
              <a:buClr>
                <a:schemeClr val="dk1"/>
              </a:buClr>
              <a:buSzPts val="1100"/>
            </a:pPr>
            <a:endParaRPr lang="en-GB" sz="1800" dirty="0">
              <a:solidFill>
                <a:schemeClr val="dk1"/>
              </a:solidFill>
              <a:latin typeface="Calibri"/>
              <a:ea typeface="Calibri"/>
              <a:cs typeface="Calibri"/>
              <a:sym typeface="Calibri"/>
            </a:endParaRPr>
          </a:p>
          <a:p>
            <a:pPr marL="0" lvl="0" indent="0" algn="l">
              <a:lnSpc>
                <a:spcPct val="115000"/>
              </a:lnSpc>
              <a:buClr>
                <a:schemeClr val="dk1"/>
              </a:buClr>
              <a:buSzPts val="1100"/>
            </a:pPr>
            <a:r>
              <a:rPr lang="en-GB" sz="1800" dirty="0">
                <a:solidFill>
                  <a:schemeClr val="dk1"/>
                </a:solidFill>
                <a:latin typeface="Calibri"/>
                <a:ea typeface="Calibri"/>
                <a:cs typeface="Calibri"/>
                <a:sym typeface="Calibri"/>
              </a:rPr>
              <a:t>GRP 1 &amp; 2: Reflect on your experiences as an </a:t>
            </a:r>
            <a:r>
              <a:rPr lang="en-GB" sz="1800" b="1" dirty="0">
                <a:solidFill>
                  <a:schemeClr val="dk1"/>
                </a:solidFill>
                <a:latin typeface="Calibri"/>
                <a:ea typeface="Calibri"/>
                <a:cs typeface="Calibri"/>
                <a:sym typeface="Calibri"/>
              </a:rPr>
              <a:t>author</a:t>
            </a:r>
            <a:r>
              <a:rPr lang="en-GB" sz="1800" dirty="0">
                <a:solidFill>
                  <a:schemeClr val="dk1"/>
                </a:solidFill>
                <a:latin typeface="Calibri"/>
                <a:ea typeface="Calibri"/>
                <a:cs typeface="Calibri"/>
                <a:sym typeface="Calibri"/>
              </a:rPr>
              <a:t>, how was the review process? </a:t>
            </a:r>
          </a:p>
          <a:p>
            <a:pPr marL="0" lvl="0" indent="0" algn="l">
              <a:lnSpc>
                <a:spcPct val="115000"/>
              </a:lnSpc>
              <a:buClr>
                <a:schemeClr val="dk1"/>
              </a:buClr>
              <a:buSzPts val="1100"/>
            </a:pPr>
            <a:endParaRPr lang="en-GB" sz="1800" dirty="0">
              <a:solidFill>
                <a:schemeClr val="dk1"/>
              </a:solidFill>
              <a:latin typeface="Calibri"/>
              <a:ea typeface="Calibri"/>
              <a:cs typeface="Calibri"/>
              <a:sym typeface="Calibri"/>
            </a:endParaRPr>
          </a:p>
          <a:p>
            <a:pPr marL="0" lvl="0" indent="0" algn="l">
              <a:lnSpc>
                <a:spcPct val="115000"/>
              </a:lnSpc>
              <a:buClr>
                <a:schemeClr val="dk1"/>
              </a:buClr>
              <a:buSzPts val="1100"/>
            </a:pPr>
            <a:r>
              <a:rPr lang="en-GB" sz="1800" dirty="0">
                <a:solidFill>
                  <a:schemeClr val="dk1"/>
                </a:solidFill>
                <a:latin typeface="Calibri"/>
                <a:ea typeface="Calibri"/>
                <a:cs typeface="Calibri"/>
                <a:sym typeface="Calibri"/>
              </a:rPr>
              <a:t>GRP 3 &amp; 4: For those who have </a:t>
            </a:r>
            <a:r>
              <a:rPr lang="en-GB" sz="1800" b="1" dirty="0">
                <a:solidFill>
                  <a:schemeClr val="dk1"/>
                </a:solidFill>
                <a:latin typeface="Calibri"/>
                <a:ea typeface="Calibri"/>
                <a:cs typeface="Calibri"/>
                <a:sym typeface="Calibri"/>
              </a:rPr>
              <a:t>reviewed</a:t>
            </a:r>
            <a:r>
              <a:rPr lang="en-GB" sz="1800" dirty="0">
                <a:solidFill>
                  <a:schemeClr val="dk1"/>
                </a:solidFill>
                <a:latin typeface="Calibri"/>
                <a:ea typeface="Calibri"/>
                <a:cs typeface="Calibri"/>
                <a:sym typeface="Calibri"/>
              </a:rPr>
              <a:t>, how did you approach it?</a:t>
            </a:r>
          </a:p>
          <a:p>
            <a:pPr marL="0" lvl="0" indent="0" algn="l">
              <a:lnSpc>
                <a:spcPct val="115000"/>
              </a:lnSpc>
              <a:buClr>
                <a:schemeClr val="dk1"/>
              </a:buClr>
              <a:buSzPts val="1100"/>
            </a:pPr>
            <a:endParaRPr lang="en-GB" sz="1800" dirty="0">
              <a:solidFill>
                <a:schemeClr val="dk1"/>
              </a:solidFill>
              <a:latin typeface="Calibri"/>
              <a:ea typeface="Calibri"/>
              <a:cs typeface="Calibri"/>
              <a:sym typeface="Calibri"/>
            </a:endParaRPr>
          </a:p>
          <a:p>
            <a:pPr marL="0" lvl="0" indent="0" algn="l">
              <a:lnSpc>
                <a:spcPct val="115000"/>
              </a:lnSpc>
              <a:buClr>
                <a:schemeClr val="dk1"/>
              </a:buClr>
              <a:buSzPts val="1100"/>
            </a:pPr>
            <a:r>
              <a:rPr lang="en-GB" sz="1800" dirty="0">
                <a:solidFill>
                  <a:schemeClr val="tx1">
                    <a:lumMod val="50000"/>
                    <a:lumOff val="50000"/>
                  </a:schemeClr>
                </a:solidFill>
                <a:latin typeface="Calibri"/>
                <a:ea typeface="Calibri"/>
                <a:cs typeface="Calibri"/>
                <a:sym typeface="Calibri"/>
              </a:rPr>
              <a:t>What was the process? What was good? What was bad? Anything you’d do differently? </a:t>
            </a:r>
            <a:endParaRPr lang="en-GB" sz="1800" dirty="0">
              <a:solidFill>
                <a:schemeClr val="dk1"/>
              </a:solidFill>
              <a:latin typeface="Calibri"/>
              <a:ea typeface="Calibri"/>
              <a:cs typeface="Calibri"/>
              <a:sym typeface="Calibri"/>
            </a:endParaRPr>
          </a:p>
          <a:p>
            <a:pPr marL="0" lvl="0" indent="0" algn="l">
              <a:lnSpc>
                <a:spcPct val="115000"/>
              </a:lnSpc>
              <a:buClr>
                <a:schemeClr val="dk1"/>
              </a:buClr>
              <a:buSzPts val="1100"/>
            </a:pPr>
            <a:endParaRPr lang="en-GB" sz="1600" dirty="0">
              <a:solidFill>
                <a:schemeClr val="dk1"/>
              </a:solidFill>
              <a:latin typeface="Calibri"/>
              <a:ea typeface="Calibri"/>
              <a:cs typeface="Calibri"/>
              <a:sym typeface="Calibri"/>
            </a:endParaRPr>
          </a:p>
          <a:p>
            <a:pPr marL="0" lvl="0" indent="0" algn="l">
              <a:lnSpc>
                <a:spcPct val="115000"/>
              </a:lnSpc>
              <a:buClr>
                <a:schemeClr val="dk1"/>
              </a:buClr>
              <a:buSzPts val="1100"/>
            </a:pPr>
            <a:r>
              <a:rPr lang="en-GB" sz="1600" dirty="0">
                <a:solidFill>
                  <a:schemeClr val="tx1">
                    <a:lumMod val="50000"/>
                    <a:lumOff val="50000"/>
                  </a:schemeClr>
                </a:solidFill>
                <a:latin typeface="Calibri"/>
                <a:ea typeface="Calibri"/>
                <a:cs typeface="Calibri"/>
                <a:sym typeface="Calibri"/>
              </a:rPr>
              <a:t>Editors: How do your processes intersect? Do you / Does your journal have guidelines for reviewers?  </a:t>
            </a:r>
          </a:p>
        </p:txBody>
      </p:sp>
    </p:spTree>
    <p:extLst>
      <p:ext uri="{BB962C8B-B14F-4D97-AF65-F5344CB8AC3E}">
        <p14:creationId xmlns:p14="http://schemas.microsoft.com/office/powerpoint/2010/main" val="435575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6"/>
          <p:cNvSpPr txBox="1">
            <a:spLocks noGrp="1"/>
          </p:cNvSpPr>
          <p:nvPr>
            <p:ph type="ctrTitle"/>
          </p:nvPr>
        </p:nvSpPr>
        <p:spPr>
          <a:xfrm>
            <a:off x="311700" y="290075"/>
            <a:ext cx="8520600" cy="578100"/>
          </a:xfrm>
          <a:prstGeom prst="rect">
            <a:avLst/>
          </a:prstGeom>
          <a:noFill/>
          <a:ln>
            <a:noFill/>
          </a:ln>
        </p:spPr>
        <p:txBody>
          <a:bodyPr spcFirstLastPara="1" wrap="square" lIns="91425" tIns="91425" rIns="91425" bIns="91425" anchor="b" anchorCtr="0">
            <a:normAutofit fontScale="90000"/>
          </a:bodyPr>
          <a:lstStyle/>
          <a:p>
            <a:pPr lvl="0">
              <a:buSzPct val="175084"/>
            </a:pPr>
            <a:r>
              <a:rPr lang="en-GB" sz="3300" b="1" dirty="0" err="1">
                <a:solidFill>
                  <a:srgbClr val="2A2A2A"/>
                </a:solidFill>
              </a:rPr>
              <a:t>Shareback</a:t>
            </a:r>
            <a:r>
              <a:rPr lang="en-GB" sz="3300" b="1" dirty="0">
                <a:solidFill>
                  <a:srgbClr val="2A2A2A"/>
                </a:solidFill>
              </a:rPr>
              <a:t> - session A</a:t>
            </a:r>
            <a:endParaRPr sz="6100" i="1" dirty="0">
              <a:solidFill>
                <a:srgbClr val="FF0000"/>
              </a:solidFill>
            </a:endParaRPr>
          </a:p>
        </p:txBody>
      </p:sp>
      <p:sp>
        <p:nvSpPr>
          <p:cNvPr id="182" name="Google Shape;182;p16"/>
          <p:cNvSpPr txBox="1">
            <a:spLocks noGrp="1"/>
          </p:cNvSpPr>
          <p:nvPr>
            <p:ph type="subTitle" idx="1"/>
          </p:nvPr>
        </p:nvSpPr>
        <p:spPr>
          <a:xfrm>
            <a:off x="311700" y="1408325"/>
            <a:ext cx="8520600" cy="328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605"/>
              <a:buFont typeface="Arial"/>
              <a:buNone/>
            </a:pPr>
            <a:r>
              <a:rPr lang="en-GB" sz="1800" dirty="0">
                <a:solidFill>
                  <a:schemeClr val="dk1"/>
                </a:solidFill>
              </a:rPr>
              <a:t>Summarise your discussion in ≤ 2 minutes :)</a:t>
            </a:r>
          </a:p>
          <a:p>
            <a:pPr marL="0" lvl="0" indent="0" algn="l" rtl="0">
              <a:lnSpc>
                <a:spcPct val="80000"/>
              </a:lnSpc>
              <a:spcBef>
                <a:spcPts val="0"/>
              </a:spcBef>
              <a:spcAft>
                <a:spcPts val="0"/>
              </a:spcAft>
              <a:buClr>
                <a:schemeClr val="dk1"/>
              </a:buClr>
              <a:buSzPts val="605"/>
              <a:buFont typeface="Arial"/>
              <a:buNone/>
            </a:pPr>
            <a:endParaRPr lang="en-GB" sz="1800" dirty="0">
              <a:solidFill>
                <a:schemeClr val="dk1"/>
              </a:solidFill>
            </a:endParaRPr>
          </a:p>
          <a:p>
            <a:pPr marL="0" lvl="0" indent="0" algn="l" rtl="0">
              <a:lnSpc>
                <a:spcPct val="80000"/>
              </a:lnSpc>
              <a:spcBef>
                <a:spcPts val="0"/>
              </a:spcBef>
              <a:spcAft>
                <a:spcPts val="0"/>
              </a:spcAft>
              <a:buClr>
                <a:schemeClr val="dk1"/>
              </a:buClr>
              <a:buSzPts val="605"/>
              <a:buFont typeface="Arial"/>
              <a:buNone/>
            </a:pPr>
            <a:endParaRPr lang="en-GB" sz="1800" dirty="0">
              <a:solidFill>
                <a:schemeClr val="dk1"/>
              </a:solidFill>
            </a:endParaRPr>
          </a:p>
          <a:p>
            <a:pPr marL="0" lvl="0" indent="0" algn="l">
              <a:lnSpc>
                <a:spcPct val="80000"/>
              </a:lnSpc>
              <a:buClr>
                <a:schemeClr val="dk1"/>
              </a:buClr>
              <a:buSzPts val="605"/>
            </a:pPr>
            <a:r>
              <a:rPr lang="en-GB" sz="1800" b="1" i="1" dirty="0">
                <a:solidFill>
                  <a:schemeClr val="dk1"/>
                </a:solidFill>
                <a:latin typeface="+mj-lt"/>
                <a:ea typeface="Calibri"/>
                <a:cs typeface="Calibri"/>
                <a:sym typeface="Calibri"/>
              </a:rPr>
              <a:t>How was the review process, from perspective of authors? </a:t>
            </a:r>
          </a:p>
          <a:p>
            <a:pPr marL="0" lvl="0" indent="0" algn="l">
              <a:lnSpc>
                <a:spcPct val="80000"/>
              </a:lnSpc>
              <a:buClr>
                <a:schemeClr val="dk1"/>
              </a:buClr>
              <a:buSzPts val="605"/>
            </a:pPr>
            <a:endParaRPr lang="en-GB" sz="1800" dirty="0">
              <a:solidFill>
                <a:schemeClr val="dk1"/>
              </a:solidFill>
              <a:latin typeface="+mj-lt"/>
            </a:endParaRPr>
          </a:p>
          <a:p>
            <a:pPr marL="0" lvl="0" indent="0" algn="l">
              <a:lnSpc>
                <a:spcPct val="80000"/>
              </a:lnSpc>
              <a:buClr>
                <a:schemeClr val="dk1"/>
              </a:buClr>
              <a:buSzPts val="605"/>
            </a:pPr>
            <a:r>
              <a:rPr lang="en-GB" sz="1800" dirty="0">
                <a:solidFill>
                  <a:schemeClr val="dk1"/>
                </a:solidFill>
                <a:latin typeface="+mj-lt"/>
              </a:rPr>
              <a:t>Group #1 …</a:t>
            </a:r>
          </a:p>
          <a:p>
            <a:pPr marL="0" lvl="0" indent="0" algn="l" rtl="0">
              <a:lnSpc>
                <a:spcPct val="80000"/>
              </a:lnSpc>
              <a:spcBef>
                <a:spcPts val="0"/>
              </a:spcBef>
              <a:spcAft>
                <a:spcPts val="0"/>
              </a:spcAft>
              <a:buClr>
                <a:schemeClr val="dk1"/>
              </a:buClr>
              <a:buSzPts val="605"/>
              <a:buFont typeface="Arial"/>
              <a:buNone/>
            </a:pPr>
            <a:r>
              <a:rPr lang="en-GB" sz="1800" dirty="0">
                <a:solidFill>
                  <a:schemeClr val="dk1"/>
                </a:solidFill>
                <a:latin typeface="+mj-lt"/>
              </a:rPr>
              <a:t>                … Group #2 anything to add?</a:t>
            </a:r>
          </a:p>
          <a:p>
            <a:pPr marL="0" lvl="0" indent="0" algn="l" rtl="0">
              <a:lnSpc>
                <a:spcPct val="80000"/>
              </a:lnSpc>
              <a:spcBef>
                <a:spcPts val="0"/>
              </a:spcBef>
              <a:spcAft>
                <a:spcPts val="0"/>
              </a:spcAft>
              <a:buClr>
                <a:schemeClr val="dk1"/>
              </a:buClr>
              <a:buSzPts val="605"/>
              <a:buFont typeface="Arial"/>
              <a:buNone/>
            </a:pPr>
            <a:endParaRPr lang="en-GB" sz="1800" dirty="0">
              <a:solidFill>
                <a:schemeClr val="dk1"/>
              </a:solidFill>
              <a:latin typeface="+mj-lt"/>
            </a:endParaRPr>
          </a:p>
          <a:p>
            <a:pPr marL="0" lvl="0" indent="0" algn="l" rtl="0">
              <a:lnSpc>
                <a:spcPct val="80000"/>
              </a:lnSpc>
              <a:spcBef>
                <a:spcPts val="0"/>
              </a:spcBef>
              <a:spcAft>
                <a:spcPts val="0"/>
              </a:spcAft>
              <a:buClr>
                <a:schemeClr val="dk1"/>
              </a:buClr>
              <a:buSzPts val="605"/>
              <a:buFont typeface="Arial"/>
              <a:buNone/>
            </a:pPr>
            <a:endParaRPr lang="en-US" sz="1800" dirty="0">
              <a:solidFill>
                <a:schemeClr val="dk1"/>
              </a:solidFill>
              <a:latin typeface="+mj-lt"/>
            </a:endParaRPr>
          </a:p>
          <a:p>
            <a:pPr marL="0" lvl="0" indent="0" algn="l">
              <a:lnSpc>
                <a:spcPct val="80000"/>
              </a:lnSpc>
              <a:buClr>
                <a:schemeClr val="dk1"/>
              </a:buClr>
              <a:buSzPts val="605"/>
            </a:pPr>
            <a:r>
              <a:rPr lang="en-GB" sz="1800" b="1" i="1" dirty="0">
                <a:solidFill>
                  <a:schemeClr val="dk1"/>
                </a:solidFill>
                <a:latin typeface="+mj-lt"/>
                <a:ea typeface="Calibri"/>
                <a:cs typeface="Calibri"/>
                <a:sym typeface="Calibri"/>
              </a:rPr>
              <a:t>How did you/journal handle review? </a:t>
            </a:r>
          </a:p>
          <a:p>
            <a:pPr marL="0" lvl="0" indent="0" algn="l">
              <a:lnSpc>
                <a:spcPct val="80000"/>
              </a:lnSpc>
              <a:buClr>
                <a:schemeClr val="dk1"/>
              </a:buClr>
              <a:buSzPts val="605"/>
            </a:pPr>
            <a:endParaRPr lang="en-GB" sz="1800" dirty="0">
              <a:solidFill>
                <a:schemeClr val="dk1"/>
              </a:solidFill>
              <a:latin typeface="+mj-lt"/>
            </a:endParaRPr>
          </a:p>
          <a:p>
            <a:pPr marL="0" lvl="0" indent="0" algn="l">
              <a:lnSpc>
                <a:spcPct val="80000"/>
              </a:lnSpc>
              <a:buClr>
                <a:schemeClr val="dk1"/>
              </a:buClr>
              <a:buSzPts val="605"/>
            </a:pPr>
            <a:r>
              <a:rPr lang="en-GB" sz="1800" dirty="0">
                <a:solidFill>
                  <a:schemeClr val="dk1"/>
                </a:solidFill>
                <a:latin typeface="+mj-lt"/>
              </a:rPr>
              <a:t>Group #3 …</a:t>
            </a:r>
          </a:p>
          <a:p>
            <a:pPr marL="0" lvl="0" indent="0" algn="l">
              <a:lnSpc>
                <a:spcPct val="80000"/>
              </a:lnSpc>
              <a:buClr>
                <a:schemeClr val="dk1"/>
              </a:buClr>
              <a:buSzPts val="605"/>
            </a:pPr>
            <a:r>
              <a:rPr lang="en-GB" sz="1800" dirty="0">
                <a:solidFill>
                  <a:schemeClr val="dk1"/>
                </a:solidFill>
                <a:latin typeface="+mj-lt"/>
              </a:rPr>
              <a:t>                … Group #4 anything to add?</a:t>
            </a:r>
          </a:p>
          <a:p>
            <a:pPr marL="0" lvl="0" indent="0" algn="l">
              <a:lnSpc>
                <a:spcPct val="80000"/>
              </a:lnSpc>
              <a:buClr>
                <a:schemeClr val="dk1"/>
              </a:buClr>
              <a:buSzPts val="605"/>
            </a:pPr>
            <a:endParaRPr lang="en-GB" sz="1800" dirty="0">
              <a:solidFill>
                <a:schemeClr val="dk1"/>
              </a:solidFill>
              <a:latin typeface="+mj-lt"/>
            </a:endParaRPr>
          </a:p>
          <a:p>
            <a:pPr marL="0" lvl="0" indent="0" algn="l" rtl="0">
              <a:lnSpc>
                <a:spcPct val="80000"/>
              </a:lnSpc>
              <a:spcBef>
                <a:spcPts val="0"/>
              </a:spcBef>
              <a:spcAft>
                <a:spcPts val="0"/>
              </a:spcAft>
              <a:buClr>
                <a:schemeClr val="dk1"/>
              </a:buClr>
              <a:buSzPts val="605"/>
              <a:buFont typeface="Arial"/>
              <a:buNone/>
            </a:pPr>
            <a:endParaRPr sz="1800" dirty="0">
              <a:solidFill>
                <a:schemeClr val="dk1"/>
              </a:solidFill>
            </a:endParaRPr>
          </a:p>
        </p:txBody>
      </p:sp>
      <p:sp>
        <p:nvSpPr>
          <p:cNvPr id="3" name="TextBox 2">
            <a:extLst>
              <a:ext uri="{FF2B5EF4-FFF2-40B4-BE49-F238E27FC236}">
                <a16:creationId xmlns:a16="http://schemas.microsoft.com/office/drawing/2014/main" id="{D831B70C-3D88-ACF6-DA24-12EBFB219454}"/>
              </a:ext>
            </a:extLst>
          </p:cNvPr>
          <p:cNvSpPr txBox="1"/>
          <p:nvPr/>
        </p:nvSpPr>
        <p:spPr>
          <a:xfrm>
            <a:off x="6805019" y="2584019"/>
            <a:ext cx="2183131" cy="1491499"/>
          </a:xfrm>
          <a:prstGeom prst="rect">
            <a:avLst/>
          </a:prstGeom>
          <a:noFill/>
        </p:spPr>
        <p:txBody>
          <a:bodyPr wrap="square" rtlCol="0">
            <a:spAutoFit/>
          </a:bodyPr>
          <a:lstStyle/>
          <a:p>
            <a:pPr lvl="0">
              <a:lnSpc>
                <a:spcPct val="115000"/>
              </a:lnSpc>
              <a:buClr>
                <a:schemeClr val="dk1"/>
              </a:buClr>
              <a:buSzPts val="1100"/>
            </a:pPr>
            <a:r>
              <a:rPr lang="en-GB" sz="1600" dirty="0">
                <a:solidFill>
                  <a:schemeClr val="tx1">
                    <a:lumMod val="50000"/>
                    <a:lumOff val="50000"/>
                  </a:schemeClr>
                </a:solidFill>
                <a:latin typeface="Calibri"/>
                <a:ea typeface="Calibri"/>
                <a:cs typeface="Calibri"/>
                <a:sym typeface="Calibri"/>
              </a:rPr>
              <a:t>What was the process? What was good? </a:t>
            </a:r>
          </a:p>
          <a:p>
            <a:pPr lvl="0">
              <a:lnSpc>
                <a:spcPct val="115000"/>
              </a:lnSpc>
              <a:buClr>
                <a:schemeClr val="dk1"/>
              </a:buClr>
              <a:buSzPts val="1100"/>
            </a:pPr>
            <a:r>
              <a:rPr lang="en-GB" sz="1600" dirty="0">
                <a:solidFill>
                  <a:schemeClr val="tx1">
                    <a:lumMod val="50000"/>
                    <a:lumOff val="50000"/>
                  </a:schemeClr>
                </a:solidFill>
                <a:latin typeface="Calibri"/>
                <a:ea typeface="Calibri"/>
                <a:cs typeface="Calibri"/>
                <a:sym typeface="Calibri"/>
              </a:rPr>
              <a:t>What was not good? </a:t>
            </a:r>
          </a:p>
          <a:p>
            <a:pPr lvl="0">
              <a:lnSpc>
                <a:spcPct val="115000"/>
              </a:lnSpc>
              <a:buClr>
                <a:schemeClr val="dk1"/>
              </a:buClr>
              <a:buSzPts val="1100"/>
            </a:pPr>
            <a:r>
              <a:rPr lang="en-GB" sz="1600" dirty="0">
                <a:solidFill>
                  <a:schemeClr val="tx1">
                    <a:lumMod val="50000"/>
                    <a:lumOff val="50000"/>
                  </a:schemeClr>
                </a:solidFill>
                <a:latin typeface="Calibri"/>
                <a:ea typeface="Calibri"/>
                <a:cs typeface="Calibri"/>
                <a:sym typeface="Calibri"/>
              </a:rPr>
              <a:t>Anything you’d do differently? </a:t>
            </a:r>
            <a:endParaRPr lang="en-GB" sz="16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92771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5FEC66C9-8C3A-1C83-0EF6-6D2ED8203442}"/>
            </a:ext>
          </a:extLst>
        </p:cNvPr>
        <p:cNvGrpSpPr/>
        <p:nvPr/>
      </p:nvGrpSpPr>
      <p:grpSpPr>
        <a:xfrm>
          <a:off x="0" y="0"/>
          <a:ext cx="0" cy="0"/>
          <a:chOff x="0" y="0"/>
          <a:chExt cx="0" cy="0"/>
        </a:xfrm>
      </p:grpSpPr>
      <p:sp>
        <p:nvSpPr>
          <p:cNvPr id="168" name="Google Shape;168;p14">
            <a:extLst>
              <a:ext uri="{FF2B5EF4-FFF2-40B4-BE49-F238E27FC236}">
                <a16:creationId xmlns:a16="http://schemas.microsoft.com/office/drawing/2014/main" id="{736178AC-6FAD-C517-761A-2149993E3B52}"/>
              </a:ext>
            </a:extLst>
          </p:cNvPr>
          <p:cNvSpPr txBox="1">
            <a:spLocks noGrp="1"/>
          </p:cNvSpPr>
          <p:nvPr>
            <p:ph type="ctrTitle"/>
          </p:nvPr>
        </p:nvSpPr>
        <p:spPr>
          <a:xfrm>
            <a:off x="311700" y="290075"/>
            <a:ext cx="8520600" cy="5781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75084"/>
              <a:buNone/>
            </a:pPr>
            <a:r>
              <a:rPr lang="en-GB" sz="3300" b="1" dirty="0">
                <a:solidFill>
                  <a:srgbClr val="2A2A2A"/>
                </a:solidFill>
              </a:rPr>
              <a:t>Breakout groups – session B</a:t>
            </a:r>
            <a:endParaRPr sz="6100" i="1" dirty="0">
              <a:solidFill>
                <a:srgbClr val="FF0000"/>
              </a:solidFill>
            </a:endParaRPr>
          </a:p>
        </p:txBody>
      </p:sp>
      <p:sp>
        <p:nvSpPr>
          <p:cNvPr id="169" name="Google Shape;169;p14">
            <a:extLst>
              <a:ext uri="{FF2B5EF4-FFF2-40B4-BE49-F238E27FC236}">
                <a16:creationId xmlns:a16="http://schemas.microsoft.com/office/drawing/2014/main" id="{B8AB25F1-5BB1-B233-EB5A-A52F43DAC5BB}"/>
              </a:ext>
            </a:extLst>
          </p:cNvPr>
          <p:cNvSpPr txBox="1">
            <a:spLocks noGrp="1"/>
          </p:cNvSpPr>
          <p:nvPr>
            <p:ph type="subTitle" idx="1"/>
          </p:nvPr>
        </p:nvSpPr>
        <p:spPr>
          <a:xfrm>
            <a:off x="311700" y="1153175"/>
            <a:ext cx="8375100" cy="328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605"/>
              <a:buFont typeface="Arial"/>
              <a:buNone/>
            </a:pPr>
            <a:endParaRPr lang="en-GB" sz="1800" b="1" dirty="0">
              <a:solidFill>
                <a:schemeClr val="dk1"/>
              </a:solidFill>
            </a:endParaRPr>
          </a:p>
          <a:p>
            <a:pPr marL="0" lvl="0" indent="0" algn="l">
              <a:lnSpc>
                <a:spcPct val="115000"/>
              </a:lnSpc>
              <a:buClr>
                <a:schemeClr val="dk1"/>
              </a:buClr>
              <a:buSzPts val="1100"/>
            </a:pPr>
            <a:r>
              <a:rPr lang="en-GB" sz="1800" dirty="0">
                <a:solidFill>
                  <a:schemeClr val="tx1"/>
                </a:solidFill>
                <a:latin typeface="Calibri"/>
                <a:ea typeface="Calibri"/>
                <a:cs typeface="Calibri"/>
                <a:sym typeface="Calibri"/>
              </a:rPr>
              <a:t>Disagreements / Appealing a decision</a:t>
            </a:r>
            <a:r>
              <a:rPr lang="en-GB" sz="1800" b="1" dirty="0">
                <a:solidFill>
                  <a:schemeClr val="tx1"/>
                </a:solidFill>
              </a:rPr>
              <a:t>:</a:t>
            </a:r>
            <a:r>
              <a:rPr lang="en-GB" sz="1800" dirty="0">
                <a:solidFill>
                  <a:schemeClr val="tx1"/>
                </a:solidFill>
              </a:rPr>
              <a:t> </a:t>
            </a:r>
            <a:endParaRPr sz="1800" dirty="0">
              <a:solidFill>
                <a:schemeClr val="tx1"/>
              </a:solidFill>
            </a:endParaRPr>
          </a:p>
          <a:p>
            <a:pPr marL="0" lvl="0" indent="0" algn="l" rtl="0">
              <a:lnSpc>
                <a:spcPct val="80000"/>
              </a:lnSpc>
              <a:spcBef>
                <a:spcPts val="0"/>
              </a:spcBef>
              <a:spcAft>
                <a:spcPts val="0"/>
              </a:spcAft>
              <a:buClr>
                <a:schemeClr val="dk1"/>
              </a:buClr>
              <a:buSzPts val="605"/>
              <a:buFont typeface="Arial"/>
              <a:buNone/>
            </a:pPr>
            <a:endParaRPr lang="en-US" sz="1800" dirty="0">
              <a:solidFill>
                <a:schemeClr val="dk1"/>
              </a:solidFill>
            </a:endParaRPr>
          </a:p>
          <a:p>
            <a:pPr marL="0" lvl="0" indent="0" algn="l" rtl="0">
              <a:lnSpc>
                <a:spcPct val="80000"/>
              </a:lnSpc>
              <a:spcBef>
                <a:spcPts val="0"/>
              </a:spcBef>
              <a:spcAft>
                <a:spcPts val="0"/>
              </a:spcAft>
              <a:buClr>
                <a:schemeClr val="dk1"/>
              </a:buClr>
              <a:buSzPts val="605"/>
              <a:buFont typeface="Arial"/>
              <a:buNone/>
            </a:pPr>
            <a:endParaRPr sz="1800" dirty="0">
              <a:solidFill>
                <a:schemeClr val="dk1"/>
              </a:solidFill>
            </a:endParaRPr>
          </a:p>
          <a:p>
            <a:pPr marL="0" lvl="0" indent="0" algn="l">
              <a:lnSpc>
                <a:spcPct val="115000"/>
              </a:lnSpc>
              <a:buClr>
                <a:schemeClr val="dk1"/>
              </a:buClr>
              <a:buSzPts val="1100"/>
            </a:pPr>
            <a:r>
              <a:rPr lang="en-GB" sz="1800" dirty="0">
                <a:solidFill>
                  <a:schemeClr val="dk1"/>
                </a:solidFill>
                <a:latin typeface="Calibri"/>
                <a:ea typeface="Calibri"/>
                <a:cs typeface="Calibri"/>
                <a:sym typeface="Calibri"/>
              </a:rPr>
              <a:t>GRP 1 &amp; 2: As an author/reviewer, how have you seen editors handle difficult situations? Have you pushed back against decisions? </a:t>
            </a:r>
          </a:p>
          <a:p>
            <a:pPr marL="0" lvl="0" indent="0" algn="l">
              <a:lnSpc>
                <a:spcPct val="115000"/>
              </a:lnSpc>
              <a:buClr>
                <a:schemeClr val="dk1"/>
              </a:buClr>
              <a:buSzPts val="1100"/>
            </a:pPr>
            <a:endParaRPr lang="en-GB" sz="1800" dirty="0">
              <a:solidFill>
                <a:schemeClr val="dk1"/>
              </a:solidFill>
              <a:latin typeface="Calibri"/>
              <a:ea typeface="Calibri"/>
              <a:cs typeface="Calibri"/>
              <a:sym typeface="Calibri"/>
            </a:endParaRPr>
          </a:p>
          <a:p>
            <a:pPr marL="0" indent="0" algn="l">
              <a:lnSpc>
                <a:spcPct val="115000"/>
              </a:lnSpc>
              <a:buClr>
                <a:schemeClr val="dk1"/>
              </a:buClr>
              <a:buSzPts val="1100"/>
            </a:pPr>
            <a:r>
              <a:rPr lang="en-GB" sz="1800" dirty="0">
                <a:solidFill>
                  <a:schemeClr val="dk1"/>
                </a:solidFill>
                <a:latin typeface="Calibri"/>
                <a:ea typeface="Calibri"/>
                <a:cs typeface="Calibri"/>
                <a:sym typeface="Calibri"/>
              </a:rPr>
              <a:t>GRP 3 &amp; 4: As an editor, how have/would you approach conflicting reviews and opinionated authors/reviewers?</a:t>
            </a:r>
          </a:p>
          <a:p>
            <a:pPr marL="0" lvl="0" indent="0" algn="l">
              <a:lnSpc>
                <a:spcPct val="115000"/>
              </a:lnSpc>
              <a:buClr>
                <a:schemeClr val="dk1"/>
              </a:buClr>
              <a:buSzPts val="1100"/>
            </a:pPr>
            <a:endParaRPr lang="en-GB" sz="1600" dirty="0">
              <a:solidFill>
                <a:schemeClr val="dk1"/>
              </a:solidFill>
              <a:latin typeface="Calibri"/>
              <a:ea typeface="Calibri"/>
              <a:cs typeface="Calibri"/>
              <a:sym typeface="Calibri"/>
            </a:endParaRPr>
          </a:p>
          <a:p>
            <a:pPr marL="0" lvl="0" indent="0" algn="l">
              <a:lnSpc>
                <a:spcPct val="115000"/>
              </a:lnSpc>
              <a:buClr>
                <a:schemeClr val="dk1"/>
              </a:buClr>
              <a:buSzPts val="1100"/>
            </a:pPr>
            <a:r>
              <a:rPr lang="en-GB" sz="1600" dirty="0">
                <a:solidFill>
                  <a:schemeClr val="tx1">
                    <a:lumMod val="50000"/>
                    <a:lumOff val="50000"/>
                  </a:schemeClr>
                </a:solidFill>
                <a:latin typeface="Calibri"/>
                <a:ea typeface="Calibri"/>
                <a:cs typeface="Calibri"/>
                <a:sym typeface="Calibri"/>
              </a:rPr>
              <a:t>If you were writing a guide for editors, what would be the top two-or-three points? </a:t>
            </a:r>
            <a:endParaRPr lang="en-GB" sz="1600" dirty="0">
              <a:solidFill>
                <a:schemeClr val="dk1"/>
              </a:solidFill>
              <a:latin typeface="Calibri"/>
              <a:ea typeface="Calibri"/>
              <a:cs typeface="Calibri"/>
              <a:sym typeface="Calibri"/>
            </a:endParaRPr>
          </a:p>
          <a:p>
            <a:pPr marL="0" lvl="0" indent="0" algn="l">
              <a:lnSpc>
                <a:spcPct val="115000"/>
              </a:lnSpc>
              <a:buClr>
                <a:schemeClr val="dk1"/>
              </a:buClr>
              <a:buSzPts val="1100"/>
            </a:pPr>
            <a:endParaRPr lang="en-GB" sz="1400" dirty="0">
              <a:solidFill>
                <a:schemeClr val="dk1"/>
              </a:solidFill>
              <a:latin typeface="Calibri"/>
              <a:ea typeface="Calibri"/>
              <a:cs typeface="Calibri"/>
              <a:sym typeface="Calibri"/>
            </a:endParaRPr>
          </a:p>
          <a:p>
            <a:pPr marL="0" lvl="0" indent="0" algn="l">
              <a:lnSpc>
                <a:spcPct val="115000"/>
              </a:lnSpc>
              <a:buClr>
                <a:schemeClr val="dk1"/>
              </a:buClr>
              <a:buSzPts val="1100"/>
            </a:pPr>
            <a:r>
              <a:rPr lang="en-GB" sz="1400" dirty="0">
                <a:solidFill>
                  <a:schemeClr val="tx1">
                    <a:lumMod val="50000"/>
                    <a:lumOff val="50000"/>
                  </a:schemeClr>
                </a:solidFill>
                <a:latin typeface="Calibri"/>
                <a:ea typeface="Calibri"/>
                <a:cs typeface="Calibri"/>
                <a:sym typeface="Calibri"/>
              </a:rPr>
              <a:t>Editors: How do your processes intersect? Do you / Does your journal have guidelines for reviewers?  </a:t>
            </a:r>
          </a:p>
          <a:p>
            <a:pPr marL="0" lvl="0" indent="0" algn="l" rtl="0">
              <a:lnSpc>
                <a:spcPct val="80000"/>
              </a:lnSpc>
              <a:spcBef>
                <a:spcPts val="0"/>
              </a:spcBef>
              <a:spcAft>
                <a:spcPts val="0"/>
              </a:spcAft>
              <a:buSzPts val="605"/>
              <a:buNone/>
            </a:pPr>
            <a:endParaRPr lang="en-GB" sz="1405" dirty="0">
              <a:solidFill>
                <a:schemeClr val="dk1"/>
              </a:solidFill>
            </a:endParaRPr>
          </a:p>
        </p:txBody>
      </p:sp>
    </p:spTree>
    <p:extLst>
      <p:ext uri="{BB962C8B-B14F-4D97-AF65-F5344CB8AC3E}">
        <p14:creationId xmlns:p14="http://schemas.microsoft.com/office/powerpoint/2010/main" val="1487645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0">
          <a:extLst>
            <a:ext uri="{FF2B5EF4-FFF2-40B4-BE49-F238E27FC236}">
              <a16:creationId xmlns:a16="http://schemas.microsoft.com/office/drawing/2014/main" id="{8C4AD40C-4C60-57CB-DC96-3BEECDD0BD99}"/>
            </a:ext>
          </a:extLst>
        </p:cNvPr>
        <p:cNvGrpSpPr/>
        <p:nvPr/>
      </p:nvGrpSpPr>
      <p:grpSpPr>
        <a:xfrm>
          <a:off x="0" y="0"/>
          <a:ext cx="0" cy="0"/>
          <a:chOff x="0" y="0"/>
          <a:chExt cx="0" cy="0"/>
        </a:xfrm>
      </p:grpSpPr>
      <p:sp>
        <p:nvSpPr>
          <p:cNvPr id="181" name="Google Shape;181;p16">
            <a:extLst>
              <a:ext uri="{FF2B5EF4-FFF2-40B4-BE49-F238E27FC236}">
                <a16:creationId xmlns:a16="http://schemas.microsoft.com/office/drawing/2014/main" id="{E0F6395B-AADE-9CC6-EAEC-B2BDE294B741}"/>
              </a:ext>
            </a:extLst>
          </p:cNvPr>
          <p:cNvSpPr txBox="1">
            <a:spLocks noGrp="1"/>
          </p:cNvSpPr>
          <p:nvPr>
            <p:ph type="ctrTitle"/>
          </p:nvPr>
        </p:nvSpPr>
        <p:spPr>
          <a:xfrm>
            <a:off x="311700" y="290075"/>
            <a:ext cx="8520600" cy="578100"/>
          </a:xfrm>
          <a:prstGeom prst="rect">
            <a:avLst/>
          </a:prstGeom>
          <a:noFill/>
          <a:ln>
            <a:noFill/>
          </a:ln>
        </p:spPr>
        <p:txBody>
          <a:bodyPr spcFirstLastPara="1" wrap="square" lIns="91425" tIns="91425" rIns="91425" bIns="91425" anchor="b" anchorCtr="0">
            <a:normAutofit fontScale="90000"/>
          </a:bodyPr>
          <a:lstStyle/>
          <a:p>
            <a:pPr lvl="0">
              <a:buSzPct val="175084"/>
            </a:pPr>
            <a:r>
              <a:rPr lang="en-GB" sz="3300" b="1" dirty="0" err="1">
                <a:solidFill>
                  <a:srgbClr val="2A2A2A"/>
                </a:solidFill>
              </a:rPr>
              <a:t>Shareback</a:t>
            </a:r>
            <a:r>
              <a:rPr lang="en-GB" sz="3300" b="1" dirty="0">
                <a:solidFill>
                  <a:srgbClr val="2A2A2A"/>
                </a:solidFill>
              </a:rPr>
              <a:t> - session B</a:t>
            </a:r>
            <a:endParaRPr sz="6100" i="1" dirty="0">
              <a:solidFill>
                <a:srgbClr val="FF0000"/>
              </a:solidFill>
            </a:endParaRPr>
          </a:p>
        </p:txBody>
      </p:sp>
      <p:sp>
        <p:nvSpPr>
          <p:cNvPr id="182" name="Google Shape;182;p16">
            <a:extLst>
              <a:ext uri="{FF2B5EF4-FFF2-40B4-BE49-F238E27FC236}">
                <a16:creationId xmlns:a16="http://schemas.microsoft.com/office/drawing/2014/main" id="{19D01248-8635-6924-A5E8-A6AE9B35B4AC}"/>
              </a:ext>
            </a:extLst>
          </p:cNvPr>
          <p:cNvSpPr txBox="1">
            <a:spLocks noGrp="1"/>
          </p:cNvSpPr>
          <p:nvPr>
            <p:ph type="subTitle" idx="1"/>
          </p:nvPr>
        </p:nvSpPr>
        <p:spPr>
          <a:xfrm>
            <a:off x="311700" y="1408325"/>
            <a:ext cx="8695140" cy="328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605"/>
              <a:buFont typeface="Arial"/>
              <a:buNone/>
            </a:pPr>
            <a:r>
              <a:rPr lang="en-GB" sz="1800" dirty="0">
                <a:solidFill>
                  <a:schemeClr val="dk1"/>
                </a:solidFill>
                <a:latin typeface="+mj-lt"/>
              </a:rPr>
              <a:t>Summarise your discussion in ≤ 2 minutes :)</a:t>
            </a:r>
          </a:p>
          <a:p>
            <a:pPr marL="0" lvl="0" indent="0" algn="l" rtl="0">
              <a:lnSpc>
                <a:spcPct val="80000"/>
              </a:lnSpc>
              <a:spcBef>
                <a:spcPts val="0"/>
              </a:spcBef>
              <a:spcAft>
                <a:spcPts val="0"/>
              </a:spcAft>
              <a:buClr>
                <a:schemeClr val="dk1"/>
              </a:buClr>
              <a:buSzPts val="605"/>
              <a:buFont typeface="Arial"/>
              <a:buNone/>
            </a:pPr>
            <a:endParaRPr lang="en-GB" sz="1800" dirty="0">
              <a:solidFill>
                <a:schemeClr val="dk1"/>
              </a:solidFill>
              <a:latin typeface="+mj-lt"/>
            </a:endParaRPr>
          </a:p>
          <a:p>
            <a:pPr marL="0" lvl="0" indent="0" algn="l" rtl="0">
              <a:lnSpc>
                <a:spcPct val="80000"/>
              </a:lnSpc>
              <a:spcBef>
                <a:spcPts val="0"/>
              </a:spcBef>
              <a:spcAft>
                <a:spcPts val="0"/>
              </a:spcAft>
              <a:buClr>
                <a:schemeClr val="dk1"/>
              </a:buClr>
              <a:buSzPts val="605"/>
              <a:buFont typeface="Arial"/>
              <a:buNone/>
            </a:pPr>
            <a:endParaRPr lang="en-GB" sz="1800" dirty="0">
              <a:solidFill>
                <a:schemeClr val="dk1"/>
              </a:solidFill>
              <a:latin typeface="+mj-lt"/>
            </a:endParaRPr>
          </a:p>
          <a:p>
            <a:pPr marL="0" lvl="0" indent="0" algn="l">
              <a:lnSpc>
                <a:spcPct val="80000"/>
              </a:lnSpc>
              <a:buClr>
                <a:schemeClr val="dk1"/>
              </a:buClr>
              <a:buSzPts val="605"/>
            </a:pPr>
            <a:r>
              <a:rPr lang="en-GB" sz="1800" b="1" i="1" dirty="0">
                <a:solidFill>
                  <a:schemeClr val="dk1"/>
                </a:solidFill>
                <a:latin typeface="+mj-lt"/>
                <a:ea typeface="Calibri"/>
                <a:cs typeface="Calibri"/>
                <a:sym typeface="Calibri"/>
              </a:rPr>
              <a:t>As author/reviewer, how have editors handled difficult situations? Have you pushed back? </a:t>
            </a:r>
          </a:p>
          <a:p>
            <a:pPr marL="0" lvl="0" indent="0" algn="l">
              <a:lnSpc>
                <a:spcPct val="80000"/>
              </a:lnSpc>
              <a:buClr>
                <a:schemeClr val="dk1"/>
              </a:buClr>
              <a:buSzPts val="605"/>
            </a:pPr>
            <a:endParaRPr lang="en-GB" sz="1800" dirty="0">
              <a:solidFill>
                <a:schemeClr val="dk1"/>
              </a:solidFill>
              <a:latin typeface="+mj-lt"/>
            </a:endParaRPr>
          </a:p>
          <a:p>
            <a:pPr marL="0" lvl="0" indent="0" algn="l">
              <a:lnSpc>
                <a:spcPct val="80000"/>
              </a:lnSpc>
              <a:buClr>
                <a:schemeClr val="dk1"/>
              </a:buClr>
              <a:buSzPts val="605"/>
            </a:pPr>
            <a:r>
              <a:rPr lang="en-GB" sz="1800" dirty="0">
                <a:solidFill>
                  <a:schemeClr val="dk1"/>
                </a:solidFill>
                <a:latin typeface="+mj-lt"/>
              </a:rPr>
              <a:t>Group #2 …</a:t>
            </a:r>
          </a:p>
          <a:p>
            <a:pPr marL="0" lvl="0" indent="0" algn="l" rtl="0">
              <a:lnSpc>
                <a:spcPct val="80000"/>
              </a:lnSpc>
              <a:spcBef>
                <a:spcPts val="0"/>
              </a:spcBef>
              <a:spcAft>
                <a:spcPts val="0"/>
              </a:spcAft>
              <a:buClr>
                <a:schemeClr val="dk1"/>
              </a:buClr>
              <a:buSzPts val="605"/>
              <a:buFont typeface="Arial"/>
              <a:buNone/>
            </a:pPr>
            <a:r>
              <a:rPr lang="en-GB" sz="1800" dirty="0">
                <a:solidFill>
                  <a:schemeClr val="dk1"/>
                </a:solidFill>
                <a:latin typeface="+mj-lt"/>
              </a:rPr>
              <a:t>                … Group #1 anything to add?</a:t>
            </a:r>
          </a:p>
          <a:p>
            <a:pPr marL="0" lvl="0" indent="0" algn="l" rtl="0">
              <a:lnSpc>
                <a:spcPct val="80000"/>
              </a:lnSpc>
              <a:spcBef>
                <a:spcPts val="0"/>
              </a:spcBef>
              <a:spcAft>
                <a:spcPts val="0"/>
              </a:spcAft>
              <a:buClr>
                <a:schemeClr val="dk1"/>
              </a:buClr>
              <a:buSzPts val="605"/>
              <a:buFont typeface="Arial"/>
              <a:buNone/>
            </a:pPr>
            <a:endParaRPr lang="en-GB" sz="1800" dirty="0">
              <a:solidFill>
                <a:schemeClr val="dk1"/>
              </a:solidFill>
              <a:latin typeface="+mj-lt"/>
            </a:endParaRPr>
          </a:p>
          <a:p>
            <a:pPr marL="0" lvl="0" indent="0" algn="l" rtl="0">
              <a:lnSpc>
                <a:spcPct val="80000"/>
              </a:lnSpc>
              <a:spcBef>
                <a:spcPts val="0"/>
              </a:spcBef>
              <a:spcAft>
                <a:spcPts val="0"/>
              </a:spcAft>
              <a:buClr>
                <a:schemeClr val="dk1"/>
              </a:buClr>
              <a:buSzPts val="605"/>
              <a:buFont typeface="Arial"/>
              <a:buNone/>
            </a:pPr>
            <a:endParaRPr lang="en-US" sz="1800" dirty="0">
              <a:solidFill>
                <a:schemeClr val="dk1"/>
              </a:solidFill>
              <a:latin typeface="+mj-lt"/>
            </a:endParaRPr>
          </a:p>
          <a:p>
            <a:pPr marL="0" indent="0" algn="l">
              <a:lnSpc>
                <a:spcPct val="80000"/>
              </a:lnSpc>
              <a:buClr>
                <a:schemeClr val="dk1"/>
              </a:buClr>
              <a:buSzPts val="605"/>
            </a:pPr>
            <a:r>
              <a:rPr lang="en-GB" sz="1800" b="1" i="1" dirty="0">
                <a:solidFill>
                  <a:schemeClr val="dk1"/>
                </a:solidFill>
                <a:latin typeface="+mj-lt"/>
                <a:ea typeface="Calibri"/>
                <a:cs typeface="Calibri"/>
                <a:sym typeface="Calibri"/>
              </a:rPr>
              <a:t>As an editor, how approach conflicting reviews, opinionated author/reviewer? </a:t>
            </a:r>
          </a:p>
          <a:p>
            <a:pPr marL="0" lvl="0" indent="0" algn="l">
              <a:lnSpc>
                <a:spcPct val="80000"/>
              </a:lnSpc>
              <a:buClr>
                <a:schemeClr val="dk1"/>
              </a:buClr>
              <a:buSzPts val="605"/>
            </a:pPr>
            <a:endParaRPr lang="en-GB" sz="1800" dirty="0">
              <a:solidFill>
                <a:schemeClr val="dk1"/>
              </a:solidFill>
              <a:latin typeface="+mj-lt"/>
            </a:endParaRPr>
          </a:p>
          <a:p>
            <a:pPr marL="0" lvl="0" indent="0" algn="l">
              <a:lnSpc>
                <a:spcPct val="80000"/>
              </a:lnSpc>
              <a:buClr>
                <a:schemeClr val="dk1"/>
              </a:buClr>
              <a:buSzPts val="605"/>
            </a:pPr>
            <a:r>
              <a:rPr lang="en-GB" sz="1800" dirty="0">
                <a:solidFill>
                  <a:schemeClr val="dk1"/>
                </a:solidFill>
                <a:latin typeface="+mj-lt"/>
              </a:rPr>
              <a:t>Group #4 …</a:t>
            </a:r>
          </a:p>
          <a:p>
            <a:pPr marL="0" lvl="0" indent="0" algn="l">
              <a:lnSpc>
                <a:spcPct val="80000"/>
              </a:lnSpc>
              <a:buClr>
                <a:schemeClr val="dk1"/>
              </a:buClr>
              <a:buSzPts val="605"/>
            </a:pPr>
            <a:r>
              <a:rPr lang="en-GB" sz="1800" dirty="0">
                <a:solidFill>
                  <a:schemeClr val="dk1"/>
                </a:solidFill>
                <a:latin typeface="+mj-lt"/>
              </a:rPr>
              <a:t>                … Group #3 anything to add?</a:t>
            </a:r>
          </a:p>
          <a:p>
            <a:pPr marL="0" lvl="0" indent="0" algn="l">
              <a:lnSpc>
                <a:spcPct val="80000"/>
              </a:lnSpc>
              <a:buClr>
                <a:schemeClr val="dk1"/>
              </a:buClr>
              <a:buSzPts val="605"/>
            </a:pPr>
            <a:endParaRPr lang="en-GB" sz="1800" dirty="0">
              <a:solidFill>
                <a:schemeClr val="dk1"/>
              </a:solidFill>
              <a:latin typeface="+mj-lt"/>
            </a:endParaRPr>
          </a:p>
          <a:p>
            <a:pPr marL="0" lvl="0" indent="0" algn="l" rtl="0">
              <a:lnSpc>
                <a:spcPct val="80000"/>
              </a:lnSpc>
              <a:spcBef>
                <a:spcPts val="0"/>
              </a:spcBef>
              <a:spcAft>
                <a:spcPts val="0"/>
              </a:spcAft>
              <a:buClr>
                <a:schemeClr val="dk1"/>
              </a:buClr>
              <a:buSzPts val="605"/>
              <a:buFont typeface="Arial"/>
              <a:buNone/>
            </a:pPr>
            <a:endParaRPr sz="1800" dirty="0">
              <a:solidFill>
                <a:schemeClr val="dk1"/>
              </a:solidFill>
              <a:latin typeface="+mj-lt"/>
            </a:endParaRPr>
          </a:p>
        </p:txBody>
      </p:sp>
    </p:spTree>
    <p:extLst>
      <p:ext uri="{BB962C8B-B14F-4D97-AF65-F5344CB8AC3E}">
        <p14:creationId xmlns:p14="http://schemas.microsoft.com/office/powerpoint/2010/main" val="1132550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58db6c546a_0_1"/>
          <p:cNvSpPr txBox="1">
            <a:spLocks noGrp="1"/>
          </p:cNvSpPr>
          <p:nvPr>
            <p:ph type="subTitle" idx="1"/>
          </p:nvPr>
        </p:nvSpPr>
        <p:spPr>
          <a:xfrm>
            <a:off x="311700" y="1363537"/>
            <a:ext cx="8520600" cy="2726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605"/>
              <a:buNone/>
            </a:pPr>
            <a:r>
              <a:rPr lang="en-GB" sz="1800" dirty="0">
                <a:solidFill>
                  <a:schemeClr val="dk1"/>
                </a:solidFill>
              </a:rPr>
              <a:t>With the preceding discussion in mind, let’s begin with our definition of success: </a:t>
            </a:r>
            <a:endParaRPr sz="1800" dirty="0">
              <a:solidFill>
                <a:schemeClr val="dk1"/>
              </a:solidFill>
            </a:endParaRPr>
          </a:p>
          <a:p>
            <a:pPr marL="0" lvl="0" indent="0" algn="l" rtl="0">
              <a:lnSpc>
                <a:spcPct val="115000"/>
              </a:lnSpc>
              <a:spcBef>
                <a:spcPts val="0"/>
              </a:spcBef>
              <a:spcAft>
                <a:spcPts val="0"/>
              </a:spcAft>
              <a:buSzPts val="605"/>
              <a:buNone/>
            </a:pPr>
            <a:endParaRPr sz="1800" dirty="0">
              <a:solidFill>
                <a:schemeClr val="dk1"/>
              </a:solidFill>
            </a:endParaRPr>
          </a:p>
          <a:p>
            <a:pPr marL="0" lvl="0" indent="0" algn="l" rtl="0">
              <a:lnSpc>
                <a:spcPct val="115000"/>
              </a:lnSpc>
              <a:spcBef>
                <a:spcPts val="0"/>
              </a:spcBef>
              <a:spcAft>
                <a:spcPts val="0"/>
              </a:spcAft>
              <a:buSzPts val="605"/>
              <a:buNone/>
            </a:pPr>
            <a:r>
              <a:rPr lang="en-GB" sz="1800" b="1" i="1" dirty="0">
                <a:solidFill>
                  <a:schemeClr val="dk1"/>
                </a:solidFill>
              </a:rPr>
              <a:t>What characteristics of </a:t>
            </a:r>
            <a:r>
              <a:rPr lang="en-GB" sz="1800" b="1" i="1" u="sng" dirty="0">
                <a:solidFill>
                  <a:schemeClr val="dk1"/>
                </a:solidFill>
              </a:rPr>
              <a:t>reviewing</a:t>
            </a:r>
            <a:r>
              <a:rPr lang="en-GB" sz="1800" b="1" i="1" dirty="0">
                <a:solidFill>
                  <a:schemeClr val="dk1"/>
                </a:solidFill>
              </a:rPr>
              <a:t> should we model &amp; foster?</a:t>
            </a:r>
            <a:r>
              <a:rPr lang="en-GB" sz="1800" dirty="0">
                <a:solidFill>
                  <a:schemeClr val="dk1"/>
                </a:solidFill>
              </a:rPr>
              <a:t> </a:t>
            </a:r>
            <a:br>
              <a:rPr lang="en-GB" sz="1800" dirty="0">
                <a:solidFill>
                  <a:schemeClr val="dk1"/>
                </a:solidFill>
              </a:rPr>
            </a:br>
            <a:r>
              <a:rPr lang="en-US" sz="1800" dirty="0">
                <a:solidFill>
                  <a:schemeClr val="dk1"/>
                </a:solidFill>
              </a:rPr>
              <a:t>-</a:t>
            </a:r>
            <a:endParaRPr sz="1800" dirty="0">
              <a:solidFill>
                <a:schemeClr val="dk1"/>
              </a:solidFill>
            </a:endParaRPr>
          </a:p>
          <a:p>
            <a:pPr marL="0" lvl="0" indent="0" algn="l" rtl="0">
              <a:lnSpc>
                <a:spcPct val="115000"/>
              </a:lnSpc>
              <a:spcBef>
                <a:spcPts val="0"/>
              </a:spcBef>
              <a:spcAft>
                <a:spcPts val="0"/>
              </a:spcAft>
              <a:buSzPts val="605"/>
              <a:buNone/>
            </a:pPr>
            <a:endParaRPr sz="1800" dirty="0">
              <a:solidFill>
                <a:schemeClr val="dk1"/>
              </a:solidFill>
            </a:endParaRPr>
          </a:p>
          <a:p>
            <a:pPr marL="0" lvl="0" indent="0" algn="l">
              <a:lnSpc>
                <a:spcPct val="115000"/>
              </a:lnSpc>
              <a:buSzPts val="605"/>
            </a:pPr>
            <a:r>
              <a:rPr lang="en-GB" sz="1800" b="1" i="1" dirty="0">
                <a:solidFill>
                  <a:schemeClr val="dk1"/>
                </a:solidFill>
              </a:rPr>
              <a:t>What characteristics of </a:t>
            </a:r>
            <a:r>
              <a:rPr lang="en-GB" sz="1800" b="1" i="1" u="sng" dirty="0">
                <a:solidFill>
                  <a:schemeClr val="dk1"/>
                </a:solidFill>
              </a:rPr>
              <a:t>editing</a:t>
            </a:r>
            <a:r>
              <a:rPr lang="en-GB" sz="1800" b="1" i="1" dirty="0">
                <a:solidFill>
                  <a:schemeClr val="dk1"/>
                </a:solidFill>
              </a:rPr>
              <a:t> should we model &amp; foster?</a:t>
            </a:r>
            <a:r>
              <a:rPr lang="en-GB" sz="1800" dirty="0">
                <a:solidFill>
                  <a:schemeClr val="dk1"/>
                </a:solidFill>
              </a:rPr>
              <a:t> </a:t>
            </a:r>
            <a:br>
              <a:rPr lang="en-GB" sz="1800" dirty="0">
                <a:solidFill>
                  <a:schemeClr val="dk1"/>
                </a:solidFill>
              </a:rPr>
            </a:br>
            <a:r>
              <a:rPr lang="en-GB" sz="1800" dirty="0">
                <a:solidFill>
                  <a:schemeClr val="dk1"/>
                </a:solidFill>
              </a:rPr>
              <a:t>-</a:t>
            </a:r>
          </a:p>
          <a:p>
            <a:pPr marL="0" lvl="0" indent="0" algn="l" rtl="0">
              <a:lnSpc>
                <a:spcPct val="115000"/>
              </a:lnSpc>
              <a:spcBef>
                <a:spcPts val="0"/>
              </a:spcBef>
              <a:spcAft>
                <a:spcPts val="0"/>
              </a:spcAft>
              <a:buClr>
                <a:schemeClr val="dk1"/>
              </a:buClr>
              <a:buSzPts val="605"/>
              <a:buFont typeface="Arial"/>
              <a:buNone/>
            </a:pPr>
            <a:endParaRPr lang="en-GB" sz="1800" dirty="0">
              <a:solidFill>
                <a:schemeClr val="dk1"/>
              </a:solidFill>
            </a:endParaRPr>
          </a:p>
          <a:p>
            <a:pPr marL="0" lvl="0" indent="0" algn="l" rtl="0">
              <a:lnSpc>
                <a:spcPct val="115000"/>
              </a:lnSpc>
              <a:spcBef>
                <a:spcPts val="0"/>
              </a:spcBef>
              <a:spcAft>
                <a:spcPts val="0"/>
              </a:spcAft>
              <a:buClr>
                <a:schemeClr val="dk1"/>
              </a:buClr>
              <a:buSzPts val="605"/>
              <a:buFont typeface="Arial"/>
              <a:buNone/>
            </a:pPr>
            <a:r>
              <a:rPr lang="en-GB" sz="1800" u="sng" dirty="0">
                <a:solidFill>
                  <a:schemeClr val="dk1"/>
                </a:solidFill>
              </a:rPr>
              <a:t>This is where we’ll pick up the next Tips and Q&amp;A session …</a:t>
            </a:r>
            <a:endParaRPr sz="1800" u="sng" dirty="0">
              <a:solidFill>
                <a:schemeClr val="dk1"/>
              </a:solidFill>
            </a:endParaRPr>
          </a:p>
          <a:p>
            <a:pPr marL="0" lvl="0" indent="0" algn="l" rtl="0">
              <a:lnSpc>
                <a:spcPct val="115000"/>
              </a:lnSpc>
              <a:spcBef>
                <a:spcPts val="0"/>
              </a:spcBef>
              <a:spcAft>
                <a:spcPts val="0"/>
              </a:spcAft>
              <a:buSzPts val="605"/>
              <a:buNone/>
            </a:pPr>
            <a:endParaRPr sz="1800" dirty="0">
              <a:solidFill>
                <a:schemeClr val="dk1"/>
              </a:solidFill>
            </a:endParaRPr>
          </a:p>
        </p:txBody>
      </p:sp>
      <p:sp>
        <p:nvSpPr>
          <p:cNvPr id="97" name="Google Shape;97;g358db6c546a_0_1"/>
          <p:cNvSpPr txBox="1">
            <a:spLocks noGrp="1"/>
          </p:cNvSpPr>
          <p:nvPr>
            <p:ph type="ctrTitle"/>
          </p:nvPr>
        </p:nvSpPr>
        <p:spPr>
          <a:xfrm>
            <a:off x="311700" y="290075"/>
            <a:ext cx="8520600" cy="7053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288888"/>
              <a:buNone/>
            </a:pPr>
            <a:endParaRPr sz="2000" b="1" dirty="0">
              <a:solidFill>
                <a:srgbClr val="2A2A2A"/>
              </a:solidFill>
            </a:endParaRPr>
          </a:p>
          <a:p>
            <a:pPr marL="0" lvl="0" indent="0" algn="ctr" rtl="0">
              <a:lnSpc>
                <a:spcPct val="100000"/>
              </a:lnSpc>
              <a:spcBef>
                <a:spcPts val="0"/>
              </a:spcBef>
              <a:spcAft>
                <a:spcPts val="0"/>
              </a:spcAft>
              <a:buSzPct val="175083"/>
              <a:buNone/>
            </a:pPr>
            <a:r>
              <a:rPr lang="en-GB" sz="3300" b="1" dirty="0">
                <a:solidFill>
                  <a:srgbClr val="2A2A2A"/>
                </a:solidFill>
              </a:rPr>
              <a:t>Successful Biogeography Reviewing/Editing </a:t>
            </a:r>
            <a:endParaRPr sz="6100" i="1" dirty="0"/>
          </a:p>
        </p:txBody>
      </p:sp>
      <p:sp>
        <p:nvSpPr>
          <p:cNvPr id="3" name="TextBox 2">
            <a:extLst>
              <a:ext uri="{FF2B5EF4-FFF2-40B4-BE49-F238E27FC236}">
                <a16:creationId xmlns:a16="http://schemas.microsoft.com/office/drawing/2014/main" id="{6F716699-EC75-7F06-7B84-ADD0CEB20F97}"/>
              </a:ext>
            </a:extLst>
          </p:cNvPr>
          <p:cNvSpPr txBox="1"/>
          <p:nvPr/>
        </p:nvSpPr>
        <p:spPr>
          <a:xfrm>
            <a:off x="7147920" y="2598738"/>
            <a:ext cx="1840230" cy="1491499"/>
          </a:xfrm>
          <a:prstGeom prst="rect">
            <a:avLst/>
          </a:prstGeom>
          <a:noFill/>
        </p:spPr>
        <p:txBody>
          <a:bodyPr wrap="square">
            <a:spAutoFit/>
          </a:bodyPr>
          <a:lstStyle/>
          <a:p>
            <a:pPr marL="0" lvl="0" indent="0" algn="l">
              <a:lnSpc>
                <a:spcPct val="115000"/>
              </a:lnSpc>
              <a:buClr>
                <a:schemeClr val="dk1"/>
              </a:buClr>
              <a:buSzPts val="1100"/>
            </a:pPr>
            <a:r>
              <a:rPr lang="en-GB" sz="1600" dirty="0">
                <a:solidFill>
                  <a:schemeClr val="tx1">
                    <a:lumMod val="50000"/>
                    <a:lumOff val="50000"/>
                  </a:schemeClr>
                </a:solidFill>
                <a:latin typeface="Calibri"/>
                <a:ea typeface="Calibri"/>
                <a:cs typeface="Calibri"/>
                <a:sym typeface="Calibri"/>
              </a:rPr>
              <a:t>If you were writing a guide for editors, what would be the top two-or-three points? </a:t>
            </a:r>
            <a:endParaRPr lang="en-GB" sz="1400" dirty="0">
              <a:solidFill>
                <a:schemeClr val="tx1">
                  <a:lumMod val="50000"/>
                  <a:lumOff val="50000"/>
                </a:schemeClr>
              </a:solidFill>
              <a:latin typeface="Calibri"/>
              <a:ea typeface="Calibri"/>
              <a:cs typeface="Calibri"/>
              <a:sym typeface="Calibri"/>
            </a:endParaRPr>
          </a:p>
        </p:txBody>
      </p:sp>
      <p:sp>
        <p:nvSpPr>
          <p:cNvPr id="4" name="TextBox 3">
            <a:extLst>
              <a:ext uri="{FF2B5EF4-FFF2-40B4-BE49-F238E27FC236}">
                <a16:creationId xmlns:a16="http://schemas.microsoft.com/office/drawing/2014/main" id="{A50BD606-7772-11AC-5041-F67A17F61909}"/>
              </a:ext>
            </a:extLst>
          </p:cNvPr>
          <p:cNvSpPr txBox="1"/>
          <p:nvPr/>
        </p:nvSpPr>
        <p:spPr>
          <a:xfrm>
            <a:off x="6805020" y="4281726"/>
            <a:ext cx="2183130" cy="861774"/>
          </a:xfrm>
          <a:prstGeom prst="rect">
            <a:avLst/>
          </a:prstGeom>
          <a:noFill/>
        </p:spPr>
        <p:txBody>
          <a:bodyPr wrap="square" rtlCol="0">
            <a:spAutoFit/>
          </a:bodyPr>
          <a:lstStyle/>
          <a:p>
            <a:pPr lvl="0">
              <a:buSzPts val="1100"/>
              <a:defRPr/>
            </a:pPr>
            <a:r>
              <a:rPr lang="en-GB" sz="1000" b="1" dirty="0">
                <a:solidFill>
                  <a:schemeClr val="dk1"/>
                </a:solidFill>
              </a:rPr>
              <a:t>document for </a:t>
            </a:r>
            <a:r>
              <a:rPr lang="en-GB" sz="1000" b="1" dirty="0" err="1">
                <a:solidFill>
                  <a:schemeClr val="dk1"/>
                </a:solidFill>
              </a:rPr>
              <a:t>shareback</a:t>
            </a:r>
            <a:endParaRPr lang="en-GB" sz="1000" dirty="0">
              <a:solidFill>
                <a:schemeClr val="dk1"/>
              </a:solidFill>
            </a:endParaRPr>
          </a:p>
          <a:p>
            <a:r>
              <a:rPr lang="en-US" sz="1000" dirty="0">
                <a:hlinkClick r:id="rId3"/>
              </a:rPr>
              <a:t>https://docs.google.com/spreadsheets/d/1gi3eG-Npdmme8DCvasM9UaJKTPkBYEqLzzXHhyPBsQU/edit?usp=sharing</a:t>
            </a:r>
            <a:r>
              <a:rPr lang="en-US" sz="1000" dirty="0"/>
              <a:t> </a:t>
            </a:r>
          </a:p>
        </p:txBody>
      </p:sp>
      <p:sp>
        <p:nvSpPr>
          <p:cNvPr id="5" name="TextBox 4">
            <a:extLst>
              <a:ext uri="{FF2B5EF4-FFF2-40B4-BE49-F238E27FC236}">
                <a16:creationId xmlns:a16="http://schemas.microsoft.com/office/drawing/2014/main" id="{2E8CAF8A-84E3-F8BF-0E83-B110F087FD34}"/>
              </a:ext>
            </a:extLst>
          </p:cNvPr>
          <p:cNvSpPr txBox="1"/>
          <p:nvPr/>
        </p:nvSpPr>
        <p:spPr>
          <a:xfrm>
            <a:off x="4462585" y="4456537"/>
            <a:ext cx="2342434" cy="307777"/>
          </a:xfrm>
          <a:prstGeom prst="rect">
            <a:avLst/>
          </a:prstGeom>
          <a:noFill/>
        </p:spPr>
        <p:txBody>
          <a:bodyPr wrap="square" rtlCol="0">
            <a:spAutoFit/>
          </a:bodyPr>
          <a:lstStyle/>
          <a:p>
            <a:r>
              <a:rPr lang="en-US" dirty="0" err="1">
                <a:solidFill>
                  <a:schemeClr val="accent4">
                    <a:lumMod val="75000"/>
                  </a:schemeClr>
                </a:solidFill>
              </a:rPr>
              <a:t>PleaseUseCamelbackText</a:t>
            </a:r>
            <a:endParaRPr lang="en-US" dirty="0">
              <a:solidFill>
                <a:schemeClr val="accent4">
                  <a:lumMod val="75000"/>
                </a:schemeClr>
              </a:solidFill>
            </a:endParaRPr>
          </a:p>
        </p:txBody>
      </p:sp>
      <p:cxnSp>
        <p:nvCxnSpPr>
          <p:cNvPr id="6" name="Curved Connector 5">
            <a:extLst>
              <a:ext uri="{FF2B5EF4-FFF2-40B4-BE49-F238E27FC236}">
                <a16:creationId xmlns:a16="http://schemas.microsoft.com/office/drawing/2014/main" id="{3C3CD585-BEFC-7C78-0CA4-111C7E863622}"/>
              </a:ext>
            </a:extLst>
          </p:cNvPr>
          <p:cNvCxnSpPr>
            <a:cxnSpLocks/>
            <a:stCxn id="5" idx="2"/>
          </p:cNvCxnSpPr>
          <p:nvPr/>
        </p:nvCxnSpPr>
        <p:spPr>
          <a:xfrm rot="16200000" flipH="1">
            <a:off x="6093692" y="4304424"/>
            <a:ext cx="251436" cy="1171216"/>
          </a:xfrm>
          <a:prstGeom prst="curvedConnector2">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591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AE5BBB-F63A-C60D-80BC-1DACA0CEFA34}"/>
              </a:ext>
            </a:extLst>
          </p:cNvPr>
          <p:cNvSpPr txBox="1"/>
          <p:nvPr/>
        </p:nvSpPr>
        <p:spPr>
          <a:xfrm>
            <a:off x="743513" y="722076"/>
            <a:ext cx="3050498" cy="523220"/>
          </a:xfrm>
          <a:prstGeom prst="rect">
            <a:avLst/>
          </a:prstGeom>
          <a:noFill/>
        </p:spPr>
        <p:txBody>
          <a:bodyPr wrap="square" rtlCol="0">
            <a:spAutoFit/>
          </a:bodyPr>
          <a:lstStyle/>
          <a:p>
            <a:pPr algn="ctr"/>
            <a:r>
              <a:rPr lang="en-GB" b="1" i="1" dirty="0">
                <a:solidFill>
                  <a:schemeClr val="dk1"/>
                </a:solidFill>
              </a:rPr>
              <a:t>What characteristics of </a:t>
            </a:r>
            <a:r>
              <a:rPr lang="en-GB" b="1" i="1" u="sng" dirty="0">
                <a:solidFill>
                  <a:schemeClr val="dk1"/>
                </a:solidFill>
              </a:rPr>
              <a:t>reviewing</a:t>
            </a:r>
            <a:r>
              <a:rPr lang="en-GB" b="1" i="1" dirty="0">
                <a:solidFill>
                  <a:schemeClr val="dk1"/>
                </a:solidFill>
              </a:rPr>
              <a:t> should we model &amp; foster?</a:t>
            </a:r>
            <a:endParaRPr lang="en-US" dirty="0"/>
          </a:p>
        </p:txBody>
      </p:sp>
      <p:sp>
        <p:nvSpPr>
          <p:cNvPr id="3" name="TextBox 2">
            <a:extLst>
              <a:ext uri="{FF2B5EF4-FFF2-40B4-BE49-F238E27FC236}">
                <a16:creationId xmlns:a16="http://schemas.microsoft.com/office/drawing/2014/main" id="{A671EC63-9226-5763-35A0-0F63630160BD}"/>
              </a:ext>
            </a:extLst>
          </p:cNvPr>
          <p:cNvSpPr txBox="1"/>
          <p:nvPr/>
        </p:nvSpPr>
        <p:spPr>
          <a:xfrm>
            <a:off x="5349991" y="722076"/>
            <a:ext cx="3050498" cy="523220"/>
          </a:xfrm>
          <a:prstGeom prst="rect">
            <a:avLst/>
          </a:prstGeom>
          <a:noFill/>
        </p:spPr>
        <p:txBody>
          <a:bodyPr wrap="square" rtlCol="0">
            <a:spAutoFit/>
          </a:bodyPr>
          <a:lstStyle/>
          <a:p>
            <a:pPr algn="ctr"/>
            <a:r>
              <a:rPr lang="en-GB" b="1" i="1" dirty="0">
                <a:solidFill>
                  <a:schemeClr val="dk1"/>
                </a:solidFill>
              </a:rPr>
              <a:t>What characteristics of </a:t>
            </a:r>
            <a:r>
              <a:rPr lang="en-GB" b="1" i="1" u="sng" dirty="0">
                <a:solidFill>
                  <a:schemeClr val="dk1"/>
                </a:solidFill>
              </a:rPr>
              <a:t>editing</a:t>
            </a:r>
            <a:r>
              <a:rPr lang="en-GB" b="1" i="1" dirty="0">
                <a:solidFill>
                  <a:schemeClr val="dk1"/>
                </a:solidFill>
              </a:rPr>
              <a:t> should we model &amp; foster?</a:t>
            </a:r>
            <a:endParaRPr lang="en-US" dirty="0"/>
          </a:p>
        </p:txBody>
      </p:sp>
      <p:pic>
        <p:nvPicPr>
          <p:cNvPr id="5" name="Picture 4" descr="A close-up of words&#10;&#10;AI-generated content may be incorrect.">
            <a:extLst>
              <a:ext uri="{FF2B5EF4-FFF2-40B4-BE49-F238E27FC236}">
                <a16:creationId xmlns:a16="http://schemas.microsoft.com/office/drawing/2014/main" id="{B82E9977-8326-15BB-3B07-18655BDDCE79}"/>
              </a:ext>
            </a:extLst>
          </p:cNvPr>
          <p:cNvPicPr>
            <a:picLocks noChangeAspect="1"/>
          </p:cNvPicPr>
          <p:nvPr/>
        </p:nvPicPr>
        <p:blipFill>
          <a:blip r:embed="rId3"/>
          <a:stretch>
            <a:fillRect/>
          </a:stretch>
        </p:blipFill>
        <p:spPr>
          <a:xfrm>
            <a:off x="0" y="1310246"/>
            <a:ext cx="4379978" cy="2625308"/>
          </a:xfrm>
          <a:prstGeom prst="rect">
            <a:avLst/>
          </a:prstGeom>
        </p:spPr>
      </p:pic>
      <p:pic>
        <p:nvPicPr>
          <p:cNvPr id="7" name="Picture 6" descr="A close-up of a computer screen&#10;&#10;AI-generated content may be incorrect.">
            <a:extLst>
              <a:ext uri="{FF2B5EF4-FFF2-40B4-BE49-F238E27FC236}">
                <a16:creationId xmlns:a16="http://schemas.microsoft.com/office/drawing/2014/main" id="{70CFAAE9-EEA8-F10B-7E8A-CDF5C11881F4}"/>
              </a:ext>
            </a:extLst>
          </p:cNvPr>
          <p:cNvPicPr>
            <a:picLocks noChangeAspect="1"/>
          </p:cNvPicPr>
          <p:nvPr/>
        </p:nvPicPr>
        <p:blipFill>
          <a:blip r:embed="rId4"/>
          <a:stretch>
            <a:fillRect/>
          </a:stretch>
        </p:blipFill>
        <p:spPr>
          <a:xfrm>
            <a:off x="4764023" y="1336389"/>
            <a:ext cx="4351795" cy="2587376"/>
          </a:xfrm>
          <a:prstGeom prst="rect">
            <a:avLst/>
          </a:prstGeom>
        </p:spPr>
      </p:pic>
    </p:spTree>
    <p:extLst>
      <p:ext uri="{BB962C8B-B14F-4D97-AF65-F5344CB8AC3E}">
        <p14:creationId xmlns:p14="http://schemas.microsoft.com/office/powerpoint/2010/main" val="3222254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02D93-20A1-C2EA-AAA2-96788841180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A2AFC82-7031-6C22-DD01-CEC90553C1CB}"/>
              </a:ext>
            </a:extLst>
          </p:cNvPr>
          <p:cNvSpPr txBox="1"/>
          <p:nvPr/>
        </p:nvSpPr>
        <p:spPr>
          <a:xfrm>
            <a:off x="3158792" y="2248584"/>
            <a:ext cx="2826416" cy="646331"/>
          </a:xfrm>
          <a:prstGeom prst="rect">
            <a:avLst/>
          </a:prstGeom>
          <a:noFill/>
        </p:spPr>
        <p:txBody>
          <a:bodyPr wrap="none" rtlCol="0">
            <a:spAutoFit/>
          </a:bodyPr>
          <a:lstStyle/>
          <a:p>
            <a:pPr algn="ctr"/>
            <a:r>
              <a:rPr lang="en-US" sz="3600" dirty="0"/>
              <a:t>5 mins break</a:t>
            </a:r>
          </a:p>
        </p:txBody>
      </p:sp>
    </p:spTree>
    <p:extLst>
      <p:ext uri="{BB962C8B-B14F-4D97-AF65-F5344CB8AC3E}">
        <p14:creationId xmlns:p14="http://schemas.microsoft.com/office/powerpoint/2010/main" val="3976634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Shape 118">
          <a:extLst>
            <a:ext uri="{FF2B5EF4-FFF2-40B4-BE49-F238E27FC236}">
              <a16:creationId xmlns:a16="http://schemas.microsoft.com/office/drawing/2014/main" id="{AA75E3CE-0989-C816-5CC9-88381421E032}"/>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7C43CF91-C93F-B498-B1D3-DF6F3A936DED}"/>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a:solidFill>
                  <a:srgbClr val="2A2A2A"/>
                </a:solidFill>
              </a:rPr>
              <a:t>AGENDA</a:t>
            </a:r>
            <a:endParaRPr sz="6100" i="1"/>
          </a:p>
        </p:txBody>
      </p:sp>
      <p:sp>
        <p:nvSpPr>
          <p:cNvPr id="120" name="Google Shape;120;p6">
            <a:extLst>
              <a:ext uri="{FF2B5EF4-FFF2-40B4-BE49-F238E27FC236}">
                <a16:creationId xmlns:a16="http://schemas.microsoft.com/office/drawing/2014/main" id="{D6454C78-EFBF-C512-359C-2D9D9B480193}"/>
              </a:ext>
            </a:extLst>
          </p:cNvPr>
          <p:cNvSpPr txBox="1"/>
          <p:nvPr/>
        </p:nvSpPr>
        <p:spPr>
          <a:xfrm>
            <a:off x="189214" y="912275"/>
            <a:ext cx="6544095"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Intro (10 mins)</a:t>
            </a:r>
            <a:endParaRPr sz="1800" dirty="0">
              <a:solidFill>
                <a:schemeClr val="bg1">
                  <a:lumMod val="75000"/>
                </a:schemeClr>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Panel Discussion (</a:t>
            </a:r>
            <a:r>
              <a:rPr lang="en-GB" sz="1800" dirty="0">
                <a:solidFill>
                  <a:schemeClr val="bg1">
                    <a:lumMod val="75000"/>
                  </a:schemeClr>
                </a:solidFill>
                <a:latin typeface="Calibri"/>
                <a:ea typeface="Calibri"/>
                <a:cs typeface="Calibri"/>
                <a:sym typeface="Calibri"/>
              </a:rPr>
              <a:t>50</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1" u="none" strike="noStrike" cap="none" dirty="0">
                <a:solidFill>
                  <a:schemeClr val="bg1">
                    <a:lumMod val="75000"/>
                  </a:schemeClr>
                </a:solidFill>
                <a:latin typeface="Calibri"/>
                <a:ea typeface="Calibri"/>
                <a:cs typeface="Calibri"/>
                <a:sym typeface="Calibri"/>
              </a:rPr>
              <a:t> 	- short break (5 mins)</a:t>
            </a:r>
            <a:endParaRPr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Breakout Groups (55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0" u="none" strike="noStrike" cap="none" dirty="0">
                <a:solidFill>
                  <a:schemeClr val="bg1">
                    <a:lumMod val="75000"/>
                  </a:schemeClr>
                </a:solidFill>
                <a:latin typeface="Calibri"/>
                <a:ea typeface="Calibri"/>
                <a:cs typeface="Calibri"/>
                <a:sym typeface="Calibri"/>
              </a:rPr>
              <a:t> 	</a:t>
            </a:r>
            <a:r>
              <a:rPr lang="en-GB" sz="1800" b="0" i="1" u="none" strike="noStrike" cap="none" dirty="0">
                <a:solidFill>
                  <a:schemeClr val="bg1">
                    <a:lumMod val="75000"/>
                  </a:schemeClr>
                </a:solidFill>
                <a:latin typeface="Calibri"/>
                <a:ea typeface="Calibri"/>
                <a:cs typeface="Calibri"/>
                <a:sym typeface="Calibri"/>
              </a:rPr>
              <a:t>- short break (5 mins)</a:t>
            </a:r>
            <a:endParaRPr lang="en-US"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dk1"/>
              </a:solidFill>
              <a:latin typeface="Calibri"/>
              <a:ea typeface="Calibri"/>
              <a:cs typeface="Calibri"/>
              <a:sym typeface="Calibri"/>
            </a:endParaRPr>
          </a:p>
          <a:p>
            <a:pPr marL="114300" lvl="0">
              <a:lnSpc>
                <a:spcPct val="115000"/>
              </a:lnSpc>
              <a:buClr>
                <a:schemeClr val="dk1"/>
              </a:buClr>
              <a:buSzPts val="1800"/>
            </a:pPr>
            <a:r>
              <a:rPr lang="en-GB" sz="1800" b="1" dirty="0">
                <a:solidFill>
                  <a:schemeClr val="dk1"/>
                </a:solidFill>
                <a:latin typeface="Calibri"/>
                <a:ea typeface="Calibri"/>
                <a:cs typeface="Calibri"/>
                <a:sym typeface="Calibri"/>
              </a:rPr>
              <a:t>Tips for success: reviewers, editors </a:t>
            </a:r>
            <a:r>
              <a:rPr lang="en-GB" sz="1800" b="1" i="0" u="none" strike="noStrike" cap="none" dirty="0">
                <a:solidFill>
                  <a:schemeClr val="dk1"/>
                </a:solidFill>
                <a:latin typeface="Calibri"/>
                <a:ea typeface="Calibri"/>
                <a:cs typeface="Calibri"/>
                <a:sym typeface="Calibri"/>
              </a:rPr>
              <a:t>(</a:t>
            </a:r>
            <a:r>
              <a:rPr lang="en-GB" sz="1800" b="1" dirty="0">
                <a:solidFill>
                  <a:schemeClr val="dk1"/>
                </a:solidFill>
                <a:latin typeface="Calibri"/>
                <a:ea typeface="Calibri"/>
                <a:cs typeface="Calibri"/>
                <a:sym typeface="Calibri"/>
              </a:rPr>
              <a:t>25</a:t>
            </a:r>
            <a:r>
              <a:rPr lang="en-GB" sz="1800" b="1" i="0" u="none" strike="noStrike" cap="none" dirty="0">
                <a:solidFill>
                  <a:schemeClr val="dk1"/>
                </a:solidFill>
                <a:latin typeface="Calibri"/>
                <a:ea typeface="Calibri"/>
                <a:cs typeface="Calibri"/>
                <a:sym typeface="Calibri"/>
              </a:rPr>
              <a:t> </a:t>
            </a:r>
            <a:r>
              <a:rPr lang="en-GB" sz="1800" b="1" dirty="0">
                <a:solidFill>
                  <a:schemeClr val="dk1"/>
                </a:solidFill>
                <a:latin typeface="Calibri"/>
                <a:ea typeface="Calibri"/>
                <a:cs typeface="Calibri"/>
                <a:sym typeface="Calibri"/>
              </a:rPr>
              <a:t>mins</a:t>
            </a:r>
            <a:r>
              <a:rPr lang="en-GB" sz="1800" b="1" i="0" u="none" strike="noStrike" cap="none" dirty="0">
                <a:solidFill>
                  <a:schemeClr val="dk1"/>
                </a:solidFill>
                <a:latin typeface="Calibri"/>
                <a:ea typeface="Calibri"/>
                <a:cs typeface="Calibri"/>
                <a:sym typeface="Calibri"/>
              </a:rPr>
              <a:t>)</a:t>
            </a:r>
            <a:endParaRPr sz="1800" b="1" dirty="0">
              <a:solidFill>
                <a:schemeClr val="dk1"/>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dk1"/>
                </a:solidFill>
                <a:latin typeface="Calibri"/>
                <a:ea typeface="Calibri"/>
                <a:cs typeface="Calibri"/>
                <a:sym typeface="Calibri"/>
              </a:rPr>
              <a:t>Q&amp;A (25 mins)</a:t>
            </a:r>
            <a:endParaRPr lang="en-GB" sz="1800"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endParaRPr lang="en-GB" sz="1800" dirty="0">
              <a:solidFill>
                <a:schemeClr val="bg1">
                  <a:lumMod val="75000"/>
                </a:schemeClr>
              </a:solidFill>
              <a:latin typeface="Calibri"/>
              <a:ea typeface="Calibri"/>
              <a:cs typeface="Calibri"/>
              <a:sym typeface="Calibri"/>
            </a:endParaRPr>
          </a:p>
          <a:p>
            <a:pPr marL="114300" lvl="0">
              <a:lnSpc>
                <a:spcPct val="115000"/>
              </a:lnSpc>
              <a:buClr>
                <a:schemeClr val="dk1"/>
              </a:buClr>
              <a:buSzPts val="1800"/>
            </a:pPr>
            <a:r>
              <a:rPr lang="en-GB" sz="1800" dirty="0">
                <a:solidFill>
                  <a:schemeClr val="bg1">
                    <a:lumMod val="75000"/>
                  </a:schemeClr>
                </a:solidFill>
                <a:latin typeface="Calibri"/>
                <a:ea typeface="Calibri"/>
                <a:cs typeface="Calibri"/>
                <a:sym typeface="Calibri"/>
              </a:rPr>
              <a:t>Closing remarks</a:t>
            </a:r>
            <a:endParaRPr sz="1800" b="1" i="1" u="none" strike="noStrike" cap="none" dirty="0">
              <a:solidFill>
                <a:schemeClr val="bg1">
                  <a:lumMod val="75000"/>
                </a:schemeClr>
              </a:solidFill>
              <a:latin typeface="Arial"/>
              <a:ea typeface="Arial"/>
              <a:cs typeface="Arial"/>
              <a:sym typeface="Arial"/>
            </a:endParaRPr>
          </a:p>
        </p:txBody>
      </p:sp>
      <p:pic>
        <p:nvPicPr>
          <p:cNvPr id="2" name="Picture 2" descr="Quick tips advice with lightbulb. Quality design elements. concept of message or label like new ...">
            <a:extLst>
              <a:ext uri="{FF2B5EF4-FFF2-40B4-BE49-F238E27FC236}">
                <a16:creationId xmlns:a16="http://schemas.microsoft.com/office/drawing/2014/main" id="{D3273D09-A9EB-F096-118C-31402BE1B0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292" t="30794" r="8508" b="28889"/>
          <a:stretch>
            <a:fillRect/>
          </a:stretch>
        </p:blipFill>
        <p:spPr bwMode="auto">
          <a:xfrm>
            <a:off x="4655753" y="1451936"/>
            <a:ext cx="3568396" cy="1793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247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CF8FFE97-8EE8-B603-DD2C-779AB6AAC0E8}"/>
            </a:ext>
          </a:extLst>
        </p:cNvPr>
        <p:cNvGrpSpPr/>
        <p:nvPr/>
      </p:nvGrpSpPr>
      <p:grpSpPr>
        <a:xfrm>
          <a:off x="0" y="0"/>
          <a:ext cx="0" cy="0"/>
          <a:chOff x="0" y="0"/>
          <a:chExt cx="0" cy="0"/>
        </a:xfrm>
      </p:grpSpPr>
      <p:sp>
        <p:nvSpPr>
          <p:cNvPr id="96" name="Google Shape;96;g358db6c546a_0_1">
            <a:extLst>
              <a:ext uri="{FF2B5EF4-FFF2-40B4-BE49-F238E27FC236}">
                <a16:creationId xmlns:a16="http://schemas.microsoft.com/office/drawing/2014/main" id="{A9C0AE8C-4D51-08E9-E4CD-68B4F72A7A0A}"/>
              </a:ext>
            </a:extLst>
          </p:cNvPr>
          <p:cNvSpPr txBox="1">
            <a:spLocks noGrp="1"/>
          </p:cNvSpPr>
          <p:nvPr>
            <p:ph type="subTitle" idx="1"/>
          </p:nvPr>
        </p:nvSpPr>
        <p:spPr>
          <a:xfrm>
            <a:off x="311700" y="1363537"/>
            <a:ext cx="8520600" cy="2726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605"/>
              <a:buNone/>
            </a:pPr>
            <a:r>
              <a:rPr lang="en-GB" sz="1800" b="1" i="1" dirty="0">
                <a:solidFill>
                  <a:schemeClr val="dk1"/>
                </a:solidFill>
              </a:rPr>
              <a:t>What </a:t>
            </a:r>
            <a:r>
              <a:rPr lang="en-GB" sz="1800" b="1" i="1" u="sng" dirty="0">
                <a:solidFill>
                  <a:schemeClr val="dk1"/>
                </a:solidFill>
              </a:rPr>
              <a:t>we</a:t>
            </a:r>
            <a:r>
              <a:rPr lang="en-GB" sz="1800" b="1" i="1" dirty="0">
                <a:solidFill>
                  <a:schemeClr val="dk1"/>
                </a:solidFill>
              </a:rPr>
              <a:t> don’t want</a:t>
            </a:r>
            <a:r>
              <a:rPr lang="en-GB" sz="1800" dirty="0">
                <a:solidFill>
                  <a:schemeClr val="dk1"/>
                </a:solidFill>
              </a:rPr>
              <a:t>: low-touch, prestige-focused, quantity over quality</a:t>
            </a:r>
            <a:endParaRPr sz="1800" dirty="0">
              <a:solidFill>
                <a:schemeClr val="dk1"/>
              </a:solidFill>
            </a:endParaRPr>
          </a:p>
          <a:p>
            <a:pPr marL="0" lvl="0" indent="0" algn="l" rtl="0">
              <a:lnSpc>
                <a:spcPct val="115000"/>
              </a:lnSpc>
              <a:spcBef>
                <a:spcPts val="0"/>
              </a:spcBef>
              <a:spcAft>
                <a:spcPts val="0"/>
              </a:spcAft>
              <a:buSzPts val="605"/>
              <a:buNone/>
            </a:pPr>
            <a:endParaRPr sz="1800" dirty="0">
              <a:solidFill>
                <a:schemeClr val="dk1"/>
              </a:solidFill>
            </a:endParaRPr>
          </a:p>
          <a:p>
            <a:pPr marL="0" lvl="0" indent="0" algn="l">
              <a:lnSpc>
                <a:spcPct val="115000"/>
              </a:lnSpc>
              <a:buClr>
                <a:schemeClr val="dk1"/>
              </a:buClr>
              <a:buSzPts val="605"/>
            </a:pPr>
            <a:r>
              <a:rPr lang="en-GB" sz="1800" b="1" i="1" dirty="0">
                <a:solidFill>
                  <a:schemeClr val="dk1"/>
                </a:solidFill>
              </a:rPr>
              <a:t>What </a:t>
            </a:r>
            <a:r>
              <a:rPr lang="en-GB" sz="1800" b="1" i="1" u="sng" dirty="0">
                <a:solidFill>
                  <a:schemeClr val="dk1"/>
                </a:solidFill>
              </a:rPr>
              <a:t>we</a:t>
            </a:r>
            <a:r>
              <a:rPr lang="en-GB" sz="1800" b="1" i="1" dirty="0">
                <a:solidFill>
                  <a:schemeClr val="dk1"/>
                </a:solidFill>
              </a:rPr>
              <a:t> wish to support</a:t>
            </a:r>
            <a:r>
              <a:rPr lang="en-GB" sz="1800" dirty="0">
                <a:solidFill>
                  <a:schemeClr val="dk1"/>
                </a:solidFill>
              </a:rPr>
              <a:t>: high-touch, high quality, timely review process that supports authors and the community at accessible, affordable journals, helping people in the discipline be successful and creative.</a:t>
            </a:r>
          </a:p>
          <a:p>
            <a:pPr marL="0" indent="0" algn="l">
              <a:lnSpc>
                <a:spcPct val="115000"/>
              </a:lnSpc>
              <a:buClr>
                <a:schemeClr val="dk1"/>
              </a:buClr>
              <a:buSzPts val="605"/>
            </a:pPr>
            <a:endParaRPr lang="en-GB" sz="1200" dirty="0">
              <a:solidFill>
                <a:schemeClr val="dk1"/>
              </a:solidFill>
            </a:endParaRPr>
          </a:p>
          <a:p>
            <a:pPr marL="0" indent="0">
              <a:lnSpc>
                <a:spcPct val="115000"/>
              </a:lnSpc>
              <a:buClr>
                <a:schemeClr val="dk1"/>
              </a:buClr>
              <a:buSzPts val="605"/>
            </a:pPr>
            <a:r>
              <a:rPr lang="en-GB" sz="1200" dirty="0">
                <a:solidFill>
                  <a:schemeClr val="dk1"/>
                </a:solidFill>
              </a:rPr>
              <a:t>----------------------+----------------------</a:t>
            </a:r>
          </a:p>
          <a:p>
            <a:pPr marL="0" indent="0" algn="l">
              <a:lnSpc>
                <a:spcPct val="115000"/>
              </a:lnSpc>
              <a:buClr>
                <a:schemeClr val="dk1"/>
              </a:buClr>
              <a:buSzPts val="605"/>
            </a:pPr>
            <a:endParaRPr lang="en-GB" sz="1200" dirty="0">
              <a:solidFill>
                <a:schemeClr val="dk1"/>
              </a:solidFill>
            </a:endParaRPr>
          </a:p>
          <a:p>
            <a:pPr marL="0" indent="0" algn="l">
              <a:lnSpc>
                <a:spcPct val="115000"/>
              </a:lnSpc>
              <a:buClr>
                <a:schemeClr val="dk1"/>
              </a:buClr>
              <a:buSzPts val="605"/>
            </a:pPr>
            <a:r>
              <a:rPr lang="en-GB" sz="1800" b="1" dirty="0">
                <a:solidFill>
                  <a:schemeClr val="dk1"/>
                </a:solidFill>
              </a:rPr>
              <a:t>Goal</a:t>
            </a:r>
            <a:r>
              <a:rPr lang="en-GB" sz="1800" dirty="0">
                <a:solidFill>
                  <a:schemeClr val="dk1"/>
                </a:solidFill>
              </a:rPr>
              <a:t>: provide perspectives from editors, authors and reviewers on how to increase success</a:t>
            </a:r>
            <a:endParaRPr sz="1800" u="sng" dirty="0">
              <a:solidFill>
                <a:schemeClr val="dk1"/>
              </a:solidFill>
            </a:endParaRPr>
          </a:p>
          <a:p>
            <a:pPr marL="0" lvl="0" indent="0" algn="l" rtl="0">
              <a:lnSpc>
                <a:spcPct val="115000"/>
              </a:lnSpc>
              <a:spcBef>
                <a:spcPts val="0"/>
              </a:spcBef>
              <a:spcAft>
                <a:spcPts val="0"/>
              </a:spcAft>
              <a:buSzPts val="605"/>
              <a:buNone/>
            </a:pPr>
            <a:endParaRPr sz="1800" dirty="0">
              <a:solidFill>
                <a:schemeClr val="dk1"/>
              </a:solidFill>
            </a:endParaRPr>
          </a:p>
        </p:txBody>
      </p:sp>
      <p:sp>
        <p:nvSpPr>
          <p:cNvPr id="97" name="Google Shape;97;g358db6c546a_0_1">
            <a:extLst>
              <a:ext uri="{FF2B5EF4-FFF2-40B4-BE49-F238E27FC236}">
                <a16:creationId xmlns:a16="http://schemas.microsoft.com/office/drawing/2014/main" id="{FC269A36-7485-C18B-0924-F03B38C1C1A3}"/>
              </a:ext>
            </a:extLst>
          </p:cNvPr>
          <p:cNvSpPr txBox="1">
            <a:spLocks noGrp="1"/>
          </p:cNvSpPr>
          <p:nvPr>
            <p:ph type="ctrTitle"/>
          </p:nvPr>
        </p:nvSpPr>
        <p:spPr>
          <a:xfrm>
            <a:off x="311700" y="290075"/>
            <a:ext cx="8520600" cy="7053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288888"/>
              <a:buNone/>
            </a:pPr>
            <a:endParaRPr sz="2000" b="1" dirty="0">
              <a:solidFill>
                <a:srgbClr val="2A2A2A"/>
              </a:solidFill>
            </a:endParaRPr>
          </a:p>
          <a:p>
            <a:pPr marL="0" lvl="0" indent="0" algn="ctr" rtl="0">
              <a:lnSpc>
                <a:spcPct val="100000"/>
              </a:lnSpc>
              <a:spcBef>
                <a:spcPts val="0"/>
              </a:spcBef>
              <a:spcAft>
                <a:spcPts val="0"/>
              </a:spcAft>
              <a:buSzPct val="175083"/>
              <a:buNone/>
            </a:pPr>
            <a:r>
              <a:rPr lang="en-GB" sz="3300" b="1" dirty="0">
                <a:solidFill>
                  <a:srgbClr val="2A2A2A"/>
                </a:solidFill>
              </a:rPr>
              <a:t>Successful Biogeography Editing </a:t>
            </a:r>
            <a:endParaRPr sz="6100" i="1" dirty="0"/>
          </a:p>
        </p:txBody>
      </p:sp>
    </p:spTree>
    <p:extLst>
      <p:ext uri="{BB962C8B-B14F-4D97-AF65-F5344CB8AC3E}">
        <p14:creationId xmlns:p14="http://schemas.microsoft.com/office/powerpoint/2010/main" val="16491476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 shot of a document&#10;&#10;AI-generated content may be incorrect.">
            <a:extLst>
              <a:ext uri="{FF2B5EF4-FFF2-40B4-BE49-F238E27FC236}">
                <a16:creationId xmlns:a16="http://schemas.microsoft.com/office/drawing/2014/main" id="{2555315B-EC35-333A-6CE5-E700A146AAEA}"/>
              </a:ext>
            </a:extLst>
          </p:cNvPr>
          <p:cNvPicPr>
            <a:picLocks noChangeAspect="1"/>
          </p:cNvPicPr>
          <p:nvPr/>
        </p:nvPicPr>
        <p:blipFill>
          <a:blip r:embed="rId3"/>
          <a:stretch>
            <a:fillRect/>
          </a:stretch>
        </p:blipFill>
        <p:spPr>
          <a:xfrm>
            <a:off x="83139" y="2152646"/>
            <a:ext cx="2859482" cy="1951633"/>
          </a:xfrm>
          <a:prstGeom prst="rect">
            <a:avLst/>
          </a:prstGeom>
          <a:ln>
            <a:solidFill>
              <a:schemeClr val="tx1"/>
            </a:solidFill>
          </a:ln>
        </p:spPr>
      </p:pic>
      <p:sp>
        <p:nvSpPr>
          <p:cNvPr id="12" name="TextBox 11">
            <a:extLst>
              <a:ext uri="{FF2B5EF4-FFF2-40B4-BE49-F238E27FC236}">
                <a16:creationId xmlns:a16="http://schemas.microsoft.com/office/drawing/2014/main" id="{90C80E14-15A0-FAF8-4D30-DEC78E572741}"/>
              </a:ext>
            </a:extLst>
          </p:cNvPr>
          <p:cNvSpPr txBox="1"/>
          <p:nvPr/>
        </p:nvSpPr>
        <p:spPr>
          <a:xfrm>
            <a:off x="83139" y="268361"/>
            <a:ext cx="7232061" cy="584775"/>
          </a:xfrm>
          <a:prstGeom prst="rect">
            <a:avLst/>
          </a:prstGeom>
          <a:noFill/>
        </p:spPr>
        <p:txBody>
          <a:bodyPr wrap="square" rtlCol="0">
            <a:spAutoFit/>
          </a:bodyPr>
          <a:lstStyle/>
          <a:p>
            <a:r>
              <a:rPr lang="en-US" sz="3200" dirty="0"/>
              <a:t>Choosing a journal for your service</a:t>
            </a:r>
          </a:p>
        </p:txBody>
      </p:sp>
      <p:pic>
        <p:nvPicPr>
          <p:cNvPr id="14" name="Picture 13" descr="A screenshot of a computer&#10;&#10;AI-generated content may be incorrect.">
            <a:extLst>
              <a:ext uri="{FF2B5EF4-FFF2-40B4-BE49-F238E27FC236}">
                <a16:creationId xmlns:a16="http://schemas.microsoft.com/office/drawing/2014/main" id="{DC206B42-737E-A41D-EF41-AB4948C0733D}"/>
              </a:ext>
            </a:extLst>
          </p:cNvPr>
          <p:cNvPicPr>
            <a:picLocks noChangeAspect="1"/>
          </p:cNvPicPr>
          <p:nvPr/>
        </p:nvPicPr>
        <p:blipFill>
          <a:blip r:embed="rId4"/>
          <a:stretch>
            <a:fillRect/>
          </a:stretch>
        </p:blipFill>
        <p:spPr>
          <a:xfrm>
            <a:off x="6116765" y="2165287"/>
            <a:ext cx="2957785" cy="1938992"/>
          </a:xfrm>
          <a:prstGeom prst="rect">
            <a:avLst/>
          </a:prstGeom>
        </p:spPr>
      </p:pic>
      <p:pic>
        <p:nvPicPr>
          <p:cNvPr id="15" name="Google Shape;58;p13">
            <a:extLst>
              <a:ext uri="{FF2B5EF4-FFF2-40B4-BE49-F238E27FC236}">
                <a16:creationId xmlns:a16="http://schemas.microsoft.com/office/drawing/2014/main" id="{72FD8C11-530B-0541-0475-1E5AF451829D}"/>
              </a:ext>
            </a:extLst>
          </p:cNvPr>
          <p:cNvPicPr preferRelativeResize="0"/>
          <p:nvPr/>
        </p:nvPicPr>
        <p:blipFill rotWithShape="1">
          <a:blip r:embed="rId5">
            <a:alphaModFix/>
          </a:blip>
          <a:srcRect t="2402" b="25458"/>
          <a:stretch/>
        </p:blipFill>
        <p:spPr>
          <a:xfrm>
            <a:off x="3565539" y="2147779"/>
            <a:ext cx="1928308" cy="1943859"/>
          </a:xfrm>
          <a:prstGeom prst="rect">
            <a:avLst/>
          </a:prstGeom>
          <a:noFill/>
          <a:ln>
            <a:noFill/>
          </a:ln>
        </p:spPr>
      </p:pic>
    </p:spTree>
    <p:extLst>
      <p:ext uri="{BB962C8B-B14F-4D97-AF65-F5344CB8AC3E}">
        <p14:creationId xmlns:p14="http://schemas.microsoft.com/office/powerpoint/2010/main" val="4288135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FBA73-6917-7770-BAE8-1F539FB78CBA}"/>
            </a:ext>
          </a:extLst>
        </p:cNvPr>
        <p:cNvGrpSpPr/>
        <p:nvPr/>
      </p:nvGrpSpPr>
      <p:grpSpPr>
        <a:xfrm>
          <a:off x="0" y="0"/>
          <a:ext cx="0" cy="0"/>
          <a:chOff x="0" y="0"/>
          <a:chExt cx="0" cy="0"/>
        </a:xfrm>
      </p:grpSpPr>
      <p:pic>
        <p:nvPicPr>
          <p:cNvPr id="5" name="Picture 4" descr="A screen shot of a document&#10;&#10;AI-generated content may be incorrect.">
            <a:extLst>
              <a:ext uri="{FF2B5EF4-FFF2-40B4-BE49-F238E27FC236}">
                <a16:creationId xmlns:a16="http://schemas.microsoft.com/office/drawing/2014/main" id="{23EA88B2-90AF-32E5-A9BD-748DE0E474E7}"/>
              </a:ext>
            </a:extLst>
          </p:cNvPr>
          <p:cNvPicPr>
            <a:picLocks noChangeAspect="1"/>
          </p:cNvPicPr>
          <p:nvPr/>
        </p:nvPicPr>
        <p:blipFill>
          <a:blip r:embed="rId3"/>
          <a:srcRect r="47626"/>
          <a:stretch>
            <a:fillRect/>
          </a:stretch>
        </p:blipFill>
        <p:spPr>
          <a:xfrm>
            <a:off x="412685" y="287867"/>
            <a:ext cx="3509076" cy="4572829"/>
          </a:xfrm>
          <a:prstGeom prst="rect">
            <a:avLst/>
          </a:prstGeom>
        </p:spPr>
      </p:pic>
      <p:sp>
        <p:nvSpPr>
          <p:cNvPr id="2" name="TextBox 1">
            <a:extLst>
              <a:ext uri="{FF2B5EF4-FFF2-40B4-BE49-F238E27FC236}">
                <a16:creationId xmlns:a16="http://schemas.microsoft.com/office/drawing/2014/main" id="{5F0FFD4F-9C53-1817-E095-E740856B64F9}"/>
              </a:ext>
            </a:extLst>
          </p:cNvPr>
          <p:cNvSpPr txBox="1"/>
          <p:nvPr/>
        </p:nvSpPr>
        <p:spPr>
          <a:xfrm>
            <a:off x="4144076" y="4744303"/>
            <a:ext cx="1786066" cy="338554"/>
          </a:xfrm>
          <a:prstGeom prst="rect">
            <a:avLst/>
          </a:prstGeom>
          <a:noFill/>
        </p:spPr>
        <p:txBody>
          <a:bodyPr wrap="none" rtlCol="0">
            <a:spAutoFit/>
          </a:bodyPr>
          <a:lstStyle/>
          <a:p>
            <a:r>
              <a:rPr lang="en-US" sz="1600" dirty="0">
                <a:hlinkClick r:id="rId4"/>
              </a:rPr>
              <a:t>https://fairoa.org/</a:t>
            </a:r>
            <a:r>
              <a:rPr lang="en-US" sz="1600" dirty="0"/>
              <a:t> </a:t>
            </a:r>
          </a:p>
        </p:txBody>
      </p:sp>
      <p:sp>
        <p:nvSpPr>
          <p:cNvPr id="8" name="TextBox 7">
            <a:extLst>
              <a:ext uri="{FF2B5EF4-FFF2-40B4-BE49-F238E27FC236}">
                <a16:creationId xmlns:a16="http://schemas.microsoft.com/office/drawing/2014/main" id="{7F6E7F50-2AD3-EC76-3EDD-EF9625F9F341}"/>
              </a:ext>
            </a:extLst>
          </p:cNvPr>
          <p:cNvSpPr txBox="1"/>
          <p:nvPr/>
        </p:nvSpPr>
        <p:spPr>
          <a:xfrm>
            <a:off x="4144076" y="189210"/>
            <a:ext cx="4857684" cy="4555093"/>
          </a:xfrm>
          <a:prstGeom prst="rect">
            <a:avLst/>
          </a:prstGeom>
          <a:noFill/>
        </p:spPr>
        <p:txBody>
          <a:bodyPr wrap="square">
            <a:spAutoFit/>
          </a:bodyPr>
          <a:lstStyle/>
          <a:p>
            <a:pPr>
              <a:spcBef>
                <a:spcPts val="600"/>
              </a:spcBef>
              <a:buFont typeface="+mj-lt"/>
              <a:buAutoNum type="arabicPeriod"/>
            </a:pPr>
            <a:r>
              <a:rPr lang="en-US" sz="1800" dirty="0"/>
              <a:t> The journal has a transparent ownership structure, and is controlled by and responsive to the scholarly community.</a:t>
            </a:r>
          </a:p>
          <a:p>
            <a:pPr>
              <a:spcBef>
                <a:spcPts val="600"/>
              </a:spcBef>
              <a:buFont typeface="+mj-lt"/>
              <a:buAutoNum type="arabicPeriod"/>
            </a:pPr>
            <a:r>
              <a:rPr lang="en-US" sz="1800" dirty="0"/>
              <a:t> Authors of articles in the journal retain copyright.</a:t>
            </a:r>
          </a:p>
          <a:p>
            <a:pPr>
              <a:spcBef>
                <a:spcPts val="600"/>
              </a:spcBef>
              <a:buFont typeface="+mj-lt"/>
              <a:buAutoNum type="arabicPeriod"/>
            </a:pPr>
            <a:r>
              <a:rPr lang="en-US" sz="1800" dirty="0"/>
              <a:t> All articles are published open access and an explicit open access </a:t>
            </a:r>
            <a:r>
              <a:rPr lang="en-US" sz="1800" dirty="0" err="1"/>
              <a:t>licence</a:t>
            </a:r>
            <a:r>
              <a:rPr lang="en-US" sz="1800" dirty="0"/>
              <a:t> is used.</a:t>
            </a:r>
          </a:p>
          <a:p>
            <a:pPr>
              <a:spcBef>
                <a:spcPts val="600"/>
              </a:spcBef>
              <a:buFont typeface="+mj-lt"/>
              <a:buAutoNum type="arabicPeriod"/>
            </a:pPr>
            <a:r>
              <a:rPr lang="en-US" sz="1800" dirty="0"/>
              <a:t> Submission and publication is not conditional in any way on the payment of a fee from the author or its employing institution, or on membership of an institution or society.</a:t>
            </a:r>
          </a:p>
          <a:p>
            <a:pPr>
              <a:spcBef>
                <a:spcPts val="600"/>
              </a:spcBef>
              <a:buFont typeface="+mj-lt"/>
              <a:buAutoNum type="arabicPeriod"/>
            </a:pPr>
            <a:r>
              <a:rPr lang="en-US" sz="1800" dirty="0"/>
              <a:t> Any fees paid on behalf of the journal to publishers are low, transparent, and in proportion to the work carried out.</a:t>
            </a:r>
          </a:p>
        </p:txBody>
      </p:sp>
    </p:spTree>
    <p:extLst>
      <p:ext uri="{BB962C8B-B14F-4D97-AF65-F5344CB8AC3E}">
        <p14:creationId xmlns:p14="http://schemas.microsoft.com/office/powerpoint/2010/main" val="4633810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1C55A5-3B73-8142-DD0E-75628AB0A039}"/>
              </a:ext>
            </a:extLst>
          </p:cNvPr>
          <p:cNvSpPr txBox="1"/>
          <p:nvPr/>
        </p:nvSpPr>
        <p:spPr>
          <a:xfrm>
            <a:off x="0" y="4835723"/>
            <a:ext cx="2730235" cy="307777"/>
          </a:xfrm>
          <a:prstGeom prst="rect">
            <a:avLst/>
          </a:prstGeom>
          <a:noFill/>
        </p:spPr>
        <p:txBody>
          <a:bodyPr wrap="none" rtlCol="0">
            <a:spAutoFit/>
          </a:bodyPr>
          <a:lstStyle/>
          <a:p>
            <a:r>
              <a:rPr lang="en-US" dirty="0">
                <a:hlinkClick r:id="rId2"/>
              </a:rPr>
              <a:t>https://dafnee.isem-evolution.fr/</a:t>
            </a:r>
            <a:r>
              <a:rPr lang="en-US" dirty="0"/>
              <a:t> </a:t>
            </a:r>
          </a:p>
        </p:txBody>
      </p:sp>
      <p:pic>
        <p:nvPicPr>
          <p:cNvPr id="3" name="Picture 2" descr="A screenshot of a computer&#10;&#10;AI-generated content may be incorrect.">
            <a:extLst>
              <a:ext uri="{FF2B5EF4-FFF2-40B4-BE49-F238E27FC236}">
                <a16:creationId xmlns:a16="http://schemas.microsoft.com/office/drawing/2014/main" id="{D2DD2BE6-A56A-B9EC-C4B6-5024C29B5543}"/>
              </a:ext>
            </a:extLst>
          </p:cNvPr>
          <p:cNvPicPr>
            <a:picLocks noChangeAspect="1"/>
          </p:cNvPicPr>
          <p:nvPr/>
        </p:nvPicPr>
        <p:blipFill>
          <a:blip r:embed="rId3"/>
          <a:stretch>
            <a:fillRect/>
          </a:stretch>
        </p:blipFill>
        <p:spPr>
          <a:xfrm>
            <a:off x="81980" y="213376"/>
            <a:ext cx="7051040" cy="4622347"/>
          </a:xfrm>
          <a:prstGeom prst="rect">
            <a:avLst/>
          </a:prstGeom>
        </p:spPr>
      </p:pic>
      <p:sp>
        <p:nvSpPr>
          <p:cNvPr id="4" name="TextBox 3">
            <a:extLst>
              <a:ext uri="{FF2B5EF4-FFF2-40B4-BE49-F238E27FC236}">
                <a16:creationId xmlns:a16="http://schemas.microsoft.com/office/drawing/2014/main" id="{2AEE623B-B57C-CB3A-E997-94F145A63340}"/>
              </a:ext>
            </a:extLst>
          </p:cNvPr>
          <p:cNvSpPr txBox="1"/>
          <p:nvPr/>
        </p:nvSpPr>
        <p:spPr>
          <a:xfrm>
            <a:off x="7262648" y="262759"/>
            <a:ext cx="1799372" cy="3539430"/>
          </a:xfrm>
          <a:prstGeom prst="rect">
            <a:avLst/>
          </a:prstGeom>
          <a:noFill/>
        </p:spPr>
        <p:txBody>
          <a:bodyPr wrap="square" rtlCol="0">
            <a:spAutoFit/>
          </a:bodyPr>
          <a:lstStyle/>
          <a:p>
            <a:r>
              <a:rPr lang="en-US" dirty="0"/>
              <a:t>Galtier, N., et al. (2025) </a:t>
            </a:r>
          </a:p>
          <a:p>
            <a:endParaRPr lang="en-US" dirty="0"/>
          </a:p>
          <a:p>
            <a:r>
              <a:rPr lang="en-US" dirty="0"/>
              <a:t>Time to publish ethically: DAFNEE, a database of academia-friendly journals in ecology and evolutionary biology. </a:t>
            </a:r>
          </a:p>
          <a:p>
            <a:endParaRPr lang="en-US" dirty="0"/>
          </a:p>
          <a:p>
            <a:r>
              <a:rPr lang="en-US" dirty="0"/>
              <a:t>J. Evol. Biol. voaf143, </a:t>
            </a:r>
            <a:r>
              <a:rPr lang="en-US" dirty="0">
                <a:hlinkClick r:id="rId4"/>
              </a:rPr>
              <a:t>https://doi.org/10.1093/jeb/voaf143</a:t>
            </a:r>
            <a:endParaRPr lang="en-US" dirty="0"/>
          </a:p>
          <a:p>
            <a:endParaRPr lang="en-US" dirty="0"/>
          </a:p>
        </p:txBody>
      </p:sp>
    </p:spTree>
    <p:extLst>
      <p:ext uri="{BB962C8B-B14F-4D97-AF65-F5344CB8AC3E}">
        <p14:creationId xmlns:p14="http://schemas.microsoft.com/office/powerpoint/2010/main" val="23201765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screenshot of a book&#10;&#10;AI-generated content may be incorrect.">
            <a:extLst>
              <a:ext uri="{FF2B5EF4-FFF2-40B4-BE49-F238E27FC236}">
                <a16:creationId xmlns:a16="http://schemas.microsoft.com/office/drawing/2014/main" id="{4841DBC4-065F-1EE7-FC7F-883752A0609E}"/>
              </a:ext>
            </a:extLst>
          </p:cNvPr>
          <p:cNvPicPr>
            <a:picLocks noChangeAspect="1"/>
          </p:cNvPicPr>
          <p:nvPr/>
        </p:nvPicPr>
        <p:blipFill>
          <a:blip r:embed="rId3"/>
          <a:stretch>
            <a:fillRect/>
          </a:stretch>
        </p:blipFill>
        <p:spPr>
          <a:xfrm>
            <a:off x="0" y="0"/>
            <a:ext cx="4259669" cy="5143500"/>
          </a:xfrm>
          <a:prstGeom prst="rect">
            <a:avLst/>
          </a:prstGeom>
        </p:spPr>
      </p:pic>
      <p:sp>
        <p:nvSpPr>
          <p:cNvPr id="19" name="TextBox 18">
            <a:extLst>
              <a:ext uri="{FF2B5EF4-FFF2-40B4-BE49-F238E27FC236}">
                <a16:creationId xmlns:a16="http://schemas.microsoft.com/office/drawing/2014/main" id="{B49D687A-506F-A1C4-E9F3-A6353D433A35}"/>
              </a:ext>
            </a:extLst>
          </p:cNvPr>
          <p:cNvSpPr txBox="1"/>
          <p:nvPr/>
        </p:nvSpPr>
        <p:spPr>
          <a:xfrm>
            <a:off x="1075876" y="3139109"/>
            <a:ext cx="2286000" cy="246221"/>
          </a:xfrm>
          <a:prstGeom prst="rect">
            <a:avLst/>
          </a:prstGeom>
          <a:noFill/>
        </p:spPr>
        <p:txBody>
          <a:bodyPr wrap="square">
            <a:spAutoFit/>
          </a:bodyPr>
          <a:lstStyle/>
          <a:p>
            <a:pPr algn="ctr"/>
            <a:r>
              <a:rPr lang="en-US" sz="1000" dirty="0">
                <a:hlinkClick r:id="rId4"/>
              </a:rPr>
              <a:t>https://peeer.net/journals/</a:t>
            </a:r>
            <a:r>
              <a:rPr lang="en-US" sz="1000" dirty="0"/>
              <a:t> </a:t>
            </a:r>
          </a:p>
        </p:txBody>
      </p:sp>
      <p:grpSp>
        <p:nvGrpSpPr>
          <p:cNvPr id="21" name="Group 20">
            <a:extLst>
              <a:ext uri="{FF2B5EF4-FFF2-40B4-BE49-F238E27FC236}">
                <a16:creationId xmlns:a16="http://schemas.microsoft.com/office/drawing/2014/main" id="{5D77EE47-D850-2A9F-CED0-B9D20E7713EB}"/>
              </a:ext>
            </a:extLst>
          </p:cNvPr>
          <p:cNvGrpSpPr/>
          <p:nvPr/>
        </p:nvGrpSpPr>
        <p:grpSpPr>
          <a:xfrm>
            <a:off x="3889682" y="1"/>
            <a:ext cx="5254318" cy="4977113"/>
            <a:chOff x="3889682" y="1"/>
            <a:chExt cx="5254318" cy="4977113"/>
          </a:xfrm>
        </p:grpSpPr>
        <p:pic>
          <p:nvPicPr>
            <p:cNvPr id="16" name="Picture 15" descr="A paper with black text&#10;&#10;AI-generated content may be incorrect.">
              <a:extLst>
                <a:ext uri="{FF2B5EF4-FFF2-40B4-BE49-F238E27FC236}">
                  <a16:creationId xmlns:a16="http://schemas.microsoft.com/office/drawing/2014/main" id="{8B1FE053-CC50-D892-1C6C-84F7F0CE47E1}"/>
                </a:ext>
              </a:extLst>
            </p:cNvPr>
            <p:cNvPicPr>
              <a:picLocks noChangeAspect="1"/>
            </p:cNvPicPr>
            <p:nvPr/>
          </p:nvPicPr>
          <p:blipFill>
            <a:blip r:embed="rId5"/>
            <a:srcRect t="1" b="37256"/>
            <a:stretch>
              <a:fillRect/>
            </a:stretch>
          </p:blipFill>
          <p:spPr>
            <a:xfrm>
              <a:off x="3889682" y="1"/>
              <a:ext cx="5254318" cy="4467827"/>
            </a:xfrm>
            <a:prstGeom prst="rect">
              <a:avLst/>
            </a:prstGeom>
          </p:spPr>
        </p:pic>
        <p:pic>
          <p:nvPicPr>
            <p:cNvPr id="20" name="Picture 19" descr="A paper with black text&#10;&#10;AI-generated content may be incorrect.">
              <a:extLst>
                <a:ext uri="{FF2B5EF4-FFF2-40B4-BE49-F238E27FC236}">
                  <a16:creationId xmlns:a16="http://schemas.microsoft.com/office/drawing/2014/main" id="{7C69EABA-55F5-6CC7-3D54-A3752F4C0EB6}"/>
                </a:ext>
              </a:extLst>
            </p:cNvPr>
            <p:cNvPicPr>
              <a:picLocks noChangeAspect="1"/>
            </p:cNvPicPr>
            <p:nvPr/>
          </p:nvPicPr>
          <p:blipFill>
            <a:blip r:embed="rId5"/>
            <a:srcRect t="91790" b="1058"/>
            <a:stretch>
              <a:fillRect/>
            </a:stretch>
          </p:blipFill>
          <p:spPr>
            <a:xfrm>
              <a:off x="3889682" y="4467828"/>
              <a:ext cx="5254318" cy="509286"/>
            </a:xfrm>
            <a:prstGeom prst="rect">
              <a:avLst/>
            </a:prstGeom>
          </p:spPr>
        </p:pic>
      </p:grpSp>
      <p:pic>
        <p:nvPicPr>
          <p:cNvPr id="22" name="Google Shape;56;p13">
            <a:extLst>
              <a:ext uri="{FF2B5EF4-FFF2-40B4-BE49-F238E27FC236}">
                <a16:creationId xmlns:a16="http://schemas.microsoft.com/office/drawing/2014/main" id="{42B8839F-C2E5-1B5A-2B51-7473F65941A9}"/>
              </a:ext>
            </a:extLst>
          </p:cNvPr>
          <p:cNvPicPr preferRelativeResize="0"/>
          <p:nvPr/>
        </p:nvPicPr>
        <p:blipFill>
          <a:blip r:embed="rId6">
            <a:alphaModFix/>
          </a:blip>
          <a:stretch>
            <a:fillRect/>
          </a:stretch>
        </p:blipFill>
        <p:spPr>
          <a:xfrm>
            <a:off x="1729275" y="1744313"/>
            <a:ext cx="979202" cy="979202"/>
          </a:xfrm>
          <a:prstGeom prst="rect">
            <a:avLst/>
          </a:prstGeom>
          <a:noFill/>
          <a:ln>
            <a:noFill/>
          </a:ln>
        </p:spPr>
      </p:pic>
    </p:spTree>
    <p:extLst>
      <p:ext uri="{BB962C8B-B14F-4D97-AF65-F5344CB8AC3E}">
        <p14:creationId xmlns:p14="http://schemas.microsoft.com/office/powerpoint/2010/main" val="13626369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g367afe98e4a_0_0"/>
          <p:cNvSpPr txBox="1">
            <a:spLocks noGrp="1"/>
          </p:cNvSpPr>
          <p:nvPr>
            <p:ph type="ctrTitle"/>
          </p:nvPr>
        </p:nvSpPr>
        <p:spPr>
          <a:xfrm>
            <a:off x="240580" y="143434"/>
            <a:ext cx="8520600" cy="573862"/>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sz="2400" b="1" dirty="0">
                <a:solidFill>
                  <a:schemeClr val="tx1"/>
                </a:solidFill>
                <a:latin typeface="Calibri"/>
                <a:ea typeface="Calibri"/>
                <a:cs typeface="Calibri"/>
                <a:sym typeface="Calibri"/>
              </a:rPr>
              <a:t>A simple rule-of-thumb? Societies and …</a:t>
            </a:r>
            <a:endParaRPr sz="2400" b="1" dirty="0">
              <a:solidFill>
                <a:schemeClr val="tx1"/>
              </a:solidFill>
            </a:endParaRPr>
          </a:p>
        </p:txBody>
      </p:sp>
      <p:pic>
        <p:nvPicPr>
          <p:cNvPr id="7" name="Picture 6">
            <a:extLst>
              <a:ext uri="{FF2B5EF4-FFF2-40B4-BE49-F238E27FC236}">
                <a16:creationId xmlns:a16="http://schemas.microsoft.com/office/drawing/2014/main" id="{E46F66EE-2693-D764-0D5E-9417DFDF9F56}"/>
              </a:ext>
            </a:extLst>
          </p:cNvPr>
          <p:cNvPicPr>
            <a:picLocks noChangeAspect="1"/>
          </p:cNvPicPr>
          <p:nvPr/>
        </p:nvPicPr>
        <p:blipFill>
          <a:blip r:embed="rId3"/>
          <a:stretch>
            <a:fillRect/>
          </a:stretch>
        </p:blipFill>
        <p:spPr>
          <a:xfrm>
            <a:off x="4804754" y="984183"/>
            <a:ext cx="3839552" cy="2346392"/>
          </a:xfrm>
          <a:prstGeom prst="rect">
            <a:avLst/>
          </a:prstGeom>
        </p:spPr>
      </p:pic>
      <p:pic>
        <p:nvPicPr>
          <p:cNvPr id="11" name="Graphic 10">
            <a:extLst>
              <a:ext uri="{FF2B5EF4-FFF2-40B4-BE49-F238E27FC236}">
                <a16:creationId xmlns:a16="http://schemas.microsoft.com/office/drawing/2014/main" id="{121969ED-714E-962D-1E7D-F26083ECEA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0701" y="1045468"/>
            <a:ext cx="3331960" cy="1552858"/>
          </a:xfrm>
          <a:prstGeom prst="rect">
            <a:avLst/>
          </a:prstGeom>
        </p:spPr>
      </p:pic>
      <p:pic>
        <p:nvPicPr>
          <p:cNvPr id="13" name="Picture 12">
            <a:extLst>
              <a:ext uri="{FF2B5EF4-FFF2-40B4-BE49-F238E27FC236}">
                <a16:creationId xmlns:a16="http://schemas.microsoft.com/office/drawing/2014/main" id="{F7E12880-5301-3014-620F-F2D0623B3549}"/>
              </a:ext>
            </a:extLst>
          </p:cNvPr>
          <p:cNvPicPr>
            <a:picLocks noChangeAspect="1"/>
          </p:cNvPicPr>
          <p:nvPr/>
        </p:nvPicPr>
        <p:blipFill>
          <a:blip r:embed="rId6"/>
          <a:stretch>
            <a:fillRect/>
          </a:stretch>
        </p:blipFill>
        <p:spPr>
          <a:xfrm>
            <a:off x="160228" y="2929517"/>
            <a:ext cx="4179020" cy="401058"/>
          </a:xfrm>
          <a:prstGeom prst="rect">
            <a:avLst/>
          </a:prstGeom>
        </p:spPr>
      </p:pic>
      <p:grpSp>
        <p:nvGrpSpPr>
          <p:cNvPr id="18" name="Group 17">
            <a:extLst>
              <a:ext uri="{FF2B5EF4-FFF2-40B4-BE49-F238E27FC236}">
                <a16:creationId xmlns:a16="http://schemas.microsoft.com/office/drawing/2014/main" id="{ACE34FBC-D82E-505A-C02C-337962D8C30C}"/>
              </a:ext>
            </a:extLst>
          </p:cNvPr>
          <p:cNvGrpSpPr/>
          <p:nvPr/>
        </p:nvGrpSpPr>
        <p:grpSpPr>
          <a:xfrm>
            <a:off x="6191003" y="3598999"/>
            <a:ext cx="1518364" cy="1115507"/>
            <a:chOff x="7158566" y="3821659"/>
            <a:chExt cx="1518364" cy="1115507"/>
          </a:xfrm>
        </p:grpSpPr>
        <p:pic>
          <p:nvPicPr>
            <p:cNvPr id="6" name="Picture 5" descr="A logo with different colors&#10;&#10;AI-generated content may be incorrect.">
              <a:extLst>
                <a:ext uri="{FF2B5EF4-FFF2-40B4-BE49-F238E27FC236}">
                  <a16:creationId xmlns:a16="http://schemas.microsoft.com/office/drawing/2014/main" id="{382ABFD6-A3D4-F5D7-5471-4C662504B703}"/>
                </a:ext>
              </a:extLst>
            </p:cNvPr>
            <p:cNvPicPr>
              <a:picLocks noChangeAspect="1"/>
            </p:cNvPicPr>
            <p:nvPr/>
          </p:nvPicPr>
          <p:blipFill>
            <a:blip r:embed="rId7"/>
            <a:stretch>
              <a:fillRect/>
            </a:stretch>
          </p:blipFill>
          <p:spPr>
            <a:xfrm>
              <a:off x="7245854" y="3821659"/>
              <a:ext cx="1343787" cy="604704"/>
            </a:xfrm>
            <a:prstGeom prst="rect">
              <a:avLst/>
            </a:prstGeom>
          </p:spPr>
        </p:pic>
        <p:grpSp>
          <p:nvGrpSpPr>
            <p:cNvPr id="14" name="Group 13">
              <a:extLst>
                <a:ext uri="{FF2B5EF4-FFF2-40B4-BE49-F238E27FC236}">
                  <a16:creationId xmlns:a16="http://schemas.microsoft.com/office/drawing/2014/main" id="{C518AA9A-0A3C-FD6C-CA72-B40CFB23F94A}"/>
                </a:ext>
              </a:extLst>
            </p:cNvPr>
            <p:cNvGrpSpPr/>
            <p:nvPr/>
          </p:nvGrpSpPr>
          <p:grpSpPr>
            <a:xfrm>
              <a:off x="7158566" y="4431852"/>
              <a:ext cx="1518364" cy="491298"/>
              <a:chOff x="7277100" y="4576233"/>
              <a:chExt cx="1518364" cy="491298"/>
            </a:xfrm>
          </p:grpSpPr>
          <p:sp>
            <p:nvSpPr>
              <p:cNvPr id="9" name="TextBox 8">
                <a:extLst>
                  <a:ext uri="{FF2B5EF4-FFF2-40B4-BE49-F238E27FC236}">
                    <a16:creationId xmlns:a16="http://schemas.microsoft.com/office/drawing/2014/main" id="{6CFE779A-A63F-BD77-0118-2622668F01FC}"/>
                  </a:ext>
                </a:extLst>
              </p:cNvPr>
              <p:cNvSpPr txBox="1"/>
              <p:nvPr/>
            </p:nvSpPr>
            <p:spPr>
              <a:xfrm>
                <a:off x="7277100" y="4576233"/>
                <a:ext cx="1518364" cy="307777"/>
              </a:xfrm>
              <a:prstGeom prst="rect">
                <a:avLst/>
              </a:prstGeom>
              <a:noFill/>
            </p:spPr>
            <p:txBody>
              <a:bodyPr wrap="none" rtlCol="0">
                <a:spAutoFit/>
              </a:bodyPr>
              <a:lstStyle/>
              <a:p>
                <a:r>
                  <a:rPr lang="en-US" dirty="0"/>
                  <a:t>Free Association</a:t>
                </a:r>
              </a:p>
            </p:txBody>
          </p:sp>
          <p:sp>
            <p:nvSpPr>
              <p:cNvPr id="10" name="TextBox 9">
                <a:extLst>
                  <a:ext uri="{FF2B5EF4-FFF2-40B4-BE49-F238E27FC236}">
                    <a16:creationId xmlns:a16="http://schemas.microsoft.com/office/drawing/2014/main" id="{1A80970C-DB2A-280B-A51C-D8B6C997403F}"/>
                  </a:ext>
                </a:extLst>
              </p:cNvPr>
              <p:cNvSpPr txBox="1"/>
              <p:nvPr/>
            </p:nvSpPr>
            <p:spPr>
              <a:xfrm>
                <a:off x="7277100" y="4762500"/>
                <a:ext cx="207434" cy="276999"/>
              </a:xfrm>
              <a:prstGeom prst="rect">
                <a:avLst/>
              </a:prstGeom>
              <a:noFill/>
            </p:spPr>
            <p:txBody>
              <a:bodyPr wrap="square" rtlCol="0">
                <a:spAutoFit/>
              </a:bodyPr>
              <a:lstStyle/>
              <a:p>
                <a:pPr algn="r"/>
                <a:r>
                  <a:rPr lang="en-US" sz="600" dirty="0">
                    <a:latin typeface="ADLaM Display" panose="02010000000000000000" pitchFamily="2" charset="77"/>
                    <a:ea typeface="ADLaM Display" panose="02010000000000000000" pitchFamily="2" charset="77"/>
                    <a:cs typeface="ADLaM Display" panose="02010000000000000000" pitchFamily="2" charset="77"/>
                  </a:rPr>
                  <a:t>o f</a:t>
                </a:r>
              </a:p>
            </p:txBody>
          </p:sp>
          <p:sp>
            <p:nvSpPr>
              <p:cNvPr id="12" name="TextBox 11">
                <a:extLst>
                  <a:ext uri="{FF2B5EF4-FFF2-40B4-BE49-F238E27FC236}">
                    <a16:creationId xmlns:a16="http://schemas.microsoft.com/office/drawing/2014/main" id="{CD3FFA8B-2EF5-A6AE-6D93-FFEBB2EB5F65}"/>
                  </a:ext>
                </a:extLst>
              </p:cNvPr>
              <p:cNvSpPr txBox="1"/>
              <p:nvPr/>
            </p:nvSpPr>
            <p:spPr>
              <a:xfrm>
                <a:off x="7347632" y="4759754"/>
                <a:ext cx="1447832" cy="307777"/>
              </a:xfrm>
              <a:prstGeom prst="rect">
                <a:avLst/>
              </a:prstGeom>
              <a:noFill/>
            </p:spPr>
            <p:txBody>
              <a:bodyPr wrap="none" rtlCol="0">
                <a:spAutoFit/>
              </a:bodyPr>
              <a:lstStyle/>
              <a:p>
                <a:r>
                  <a:rPr lang="en-US" dirty="0"/>
                  <a:t>Biogeographers</a:t>
                </a:r>
              </a:p>
            </p:txBody>
          </p:sp>
        </p:grpSp>
        <p:sp>
          <p:nvSpPr>
            <p:cNvPr id="15" name="Rectangle 14">
              <a:extLst>
                <a:ext uri="{FF2B5EF4-FFF2-40B4-BE49-F238E27FC236}">
                  <a16:creationId xmlns:a16="http://schemas.microsoft.com/office/drawing/2014/main" id="{1D8F8AD2-1994-EDB2-4A60-F5CAFF5E77EF}"/>
                </a:ext>
              </a:extLst>
            </p:cNvPr>
            <p:cNvSpPr/>
            <p:nvPr/>
          </p:nvSpPr>
          <p:spPr>
            <a:xfrm>
              <a:off x="7262283" y="4449545"/>
              <a:ext cx="1297517" cy="45719"/>
            </a:xfrm>
            <a:prstGeom prst="rect">
              <a:avLst/>
            </a:prstGeom>
            <a:gradFill>
              <a:gsLst>
                <a:gs pos="0">
                  <a:srgbClr val="159D48"/>
                </a:gs>
                <a:gs pos="44000">
                  <a:srgbClr val="2B5FAD"/>
                </a:gs>
                <a:gs pos="100000">
                  <a:srgbClr val="7F5723"/>
                </a:gs>
                <a:gs pos="56000">
                  <a:srgbClr val="2B5FAD"/>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EA4436F-E2F9-DD99-176D-958C873AB785}"/>
                </a:ext>
              </a:extLst>
            </p:cNvPr>
            <p:cNvSpPr/>
            <p:nvPr/>
          </p:nvSpPr>
          <p:spPr>
            <a:xfrm>
              <a:off x="7268988" y="4891447"/>
              <a:ext cx="1297517" cy="45719"/>
            </a:xfrm>
            <a:prstGeom prst="rect">
              <a:avLst/>
            </a:prstGeom>
            <a:gradFill>
              <a:gsLst>
                <a:gs pos="0">
                  <a:srgbClr val="159D48"/>
                </a:gs>
                <a:gs pos="44000">
                  <a:srgbClr val="2B5FAD"/>
                </a:gs>
                <a:gs pos="100000">
                  <a:srgbClr val="7F5723"/>
                </a:gs>
                <a:gs pos="56000">
                  <a:srgbClr val="2B5FAD"/>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6" name="Picture 2" descr="The International Biogeography Society Logo">
            <a:extLst>
              <a:ext uri="{FF2B5EF4-FFF2-40B4-BE49-F238E27FC236}">
                <a16:creationId xmlns:a16="http://schemas.microsoft.com/office/drawing/2014/main" id="{6D17768D-71BC-A613-2275-BD308D3BB2F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9865" y="3661766"/>
            <a:ext cx="4749800" cy="10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339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88FE067F-09C3-C94D-95BD-210A88C331A2}"/>
            </a:ext>
          </a:extLst>
        </p:cNvPr>
        <p:cNvGrpSpPr/>
        <p:nvPr/>
      </p:nvGrpSpPr>
      <p:grpSpPr>
        <a:xfrm>
          <a:off x="0" y="0"/>
          <a:ext cx="0" cy="0"/>
          <a:chOff x="0" y="0"/>
          <a:chExt cx="0" cy="0"/>
        </a:xfrm>
      </p:grpSpPr>
      <p:pic>
        <p:nvPicPr>
          <p:cNvPr id="1028" name="Picture 4" descr="Evolution Cover Image for Volume 79, Issue 6">
            <a:extLst>
              <a:ext uri="{FF2B5EF4-FFF2-40B4-BE49-F238E27FC236}">
                <a16:creationId xmlns:a16="http://schemas.microsoft.com/office/drawing/2014/main" id="{331140C8-A60E-C816-D46A-4B9564995F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9214" y="721271"/>
            <a:ext cx="1675490" cy="2200481"/>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1030" name="Picture 6" descr="Systematic Biology Cover Image for Volume 74, Issue 3">
            <a:extLst>
              <a:ext uri="{FF2B5EF4-FFF2-40B4-BE49-F238E27FC236}">
                <a16:creationId xmlns:a16="http://schemas.microsoft.com/office/drawing/2014/main" id="{6919B028-927C-2008-1618-0825C8CACB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133" y="721271"/>
            <a:ext cx="1670735" cy="2200481"/>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5F58C79-3575-9685-366A-841886A63AE7}"/>
              </a:ext>
            </a:extLst>
          </p:cNvPr>
          <p:cNvPicPr>
            <a:picLocks noChangeAspect="1"/>
          </p:cNvPicPr>
          <p:nvPr/>
        </p:nvPicPr>
        <p:blipFill>
          <a:blip r:embed="rId5"/>
          <a:srcRect l="1" r="49980" b="56779"/>
          <a:stretch>
            <a:fillRect/>
          </a:stretch>
        </p:blipFill>
        <p:spPr>
          <a:xfrm>
            <a:off x="3772381" y="685255"/>
            <a:ext cx="1704199" cy="2272514"/>
          </a:xfrm>
          <a:prstGeom prst="rect">
            <a:avLst/>
          </a:prstGeom>
        </p:spPr>
      </p:pic>
      <p:sp>
        <p:nvSpPr>
          <p:cNvPr id="8" name="Google Shape;66;g367afe98e4a_0_0">
            <a:extLst>
              <a:ext uri="{FF2B5EF4-FFF2-40B4-BE49-F238E27FC236}">
                <a16:creationId xmlns:a16="http://schemas.microsoft.com/office/drawing/2014/main" id="{0F0B1049-2A66-B65E-881E-773D8F59F20B}"/>
              </a:ext>
            </a:extLst>
          </p:cNvPr>
          <p:cNvSpPr txBox="1">
            <a:spLocks noGrp="1"/>
          </p:cNvSpPr>
          <p:nvPr>
            <p:ph type="ctrTitle"/>
          </p:nvPr>
        </p:nvSpPr>
        <p:spPr>
          <a:xfrm>
            <a:off x="280911" y="111393"/>
            <a:ext cx="8520600" cy="573862"/>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sz="2400" b="1" dirty="0">
                <a:solidFill>
                  <a:schemeClr val="tx1"/>
                </a:solidFill>
                <a:latin typeface="Calibri"/>
                <a:ea typeface="Calibri"/>
                <a:cs typeface="Calibri"/>
                <a:sym typeface="Calibri"/>
              </a:rPr>
              <a:t>… society journals?</a:t>
            </a:r>
            <a:endParaRPr sz="2400" b="1" dirty="0">
              <a:solidFill>
                <a:schemeClr val="tx1"/>
              </a:solidFill>
            </a:endParaRPr>
          </a:p>
        </p:txBody>
      </p:sp>
      <p:pic>
        <p:nvPicPr>
          <p:cNvPr id="2" name="Picture 1">
            <a:extLst>
              <a:ext uri="{FF2B5EF4-FFF2-40B4-BE49-F238E27FC236}">
                <a16:creationId xmlns:a16="http://schemas.microsoft.com/office/drawing/2014/main" id="{17472B45-B829-3DED-3F2B-D8DBB2828C8F}"/>
              </a:ext>
            </a:extLst>
          </p:cNvPr>
          <p:cNvPicPr>
            <a:picLocks noChangeAspect="1"/>
          </p:cNvPicPr>
          <p:nvPr/>
        </p:nvPicPr>
        <p:blipFill>
          <a:blip r:embed="rId6"/>
          <a:stretch>
            <a:fillRect/>
          </a:stretch>
        </p:blipFill>
        <p:spPr>
          <a:xfrm>
            <a:off x="3963833" y="3166848"/>
            <a:ext cx="4837678" cy="512017"/>
          </a:xfrm>
          <a:prstGeom prst="rect">
            <a:avLst/>
          </a:prstGeom>
        </p:spPr>
      </p:pic>
      <p:pic>
        <p:nvPicPr>
          <p:cNvPr id="2050" name="Picture 2" descr="Issue cover">
            <a:extLst>
              <a:ext uri="{FF2B5EF4-FFF2-40B4-BE49-F238E27FC236}">
                <a16:creationId xmlns:a16="http://schemas.microsoft.com/office/drawing/2014/main" id="{FCB05D90-A4B9-B629-FFAA-12D449DF5F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4257" y="721271"/>
            <a:ext cx="1560712" cy="2200481"/>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pic>
        <p:nvPicPr>
          <p:cNvPr id="2052" name="Picture 4" descr="Covers of journals contributing to Biogeography.News">
            <a:extLst>
              <a:ext uri="{FF2B5EF4-FFF2-40B4-BE49-F238E27FC236}">
                <a16:creationId xmlns:a16="http://schemas.microsoft.com/office/drawing/2014/main" id="{3C072FAF-F60D-2647-75AC-674A542A0F4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57218"/>
          <a:stretch>
            <a:fillRect/>
          </a:stretch>
        </p:blipFill>
        <p:spPr bwMode="auto">
          <a:xfrm>
            <a:off x="296314" y="2921752"/>
            <a:ext cx="3479799" cy="220048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overs of journals contributing to Biogeography.News">
            <a:extLst>
              <a:ext uri="{FF2B5EF4-FFF2-40B4-BE49-F238E27FC236}">
                <a16:creationId xmlns:a16="http://schemas.microsoft.com/office/drawing/2014/main" id="{6AC815B7-71E4-A4EF-EE33-E09BBF19641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9543" b="57218"/>
          <a:stretch>
            <a:fillRect/>
          </a:stretch>
        </p:blipFill>
        <p:spPr bwMode="auto">
          <a:xfrm>
            <a:off x="7092646" y="685255"/>
            <a:ext cx="1743782" cy="227251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Biogeographia – The Journal of Integrative Biogeography banner">
            <a:extLst>
              <a:ext uri="{FF2B5EF4-FFF2-40B4-BE49-F238E27FC236}">
                <a16:creationId xmlns:a16="http://schemas.microsoft.com/office/drawing/2014/main" id="{0AB7C0B1-0229-488E-8C86-63F201474D1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3656" y="3914246"/>
            <a:ext cx="4157330" cy="935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7239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47EE26BD-D7D2-EDF4-1203-F49DC52070FD}"/>
            </a:ext>
          </a:extLst>
        </p:cNvPr>
        <p:cNvGrpSpPr/>
        <p:nvPr/>
      </p:nvGrpSpPr>
      <p:grpSpPr>
        <a:xfrm>
          <a:off x="0" y="0"/>
          <a:ext cx="0" cy="0"/>
          <a:chOff x="0" y="0"/>
          <a:chExt cx="0" cy="0"/>
        </a:xfrm>
      </p:grpSpPr>
      <p:sp>
        <p:nvSpPr>
          <p:cNvPr id="66" name="Google Shape;66;g367afe98e4a_0_0">
            <a:extLst>
              <a:ext uri="{FF2B5EF4-FFF2-40B4-BE49-F238E27FC236}">
                <a16:creationId xmlns:a16="http://schemas.microsoft.com/office/drawing/2014/main" id="{C6C20E7C-13B5-5DDD-76DC-CF4013A61A75}"/>
              </a:ext>
            </a:extLst>
          </p:cNvPr>
          <p:cNvSpPr txBox="1">
            <a:spLocks noGrp="1"/>
          </p:cNvSpPr>
          <p:nvPr>
            <p:ph type="ctrTitle"/>
          </p:nvPr>
        </p:nvSpPr>
        <p:spPr>
          <a:xfrm>
            <a:off x="311708" y="326777"/>
            <a:ext cx="4717500" cy="488802"/>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GB" sz="2400" b="1" dirty="0">
                <a:solidFill>
                  <a:schemeClr val="tx1"/>
                </a:solidFill>
                <a:latin typeface="Calibri"/>
                <a:ea typeface="Calibri"/>
                <a:cs typeface="Calibri"/>
                <a:sym typeface="Calibri"/>
              </a:rPr>
              <a:t>Additional benefits</a:t>
            </a:r>
            <a:endParaRPr sz="6600" b="1" dirty="0">
              <a:solidFill>
                <a:schemeClr val="tx1"/>
              </a:solidFill>
            </a:endParaRPr>
          </a:p>
        </p:txBody>
      </p:sp>
      <p:sp>
        <p:nvSpPr>
          <p:cNvPr id="2" name="Google Shape;66;g367afe98e4a_0_0">
            <a:extLst>
              <a:ext uri="{FF2B5EF4-FFF2-40B4-BE49-F238E27FC236}">
                <a16:creationId xmlns:a16="http://schemas.microsoft.com/office/drawing/2014/main" id="{DF1C66A9-4BBC-A8BF-0E5B-C7D75C6672CB}"/>
              </a:ext>
            </a:extLst>
          </p:cNvPr>
          <p:cNvSpPr txBox="1">
            <a:spLocks/>
          </p:cNvSpPr>
          <p:nvPr/>
        </p:nvSpPr>
        <p:spPr>
          <a:xfrm>
            <a:off x="311708" y="702896"/>
            <a:ext cx="5486182" cy="1360300"/>
          </a:xfrm>
          <a:prstGeom prst="rect">
            <a:avLst/>
          </a:prstGeom>
          <a:noFill/>
          <a:ln>
            <a:noFill/>
          </a:ln>
        </p:spPr>
        <p:txBody>
          <a:bodyPr spcFirstLastPara="1" wrap="square" lIns="91425" tIns="91425" rIns="91425" bIns="91425" anchor="b" anchorCtr="0">
            <a:normAutofit fontScale="975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800" i="1" dirty="0">
                <a:solidFill>
                  <a:schemeClr val="tx1"/>
                </a:solidFill>
                <a:latin typeface="Calibri"/>
                <a:cs typeface="Calibri"/>
                <a:sym typeface="Calibri"/>
              </a:rPr>
              <a:t>Edited and reviewed by colleagues and potential mentors</a:t>
            </a:r>
          </a:p>
          <a:p>
            <a:pPr algn="l"/>
            <a:r>
              <a:rPr lang="en-GB" sz="1800" i="1" dirty="0">
                <a:solidFill>
                  <a:schemeClr val="tx1"/>
                </a:solidFill>
                <a:latin typeface="Calibri"/>
                <a:cs typeface="Calibri"/>
                <a:sym typeface="Calibri"/>
              </a:rPr>
              <a:t>Expert review</a:t>
            </a:r>
          </a:p>
          <a:p>
            <a:pPr algn="l"/>
            <a:r>
              <a:rPr lang="en-GB" sz="1800" i="1" dirty="0">
                <a:solidFill>
                  <a:schemeClr val="tx1"/>
                </a:solidFill>
                <a:latin typeface="Calibri"/>
                <a:cs typeface="Calibri"/>
                <a:sym typeface="Calibri"/>
              </a:rPr>
              <a:t>Rigorous review</a:t>
            </a:r>
          </a:p>
          <a:p>
            <a:pPr algn="l"/>
            <a:endParaRPr lang="en-GB" sz="1800" i="1" dirty="0">
              <a:solidFill>
                <a:schemeClr val="tx1"/>
              </a:solidFill>
              <a:latin typeface="Calibri"/>
              <a:cs typeface="Calibri"/>
              <a:sym typeface="Calibri"/>
            </a:endParaRPr>
          </a:p>
        </p:txBody>
      </p:sp>
      <p:pic>
        <p:nvPicPr>
          <p:cNvPr id="4" name="Picture 3">
            <a:extLst>
              <a:ext uri="{FF2B5EF4-FFF2-40B4-BE49-F238E27FC236}">
                <a16:creationId xmlns:a16="http://schemas.microsoft.com/office/drawing/2014/main" id="{3A32AC21-4BD9-C426-7373-DC372F1443A0}"/>
              </a:ext>
            </a:extLst>
          </p:cNvPr>
          <p:cNvPicPr>
            <a:picLocks noChangeAspect="1"/>
          </p:cNvPicPr>
          <p:nvPr/>
        </p:nvPicPr>
        <p:blipFill>
          <a:blip r:embed="rId3"/>
          <a:stretch>
            <a:fillRect/>
          </a:stretch>
        </p:blipFill>
        <p:spPr>
          <a:xfrm>
            <a:off x="6035040" y="282377"/>
            <a:ext cx="2797252" cy="4316748"/>
          </a:xfrm>
          <a:prstGeom prst="rect">
            <a:avLst/>
          </a:prstGeom>
        </p:spPr>
      </p:pic>
      <p:sp>
        <p:nvSpPr>
          <p:cNvPr id="5" name="Google Shape;66;g367afe98e4a_0_0">
            <a:extLst>
              <a:ext uri="{FF2B5EF4-FFF2-40B4-BE49-F238E27FC236}">
                <a16:creationId xmlns:a16="http://schemas.microsoft.com/office/drawing/2014/main" id="{EB3B745A-95B8-5E34-1A86-E01BC9BF0D8A}"/>
              </a:ext>
            </a:extLst>
          </p:cNvPr>
          <p:cNvSpPr txBox="1">
            <a:spLocks/>
          </p:cNvSpPr>
          <p:nvPr/>
        </p:nvSpPr>
        <p:spPr>
          <a:xfrm>
            <a:off x="311708" y="2175880"/>
            <a:ext cx="4717500" cy="488802"/>
          </a:xfrm>
          <a:prstGeom prst="rect">
            <a:avLst/>
          </a:prstGeom>
          <a:noFill/>
          <a:ln>
            <a:noFill/>
          </a:ln>
        </p:spPr>
        <p:txBody>
          <a:bodyPr spcFirstLastPara="1" wrap="square" lIns="91425" tIns="91425" rIns="91425" bIns="91425" anchor="b" anchorCtr="0">
            <a:normAutofit fontScale="900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2400" b="1" dirty="0">
                <a:solidFill>
                  <a:schemeClr val="tx1"/>
                </a:solidFill>
                <a:latin typeface="Calibri"/>
                <a:ea typeface="Calibri"/>
                <a:cs typeface="Calibri"/>
                <a:sym typeface="Calibri"/>
              </a:rPr>
              <a:t>… but some caveats</a:t>
            </a:r>
            <a:endParaRPr lang="en-GB" sz="6600" b="1" dirty="0">
              <a:solidFill>
                <a:schemeClr val="tx1"/>
              </a:solidFill>
            </a:endParaRPr>
          </a:p>
        </p:txBody>
      </p:sp>
      <p:sp>
        <p:nvSpPr>
          <p:cNvPr id="6" name="Google Shape;66;g367afe98e4a_0_0">
            <a:extLst>
              <a:ext uri="{FF2B5EF4-FFF2-40B4-BE49-F238E27FC236}">
                <a16:creationId xmlns:a16="http://schemas.microsoft.com/office/drawing/2014/main" id="{0494D41D-96B8-08F6-5534-3FA2F9443FBA}"/>
              </a:ext>
            </a:extLst>
          </p:cNvPr>
          <p:cNvSpPr txBox="1">
            <a:spLocks/>
          </p:cNvSpPr>
          <p:nvPr/>
        </p:nvSpPr>
        <p:spPr>
          <a:xfrm>
            <a:off x="311708" y="2571750"/>
            <a:ext cx="5723332" cy="1041999"/>
          </a:xfrm>
          <a:prstGeom prst="rect">
            <a:avLst/>
          </a:prstGeom>
          <a:noFill/>
          <a:ln>
            <a:noFill/>
          </a:ln>
        </p:spPr>
        <p:txBody>
          <a:bodyPr spcFirstLastPara="1" wrap="square" lIns="91425" tIns="91425" rIns="91425" bIns="91425" anchor="b" anchorCtr="0">
            <a:normAutofit fontScale="975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800" i="1" dirty="0">
                <a:solidFill>
                  <a:schemeClr val="tx1"/>
                </a:solidFill>
                <a:latin typeface="Calibri"/>
                <a:cs typeface="Calibri"/>
                <a:sym typeface="Calibri"/>
              </a:rPr>
              <a:t>- some ‘society’ journals owned by (for-profit) publishers</a:t>
            </a:r>
          </a:p>
          <a:p>
            <a:pPr algn="l"/>
            <a:r>
              <a:rPr lang="en-GB" sz="1800" i="1" dirty="0">
                <a:solidFill>
                  <a:schemeClr val="tx1"/>
                </a:solidFill>
                <a:latin typeface="Calibri"/>
                <a:cs typeface="Calibri"/>
                <a:sym typeface="Calibri"/>
              </a:rPr>
              <a:t>- others still support for-profit publishers, e.g. Wiley</a:t>
            </a:r>
          </a:p>
          <a:p>
            <a:pPr algn="l"/>
            <a:r>
              <a:rPr lang="en-GB" sz="1800" i="1" dirty="0">
                <a:solidFill>
                  <a:schemeClr val="tx1"/>
                </a:solidFill>
                <a:latin typeface="Calibri"/>
                <a:cs typeface="Calibri"/>
                <a:sym typeface="Calibri"/>
              </a:rPr>
              <a:t>- these risks will increase</a:t>
            </a:r>
          </a:p>
        </p:txBody>
      </p:sp>
      <p:sp>
        <p:nvSpPr>
          <p:cNvPr id="7" name="TextBox 6">
            <a:extLst>
              <a:ext uri="{FF2B5EF4-FFF2-40B4-BE49-F238E27FC236}">
                <a16:creationId xmlns:a16="http://schemas.microsoft.com/office/drawing/2014/main" id="{884DBE51-0024-F49D-3069-29B2B9A116FD}"/>
              </a:ext>
            </a:extLst>
          </p:cNvPr>
          <p:cNvSpPr txBox="1"/>
          <p:nvPr/>
        </p:nvSpPr>
        <p:spPr>
          <a:xfrm>
            <a:off x="6332242" y="4709993"/>
            <a:ext cx="2252540" cy="307777"/>
          </a:xfrm>
          <a:prstGeom prst="rect">
            <a:avLst/>
          </a:prstGeom>
          <a:noFill/>
        </p:spPr>
        <p:txBody>
          <a:bodyPr wrap="none" rtlCol="0">
            <a:spAutoFit/>
          </a:bodyPr>
          <a:lstStyle/>
          <a:p>
            <a:r>
              <a:rPr lang="en-US" dirty="0">
                <a:hlinkClick r:id="rId4"/>
              </a:rPr>
              <a:t>https://peeer.net/journals/</a:t>
            </a:r>
            <a:r>
              <a:rPr lang="en-US" dirty="0"/>
              <a:t> </a:t>
            </a:r>
          </a:p>
        </p:txBody>
      </p:sp>
      <p:sp>
        <p:nvSpPr>
          <p:cNvPr id="3" name="Google Shape;66;g367afe98e4a_0_0">
            <a:extLst>
              <a:ext uri="{FF2B5EF4-FFF2-40B4-BE49-F238E27FC236}">
                <a16:creationId xmlns:a16="http://schemas.microsoft.com/office/drawing/2014/main" id="{7DBE48CE-D334-191A-F5ED-AFB3D3E12C9A}"/>
              </a:ext>
            </a:extLst>
          </p:cNvPr>
          <p:cNvSpPr txBox="1">
            <a:spLocks/>
          </p:cNvSpPr>
          <p:nvPr/>
        </p:nvSpPr>
        <p:spPr>
          <a:xfrm>
            <a:off x="311708" y="3839118"/>
            <a:ext cx="4717500" cy="488802"/>
          </a:xfrm>
          <a:prstGeom prst="rect">
            <a:avLst/>
          </a:prstGeom>
          <a:noFill/>
          <a:ln>
            <a:noFill/>
          </a:ln>
        </p:spPr>
        <p:txBody>
          <a:bodyPr spcFirstLastPara="1" wrap="square" lIns="91425" tIns="91425" rIns="91425" bIns="91425" anchor="b" anchorCtr="0">
            <a:normAutofit fontScale="900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2400" b="1" dirty="0">
                <a:solidFill>
                  <a:schemeClr val="tx1"/>
                </a:solidFill>
                <a:latin typeface="Calibri"/>
                <a:ea typeface="Calibri"/>
                <a:cs typeface="Calibri"/>
                <a:sym typeface="Calibri"/>
              </a:rPr>
              <a:t>… responsibilities</a:t>
            </a:r>
            <a:endParaRPr lang="en-GB" sz="6600" b="1" dirty="0">
              <a:solidFill>
                <a:schemeClr val="tx1"/>
              </a:solidFill>
            </a:endParaRPr>
          </a:p>
        </p:txBody>
      </p:sp>
      <p:sp>
        <p:nvSpPr>
          <p:cNvPr id="8" name="Google Shape;66;g367afe98e4a_0_0">
            <a:extLst>
              <a:ext uri="{FF2B5EF4-FFF2-40B4-BE49-F238E27FC236}">
                <a16:creationId xmlns:a16="http://schemas.microsoft.com/office/drawing/2014/main" id="{7D05944D-2171-7296-9BCA-DD7997B83F8D}"/>
              </a:ext>
            </a:extLst>
          </p:cNvPr>
          <p:cNvSpPr txBox="1">
            <a:spLocks/>
          </p:cNvSpPr>
          <p:nvPr/>
        </p:nvSpPr>
        <p:spPr>
          <a:xfrm>
            <a:off x="311708" y="4240736"/>
            <a:ext cx="5723332" cy="716779"/>
          </a:xfrm>
          <a:prstGeom prst="rect">
            <a:avLst/>
          </a:prstGeom>
          <a:noFill/>
          <a:ln>
            <a:noFill/>
          </a:ln>
        </p:spPr>
        <p:txBody>
          <a:bodyPr spcFirstLastPara="1" wrap="square" lIns="91425" tIns="91425" rIns="91425" bIns="91425" anchor="b"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800" i="1" dirty="0">
                <a:solidFill>
                  <a:schemeClr val="tx1"/>
                </a:solidFill>
                <a:latin typeface="Calibri"/>
                <a:cs typeface="Calibri"/>
                <a:sym typeface="Calibri"/>
              </a:rPr>
              <a:t>- Responsibilities as editors</a:t>
            </a:r>
          </a:p>
          <a:p>
            <a:pPr algn="l"/>
            <a:r>
              <a:rPr lang="en-GB" sz="1800" i="1" dirty="0">
                <a:solidFill>
                  <a:schemeClr val="tx1"/>
                </a:solidFill>
                <a:latin typeface="Calibri"/>
                <a:cs typeface="Calibri"/>
                <a:sym typeface="Calibri"/>
              </a:rPr>
              <a:t>- </a:t>
            </a:r>
            <a:r>
              <a:rPr lang="en-GB" sz="1800" i="1" dirty="0">
                <a:solidFill>
                  <a:schemeClr val="tx1"/>
                </a:solidFill>
                <a:latin typeface="Calibri"/>
                <a:cs typeface="Calibri"/>
                <a:sym typeface="Calibri"/>
                <a:hlinkClick r:id="rId5"/>
              </a:rPr>
              <a:t>https://peeer.net/editors/</a:t>
            </a:r>
            <a:r>
              <a:rPr lang="en-GB" sz="1800" i="1" dirty="0">
                <a:solidFill>
                  <a:schemeClr val="tx1"/>
                </a:solidFill>
                <a:latin typeface="Calibri"/>
                <a:cs typeface="Calibri"/>
                <a:sym typeface="Calibri"/>
              </a:rPr>
              <a:t> </a:t>
            </a:r>
          </a:p>
        </p:txBody>
      </p:sp>
    </p:spTree>
    <p:extLst>
      <p:ext uri="{BB962C8B-B14F-4D97-AF65-F5344CB8AC3E}">
        <p14:creationId xmlns:p14="http://schemas.microsoft.com/office/powerpoint/2010/main" val="42030572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E43BE-B915-B699-3E64-B496E7BF9C2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9959F3B-9A31-4018-9C47-63DD379229B6}"/>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6" name="Rectangle 15">
            <a:extLst>
              <a:ext uri="{FF2B5EF4-FFF2-40B4-BE49-F238E27FC236}">
                <a16:creationId xmlns:a16="http://schemas.microsoft.com/office/drawing/2014/main" id="{80C88372-61F5-B64A-D331-A79232650D7C}"/>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Helping authors navigate the process</a:t>
            </a:r>
          </a:p>
        </p:txBody>
      </p:sp>
      <p:sp>
        <p:nvSpPr>
          <p:cNvPr id="17" name="Rectangle 16">
            <a:extLst>
              <a:ext uri="{FF2B5EF4-FFF2-40B4-BE49-F238E27FC236}">
                <a16:creationId xmlns:a16="http://schemas.microsoft.com/office/drawing/2014/main" id="{FD95E4D2-0D6C-2C81-6675-2A6F31F04B09}"/>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Keeping</a:t>
            </a:r>
            <a:br>
              <a:rPr lang="en-US" sz="2400" dirty="0"/>
            </a:br>
            <a:r>
              <a:rPr lang="en-US" sz="2400" dirty="0"/>
              <a:t>track of</a:t>
            </a:r>
            <a:br>
              <a:rPr lang="en-US" sz="2400" dirty="0"/>
            </a:br>
            <a:r>
              <a:rPr lang="en-US" sz="2400" dirty="0"/>
              <a:t>time</a:t>
            </a:r>
          </a:p>
        </p:txBody>
      </p:sp>
      <p:sp>
        <p:nvSpPr>
          <p:cNvPr id="19" name="TextBox 18">
            <a:extLst>
              <a:ext uri="{FF2B5EF4-FFF2-40B4-BE49-F238E27FC236}">
                <a16:creationId xmlns:a16="http://schemas.microsoft.com/office/drawing/2014/main" id="{07884C12-0686-CE7B-699A-531C1493C16F}"/>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key responsibilities irrespective of journal</a:t>
            </a:r>
          </a:p>
        </p:txBody>
      </p:sp>
      <p:sp>
        <p:nvSpPr>
          <p:cNvPr id="20" name="Rectangle 19">
            <a:extLst>
              <a:ext uri="{FF2B5EF4-FFF2-40B4-BE49-F238E27FC236}">
                <a16:creationId xmlns:a16="http://schemas.microsoft.com/office/drawing/2014/main" id="{6F733FFC-A955-49C4-91CC-32104033E89C}"/>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Making </a:t>
            </a:r>
            <a:br>
              <a:rPr lang="en-US" sz="2400" dirty="0"/>
            </a:br>
            <a:r>
              <a:rPr lang="en-US" sz="2400" dirty="0"/>
              <a:t>informed</a:t>
            </a:r>
            <a:br>
              <a:rPr lang="en-US" sz="2400" dirty="0"/>
            </a:br>
            <a:r>
              <a:rPr lang="en-US" sz="2400" dirty="0"/>
              <a:t>recommendations</a:t>
            </a:r>
          </a:p>
        </p:txBody>
      </p:sp>
      <p:sp>
        <p:nvSpPr>
          <p:cNvPr id="2" name="Rectangle 1">
            <a:extLst>
              <a:ext uri="{FF2B5EF4-FFF2-40B4-BE49-F238E27FC236}">
                <a16:creationId xmlns:a16="http://schemas.microsoft.com/office/drawing/2014/main" id="{A7D28EAF-94B7-DE48-E91A-AFE0E54ECCB7}"/>
              </a:ext>
            </a:extLst>
          </p:cNvPr>
          <p:cNvSpPr/>
          <p:nvPr/>
        </p:nvSpPr>
        <p:spPr>
          <a:xfrm>
            <a:off x="138366" y="506301"/>
            <a:ext cx="2859482" cy="191427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A0FF3B9-2C63-4A35-AEC3-336EEA0CD6DC}"/>
              </a:ext>
            </a:extLst>
          </p:cNvPr>
          <p:cNvSpPr/>
          <p:nvPr/>
        </p:nvSpPr>
        <p:spPr>
          <a:xfrm>
            <a:off x="138366" y="2897023"/>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53375A-29DF-06B8-F237-707F84CCCC1F}"/>
              </a:ext>
            </a:extLst>
          </p:cNvPr>
          <p:cNvSpPr/>
          <p:nvPr/>
        </p:nvSpPr>
        <p:spPr>
          <a:xfrm>
            <a:off x="3155179" y="510479"/>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D61A674-1A11-9D6A-1C1C-FD813F41AE34}"/>
              </a:ext>
            </a:extLst>
          </p:cNvPr>
          <p:cNvSpPr/>
          <p:nvPr/>
        </p:nvSpPr>
        <p:spPr>
          <a:xfrm>
            <a:off x="6146153" y="511804"/>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E39DA1-37E2-A90F-BD31-1234FCC54A44}"/>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Being constructive; give breaks where breaks due; or tough love.</a:t>
            </a:r>
          </a:p>
        </p:txBody>
      </p:sp>
      <p:sp>
        <p:nvSpPr>
          <p:cNvPr id="12" name="Rectangle 11">
            <a:extLst>
              <a:ext uri="{FF2B5EF4-FFF2-40B4-BE49-F238E27FC236}">
                <a16:creationId xmlns:a16="http://schemas.microsoft.com/office/drawing/2014/main" id="{FE10BB06-55C7-7308-85F1-1D565E34DB4B}"/>
              </a:ext>
            </a:extLst>
          </p:cNvPr>
          <p:cNvSpPr/>
          <p:nvPr/>
        </p:nvSpPr>
        <p:spPr>
          <a:xfrm>
            <a:off x="3151865" y="2919738"/>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B95B4B-B078-70CB-E2D9-C4C2DAC8EA59}"/>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Grow, </a:t>
            </a:r>
            <a:br>
              <a:rPr lang="en-US" sz="2400" dirty="0"/>
            </a:br>
            <a:r>
              <a:rPr lang="en-US" sz="2400" dirty="0"/>
              <a:t>mentor &amp;</a:t>
            </a:r>
          </a:p>
          <a:p>
            <a:pPr algn="ctr"/>
            <a:r>
              <a:rPr lang="en-US" sz="2400" dirty="0"/>
              <a:t>move on</a:t>
            </a:r>
          </a:p>
        </p:txBody>
      </p:sp>
      <p:sp>
        <p:nvSpPr>
          <p:cNvPr id="14" name="Rectangle 13">
            <a:extLst>
              <a:ext uri="{FF2B5EF4-FFF2-40B4-BE49-F238E27FC236}">
                <a16:creationId xmlns:a16="http://schemas.microsoft.com/office/drawing/2014/main" id="{3D970F47-AB38-9BF5-9A35-507CCBD661AA}"/>
              </a:ext>
            </a:extLst>
          </p:cNvPr>
          <p:cNvSpPr/>
          <p:nvPr/>
        </p:nvSpPr>
        <p:spPr>
          <a:xfrm>
            <a:off x="6157727" y="2889921"/>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9868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5D3A4-E3F8-E27E-3C83-E5BCE905A64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9E2A66A-9E28-929A-84E9-59221AAADD00}"/>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6" name="Rectangle 15">
            <a:extLst>
              <a:ext uri="{FF2B5EF4-FFF2-40B4-BE49-F238E27FC236}">
                <a16:creationId xmlns:a16="http://schemas.microsoft.com/office/drawing/2014/main" id="{6C3455DE-60ED-B5A5-A26A-E65EDBC1EA57}"/>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Helping authors navigate the process</a:t>
            </a:r>
          </a:p>
        </p:txBody>
      </p:sp>
      <p:sp>
        <p:nvSpPr>
          <p:cNvPr id="17" name="Rectangle 16">
            <a:extLst>
              <a:ext uri="{FF2B5EF4-FFF2-40B4-BE49-F238E27FC236}">
                <a16:creationId xmlns:a16="http://schemas.microsoft.com/office/drawing/2014/main" id="{108A5924-5D8D-398C-AE70-4743923D9D52}"/>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Keeping</a:t>
            </a:r>
            <a:br>
              <a:rPr lang="en-US" sz="2400" dirty="0"/>
            </a:br>
            <a:r>
              <a:rPr lang="en-US" sz="2400" dirty="0"/>
              <a:t>track of</a:t>
            </a:r>
            <a:br>
              <a:rPr lang="en-US" sz="2400" dirty="0"/>
            </a:br>
            <a:r>
              <a:rPr lang="en-US" sz="2400" dirty="0"/>
              <a:t>time</a:t>
            </a:r>
          </a:p>
        </p:txBody>
      </p:sp>
      <p:sp>
        <p:nvSpPr>
          <p:cNvPr id="19" name="TextBox 18">
            <a:extLst>
              <a:ext uri="{FF2B5EF4-FFF2-40B4-BE49-F238E27FC236}">
                <a16:creationId xmlns:a16="http://schemas.microsoft.com/office/drawing/2014/main" id="{D1CE4A40-2523-6BC8-B3DB-19FD4F3B84C7}"/>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key responsibilities irrespective of journal</a:t>
            </a:r>
          </a:p>
        </p:txBody>
      </p:sp>
      <p:sp>
        <p:nvSpPr>
          <p:cNvPr id="20" name="Rectangle 19">
            <a:extLst>
              <a:ext uri="{FF2B5EF4-FFF2-40B4-BE49-F238E27FC236}">
                <a16:creationId xmlns:a16="http://schemas.microsoft.com/office/drawing/2014/main" id="{67285A07-7CBC-A809-4AC8-ADC570106DEE}"/>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Making </a:t>
            </a:r>
            <a:br>
              <a:rPr lang="en-US" sz="2400" dirty="0"/>
            </a:br>
            <a:r>
              <a:rPr lang="en-US" sz="2400" dirty="0"/>
              <a:t>informed</a:t>
            </a:r>
            <a:br>
              <a:rPr lang="en-US" sz="2400" dirty="0"/>
            </a:br>
            <a:r>
              <a:rPr lang="en-US" sz="2400" dirty="0"/>
              <a:t>recommendations</a:t>
            </a:r>
          </a:p>
        </p:txBody>
      </p:sp>
      <p:sp>
        <p:nvSpPr>
          <p:cNvPr id="3" name="Rectangle 2">
            <a:extLst>
              <a:ext uri="{FF2B5EF4-FFF2-40B4-BE49-F238E27FC236}">
                <a16:creationId xmlns:a16="http://schemas.microsoft.com/office/drawing/2014/main" id="{7E080DE0-6519-1130-F160-4815DEBAE6EE}"/>
              </a:ext>
            </a:extLst>
          </p:cNvPr>
          <p:cNvSpPr/>
          <p:nvPr/>
        </p:nvSpPr>
        <p:spPr>
          <a:xfrm>
            <a:off x="138366" y="2897023"/>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5D241D-21CA-96E3-7F90-6605AD9D24FB}"/>
              </a:ext>
            </a:extLst>
          </p:cNvPr>
          <p:cNvSpPr/>
          <p:nvPr/>
        </p:nvSpPr>
        <p:spPr>
          <a:xfrm>
            <a:off x="3155179" y="510479"/>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F89DE20-099E-FE21-19C1-A9900DB76A8D}"/>
              </a:ext>
            </a:extLst>
          </p:cNvPr>
          <p:cNvSpPr/>
          <p:nvPr/>
        </p:nvSpPr>
        <p:spPr>
          <a:xfrm>
            <a:off x="6146153" y="511804"/>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69CCAD8-7CA5-7443-9365-1F8C6C975961}"/>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Being constructive; give breaks where breaks due; or tough love.</a:t>
            </a:r>
          </a:p>
        </p:txBody>
      </p:sp>
      <p:sp>
        <p:nvSpPr>
          <p:cNvPr id="12" name="Rectangle 11">
            <a:extLst>
              <a:ext uri="{FF2B5EF4-FFF2-40B4-BE49-F238E27FC236}">
                <a16:creationId xmlns:a16="http://schemas.microsoft.com/office/drawing/2014/main" id="{282DB03F-9106-D921-65BC-7946C7D5A008}"/>
              </a:ext>
            </a:extLst>
          </p:cNvPr>
          <p:cNvSpPr/>
          <p:nvPr/>
        </p:nvSpPr>
        <p:spPr>
          <a:xfrm>
            <a:off x="3151865" y="2919738"/>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CA4C993-614E-D4F3-130D-16A8BD58F740}"/>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Grow, </a:t>
            </a:r>
            <a:br>
              <a:rPr lang="en-US" sz="2400" dirty="0"/>
            </a:br>
            <a:r>
              <a:rPr lang="en-US" sz="2400" dirty="0"/>
              <a:t>mentor &amp;</a:t>
            </a:r>
          </a:p>
          <a:p>
            <a:pPr algn="ctr"/>
            <a:r>
              <a:rPr lang="en-US" sz="2400" dirty="0"/>
              <a:t>move on</a:t>
            </a:r>
          </a:p>
        </p:txBody>
      </p:sp>
      <p:sp>
        <p:nvSpPr>
          <p:cNvPr id="14" name="Rectangle 13">
            <a:extLst>
              <a:ext uri="{FF2B5EF4-FFF2-40B4-BE49-F238E27FC236}">
                <a16:creationId xmlns:a16="http://schemas.microsoft.com/office/drawing/2014/main" id="{97936FEE-DAD2-A1D4-E9AA-44037D7EA9E9}"/>
              </a:ext>
            </a:extLst>
          </p:cNvPr>
          <p:cNvSpPr/>
          <p:nvPr/>
        </p:nvSpPr>
        <p:spPr>
          <a:xfrm>
            <a:off x="6157727" y="2889921"/>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41257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0"/>
          <p:cNvSpPr txBox="1"/>
          <p:nvPr/>
        </p:nvSpPr>
        <p:spPr>
          <a:xfrm>
            <a:off x="299925"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Understanding the Process</a:t>
            </a:r>
            <a:endParaRPr sz="2400" b="1" i="0" u="none" strike="noStrike" cap="none" dirty="0">
              <a:solidFill>
                <a:srgbClr val="000000"/>
              </a:solidFill>
              <a:latin typeface="Arial"/>
              <a:ea typeface="Arial"/>
              <a:cs typeface="Arial"/>
              <a:sym typeface="Arial"/>
            </a:endParaRPr>
          </a:p>
        </p:txBody>
      </p:sp>
      <p:sp>
        <p:nvSpPr>
          <p:cNvPr id="278" name="Google Shape;278;p30"/>
          <p:cNvSpPr txBox="1"/>
          <p:nvPr/>
        </p:nvSpPr>
        <p:spPr>
          <a:xfrm>
            <a:off x="299925" y="742926"/>
            <a:ext cx="82215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1" u="none" strike="noStrike" cap="none" dirty="0">
                <a:solidFill>
                  <a:schemeClr val="dk1"/>
                </a:solidFill>
                <a:latin typeface="Arial"/>
                <a:ea typeface="Arial"/>
                <a:cs typeface="Arial"/>
                <a:sym typeface="Arial"/>
              </a:rPr>
              <a:t>Graphically speaking … what is the process for handling manuscripts?</a:t>
            </a:r>
            <a:endParaRPr sz="1400" b="0" i="0" u="none" strike="noStrike" cap="none" dirty="0">
              <a:solidFill>
                <a:schemeClr val="dk2"/>
              </a:solidFill>
              <a:latin typeface="Arial"/>
              <a:ea typeface="Arial"/>
              <a:cs typeface="Arial"/>
              <a:sym typeface="Arial"/>
            </a:endParaRPr>
          </a:p>
        </p:txBody>
      </p:sp>
      <p:pic>
        <p:nvPicPr>
          <p:cNvPr id="279" name="Google Shape;279;p30"/>
          <p:cNvPicPr preferRelativeResize="0"/>
          <p:nvPr/>
        </p:nvPicPr>
        <p:blipFill rotWithShape="1">
          <a:blip r:embed="rId3">
            <a:alphaModFix/>
          </a:blip>
          <a:srcRect/>
          <a:stretch/>
        </p:blipFill>
        <p:spPr>
          <a:xfrm>
            <a:off x="363350" y="1271925"/>
            <a:ext cx="3039563" cy="1657950"/>
          </a:xfrm>
          <a:prstGeom prst="rect">
            <a:avLst/>
          </a:prstGeom>
          <a:noFill/>
          <a:ln>
            <a:noFill/>
          </a:ln>
        </p:spPr>
      </p:pic>
      <p:grpSp>
        <p:nvGrpSpPr>
          <p:cNvPr id="280" name="Google Shape;280;p30"/>
          <p:cNvGrpSpPr/>
          <p:nvPr/>
        </p:nvGrpSpPr>
        <p:grpSpPr>
          <a:xfrm>
            <a:off x="4219125" y="1264275"/>
            <a:ext cx="1082200" cy="1306488"/>
            <a:chOff x="4219125" y="1264275"/>
            <a:chExt cx="1082200" cy="1306488"/>
          </a:xfrm>
        </p:grpSpPr>
        <p:grpSp>
          <p:nvGrpSpPr>
            <p:cNvPr id="281" name="Google Shape;281;p30"/>
            <p:cNvGrpSpPr/>
            <p:nvPr/>
          </p:nvGrpSpPr>
          <p:grpSpPr>
            <a:xfrm>
              <a:off x="4219125" y="1631038"/>
              <a:ext cx="1010775" cy="939725"/>
              <a:chOff x="4242650" y="1799550"/>
              <a:chExt cx="1010775" cy="939725"/>
            </a:xfrm>
          </p:grpSpPr>
          <p:pic>
            <p:nvPicPr>
              <p:cNvPr id="282" name="Google Shape;282;p30"/>
              <p:cNvPicPr preferRelativeResize="0"/>
              <p:nvPr/>
            </p:nvPicPr>
            <p:blipFill rotWithShape="1">
              <a:blip r:embed="rId3">
                <a:alphaModFix/>
              </a:blip>
              <a:srcRect t="32077" r="79952" b="29364"/>
              <a:stretch/>
            </p:blipFill>
            <p:spPr>
              <a:xfrm>
                <a:off x="4242650" y="1981725"/>
                <a:ext cx="609350" cy="639275"/>
              </a:xfrm>
              <a:prstGeom prst="rect">
                <a:avLst/>
              </a:prstGeom>
              <a:noFill/>
              <a:ln>
                <a:noFill/>
              </a:ln>
            </p:spPr>
          </p:pic>
          <p:pic>
            <p:nvPicPr>
              <p:cNvPr id="283" name="Google Shape;283;p30"/>
              <p:cNvPicPr preferRelativeResize="0"/>
              <p:nvPr/>
            </p:nvPicPr>
            <p:blipFill rotWithShape="1">
              <a:blip r:embed="rId3">
                <a:alphaModFix/>
              </a:blip>
              <a:srcRect l="86793" t="20957" b="22364"/>
              <a:stretch/>
            </p:blipFill>
            <p:spPr>
              <a:xfrm>
                <a:off x="4852000" y="1799550"/>
                <a:ext cx="401425" cy="939725"/>
              </a:xfrm>
              <a:prstGeom prst="rect">
                <a:avLst/>
              </a:prstGeom>
              <a:noFill/>
              <a:ln>
                <a:noFill/>
              </a:ln>
            </p:spPr>
          </p:pic>
        </p:grpSp>
        <p:sp>
          <p:nvSpPr>
            <p:cNvPr id="284" name="Google Shape;284;p30"/>
            <p:cNvSpPr txBox="1"/>
            <p:nvPr/>
          </p:nvSpPr>
          <p:spPr>
            <a:xfrm>
              <a:off x="4290625" y="1264275"/>
              <a:ext cx="10107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1" i="0" u="none" strike="noStrike" cap="none">
                  <a:solidFill>
                    <a:schemeClr val="dk2"/>
                  </a:solidFill>
                  <a:latin typeface="Arial"/>
                  <a:ea typeface="Arial"/>
                  <a:cs typeface="Arial"/>
                  <a:sym typeface="Arial"/>
                </a:rPr>
                <a:t>‘predatory’</a:t>
              </a:r>
              <a:endParaRPr sz="1200" b="1" i="0" u="none" strike="noStrike" cap="none">
                <a:solidFill>
                  <a:schemeClr val="dk2"/>
                </a:solidFill>
                <a:latin typeface="Arial"/>
                <a:ea typeface="Arial"/>
                <a:cs typeface="Arial"/>
                <a:sym typeface="Arial"/>
              </a:endParaRPr>
            </a:p>
          </p:txBody>
        </p:sp>
      </p:grpSp>
      <p:sp>
        <p:nvSpPr>
          <p:cNvPr id="285" name="Google Shape;285;p30"/>
          <p:cNvSpPr txBox="1"/>
          <p:nvPr/>
        </p:nvSpPr>
        <p:spPr>
          <a:xfrm>
            <a:off x="1373425" y="1271925"/>
            <a:ext cx="1848600" cy="354000"/>
          </a:xfrm>
          <a:prstGeom prst="rect">
            <a:avLst/>
          </a:prstGeom>
          <a:solidFill>
            <a:schemeClr val="lt1"/>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1100" b="1" i="0" u="none" strike="noStrike" cap="none">
                <a:solidFill>
                  <a:schemeClr val="dk2"/>
                </a:solidFill>
                <a:latin typeface="Arial"/>
                <a:ea typeface="Arial"/>
                <a:cs typeface="Arial"/>
                <a:sym typeface="Arial"/>
              </a:rPr>
              <a:t>The process, generically</a:t>
            </a:r>
            <a:endParaRPr sz="1100" b="1" i="0" u="none" strike="noStrike" cap="none">
              <a:solidFill>
                <a:schemeClr val="dk2"/>
              </a:solidFill>
              <a:latin typeface="Arial"/>
              <a:ea typeface="Arial"/>
              <a:cs typeface="Arial"/>
              <a:sym typeface="Arial"/>
            </a:endParaRPr>
          </a:p>
        </p:txBody>
      </p:sp>
      <p:grpSp>
        <p:nvGrpSpPr>
          <p:cNvPr id="286" name="Google Shape;286;p30"/>
          <p:cNvGrpSpPr/>
          <p:nvPr/>
        </p:nvGrpSpPr>
        <p:grpSpPr>
          <a:xfrm>
            <a:off x="5913700" y="1271913"/>
            <a:ext cx="2502600" cy="1306487"/>
            <a:chOff x="6447100" y="1271913"/>
            <a:chExt cx="2502600" cy="1306487"/>
          </a:xfrm>
        </p:grpSpPr>
        <p:pic>
          <p:nvPicPr>
            <p:cNvPr id="287" name="Google Shape;287;p30"/>
            <p:cNvPicPr preferRelativeResize="0"/>
            <p:nvPr/>
          </p:nvPicPr>
          <p:blipFill rotWithShape="1">
            <a:blip r:embed="rId3">
              <a:alphaModFix/>
            </a:blip>
            <a:srcRect t="32077" r="79952" b="29364"/>
            <a:stretch/>
          </p:blipFill>
          <p:spPr>
            <a:xfrm>
              <a:off x="6447100" y="1820850"/>
              <a:ext cx="609350" cy="639275"/>
            </a:xfrm>
            <a:prstGeom prst="rect">
              <a:avLst/>
            </a:prstGeom>
            <a:noFill/>
            <a:ln>
              <a:noFill/>
            </a:ln>
          </p:spPr>
        </p:pic>
        <p:pic>
          <p:nvPicPr>
            <p:cNvPr id="288" name="Google Shape;288;p30"/>
            <p:cNvPicPr preferRelativeResize="0"/>
            <p:nvPr/>
          </p:nvPicPr>
          <p:blipFill rotWithShape="1">
            <a:blip r:embed="rId3">
              <a:alphaModFix/>
            </a:blip>
            <a:srcRect l="86793" t="20957" b="22364"/>
            <a:stretch/>
          </p:blipFill>
          <p:spPr>
            <a:xfrm>
              <a:off x="7056450" y="1638675"/>
              <a:ext cx="401425" cy="939725"/>
            </a:xfrm>
            <a:prstGeom prst="rect">
              <a:avLst/>
            </a:prstGeom>
            <a:noFill/>
            <a:ln>
              <a:noFill/>
            </a:ln>
          </p:spPr>
        </p:pic>
        <p:sp>
          <p:nvSpPr>
            <p:cNvPr id="289" name="Google Shape;289;p30"/>
            <p:cNvSpPr txBox="1"/>
            <p:nvPr/>
          </p:nvSpPr>
          <p:spPr>
            <a:xfrm>
              <a:off x="6570575" y="1271913"/>
              <a:ext cx="9588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1" i="0" u="none" strike="noStrike" cap="none">
                  <a:solidFill>
                    <a:schemeClr val="dk2"/>
                  </a:solidFill>
                  <a:latin typeface="Arial"/>
                  <a:ea typeface="Arial"/>
                  <a:cs typeface="Arial"/>
                  <a:sym typeface="Arial"/>
                </a:rPr>
                <a:t>Pre-prints</a:t>
              </a:r>
              <a:endParaRPr sz="1200" b="1" i="0" u="none" strike="noStrike" cap="none">
                <a:solidFill>
                  <a:schemeClr val="dk2"/>
                </a:solidFill>
                <a:latin typeface="Arial"/>
                <a:ea typeface="Arial"/>
                <a:cs typeface="Arial"/>
                <a:sym typeface="Arial"/>
              </a:endParaRPr>
            </a:p>
          </p:txBody>
        </p:sp>
        <p:pic>
          <p:nvPicPr>
            <p:cNvPr id="290" name="Google Shape;290;p30"/>
            <p:cNvPicPr preferRelativeResize="0"/>
            <p:nvPr/>
          </p:nvPicPr>
          <p:blipFill rotWithShape="1">
            <a:blip r:embed="rId3">
              <a:alphaModFix/>
            </a:blip>
            <a:srcRect l="31570" t="31947" r="18165" b="29493"/>
            <a:stretch/>
          </p:blipFill>
          <p:spPr>
            <a:xfrm>
              <a:off x="7421850" y="1820850"/>
              <a:ext cx="1527850" cy="639275"/>
            </a:xfrm>
            <a:prstGeom prst="rect">
              <a:avLst/>
            </a:prstGeom>
            <a:noFill/>
            <a:ln>
              <a:noFill/>
            </a:ln>
          </p:spPr>
        </p:pic>
      </p:grpSp>
      <p:sp>
        <p:nvSpPr>
          <p:cNvPr id="291" name="Google Shape;291;p30"/>
          <p:cNvSpPr txBox="1"/>
          <p:nvPr/>
        </p:nvSpPr>
        <p:spPr>
          <a:xfrm>
            <a:off x="8003975" y="2387100"/>
            <a:ext cx="4791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1" i="1" u="none" strike="noStrike" cap="none">
                <a:solidFill>
                  <a:schemeClr val="dk2"/>
                </a:solidFill>
                <a:latin typeface="Arial"/>
                <a:ea typeface="Arial"/>
                <a:cs typeface="Arial"/>
                <a:sym typeface="Arial"/>
              </a:rPr>
              <a:t>PCI</a:t>
            </a:r>
            <a:endParaRPr sz="1200" b="1" i="1" u="none" strike="noStrike" cap="none">
              <a:solidFill>
                <a:schemeClr val="dk2"/>
              </a:solidFill>
              <a:latin typeface="Arial"/>
              <a:ea typeface="Arial"/>
              <a:cs typeface="Arial"/>
              <a:sym typeface="Arial"/>
            </a:endParaRPr>
          </a:p>
        </p:txBody>
      </p:sp>
      <p:grpSp>
        <p:nvGrpSpPr>
          <p:cNvPr id="292" name="Google Shape;292;p30"/>
          <p:cNvGrpSpPr/>
          <p:nvPr/>
        </p:nvGrpSpPr>
        <p:grpSpPr>
          <a:xfrm>
            <a:off x="887550" y="3322675"/>
            <a:ext cx="6456504" cy="1600675"/>
            <a:chOff x="440075" y="3322675"/>
            <a:chExt cx="6456504" cy="1600675"/>
          </a:xfrm>
        </p:grpSpPr>
        <p:pic>
          <p:nvPicPr>
            <p:cNvPr id="293" name="Google Shape;293;p30"/>
            <p:cNvPicPr preferRelativeResize="0"/>
            <p:nvPr/>
          </p:nvPicPr>
          <p:blipFill rotWithShape="1">
            <a:blip r:embed="rId4">
              <a:alphaModFix/>
            </a:blip>
            <a:srcRect/>
            <a:stretch/>
          </p:blipFill>
          <p:spPr>
            <a:xfrm>
              <a:off x="440075" y="3322675"/>
              <a:ext cx="6456504" cy="1600675"/>
            </a:xfrm>
            <a:prstGeom prst="rect">
              <a:avLst/>
            </a:prstGeom>
            <a:noFill/>
            <a:ln>
              <a:noFill/>
            </a:ln>
          </p:spPr>
        </p:pic>
        <p:pic>
          <p:nvPicPr>
            <p:cNvPr id="294" name="Google Shape;294;p30"/>
            <p:cNvPicPr preferRelativeResize="0"/>
            <p:nvPr/>
          </p:nvPicPr>
          <p:blipFill rotWithShape="1">
            <a:blip r:embed="rId5">
              <a:alphaModFix/>
            </a:blip>
            <a:srcRect/>
            <a:stretch/>
          </p:blipFill>
          <p:spPr>
            <a:xfrm>
              <a:off x="3312475" y="4435400"/>
              <a:ext cx="248600" cy="248600"/>
            </a:xfrm>
            <a:prstGeom prst="rect">
              <a:avLst/>
            </a:prstGeom>
            <a:noFill/>
            <a:ln>
              <a:noFill/>
            </a:ln>
          </p:spPr>
        </p:pic>
        <p:pic>
          <p:nvPicPr>
            <p:cNvPr id="295" name="Google Shape;295;p30"/>
            <p:cNvPicPr preferRelativeResize="0"/>
            <p:nvPr/>
          </p:nvPicPr>
          <p:blipFill rotWithShape="1">
            <a:blip r:embed="rId5">
              <a:alphaModFix/>
            </a:blip>
            <a:srcRect/>
            <a:stretch/>
          </p:blipFill>
          <p:spPr>
            <a:xfrm>
              <a:off x="4559875" y="4455450"/>
              <a:ext cx="248600" cy="248600"/>
            </a:xfrm>
            <a:prstGeom prst="rect">
              <a:avLst/>
            </a:prstGeom>
            <a:noFill/>
            <a:ln>
              <a:noFill/>
            </a:ln>
          </p:spPr>
        </p:pic>
        <p:pic>
          <p:nvPicPr>
            <p:cNvPr id="296" name="Google Shape;296;p30"/>
            <p:cNvPicPr preferRelativeResize="0"/>
            <p:nvPr/>
          </p:nvPicPr>
          <p:blipFill rotWithShape="1">
            <a:blip r:embed="rId5">
              <a:alphaModFix/>
            </a:blip>
            <a:srcRect/>
            <a:stretch/>
          </p:blipFill>
          <p:spPr>
            <a:xfrm>
              <a:off x="5060450" y="4455450"/>
              <a:ext cx="248600" cy="248600"/>
            </a:xfrm>
            <a:prstGeom prst="rect">
              <a:avLst/>
            </a:prstGeom>
            <a:noFill/>
            <a:ln>
              <a:noFill/>
            </a:ln>
          </p:spPr>
        </p:pic>
        <p:pic>
          <p:nvPicPr>
            <p:cNvPr id="297" name="Google Shape;297;p30"/>
            <p:cNvPicPr preferRelativeResize="0"/>
            <p:nvPr/>
          </p:nvPicPr>
          <p:blipFill rotWithShape="1">
            <a:blip r:embed="rId5">
              <a:alphaModFix/>
            </a:blip>
            <a:srcRect/>
            <a:stretch/>
          </p:blipFill>
          <p:spPr>
            <a:xfrm>
              <a:off x="5561025" y="4463800"/>
              <a:ext cx="248600" cy="248600"/>
            </a:xfrm>
            <a:prstGeom prst="rect">
              <a:avLst/>
            </a:prstGeom>
            <a:noFill/>
            <a:ln>
              <a:noFill/>
            </a:ln>
          </p:spPr>
        </p:pic>
      </p:grpSp>
      <p:grpSp>
        <p:nvGrpSpPr>
          <p:cNvPr id="298" name="Google Shape;298;p30"/>
          <p:cNvGrpSpPr/>
          <p:nvPr/>
        </p:nvGrpSpPr>
        <p:grpSpPr>
          <a:xfrm>
            <a:off x="7539675" y="3923500"/>
            <a:ext cx="1546825" cy="615600"/>
            <a:chOff x="7539675" y="3923500"/>
            <a:chExt cx="1546825" cy="615600"/>
          </a:xfrm>
        </p:grpSpPr>
        <p:sp>
          <p:nvSpPr>
            <p:cNvPr id="299" name="Google Shape;299;p30"/>
            <p:cNvSpPr txBox="1"/>
            <p:nvPr/>
          </p:nvSpPr>
          <p:spPr>
            <a:xfrm>
              <a:off x="7895800" y="3923500"/>
              <a:ext cx="11907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2"/>
                  </a:solidFill>
                  <a:latin typeface="Arial"/>
                  <a:ea typeface="Arial"/>
                  <a:cs typeface="Arial"/>
                  <a:sym typeface="Arial"/>
                </a:rPr>
                <a:t>Let’s unpack this a little!</a:t>
              </a:r>
              <a:endParaRPr sz="1400" b="0" i="0" u="none" strike="noStrike" cap="none">
                <a:solidFill>
                  <a:schemeClr val="dk2"/>
                </a:solidFill>
                <a:latin typeface="Arial"/>
                <a:ea typeface="Arial"/>
                <a:cs typeface="Arial"/>
                <a:sym typeface="Arial"/>
              </a:endParaRPr>
            </a:p>
          </p:txBody>
        </p:sp>
        <p:sp>
          <p:nvSpPr>
            <p:cNvPr id="300" name="Google Shape;300;p30"/>
            <p:cNvSpPr/>
            <p:nvPr/>
          </p:nvSpPr>
          <p:spPr>
            <a:xfrm>
              <a:off x="7539675" y="4155700"/>
              <a:ext cx="409800" cy="1512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01" name="Google Shape;301;p30"/>
          <p:cNvSpPr txBox="1"/>
          <p:nvPr/>
        </p:nvSpPr>
        <p:spPr>
          <a:xfrm>
            <a:off x="4596700" y="2178175"/>
            <a:ext cx="2685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rgbClr val="FF0000"/>
                </a:solidFill>
                <a:latin typeface="Arial"/>
                <a:ea typeface="Arial"/>
                <a:cs typeface="Arial"/>
                <a:sym typeface="Arial"/>
              </a:rPr>
              <a:t>$</a:t>
            </a:r>
            <a:endParaRPr sz="1000" b="0" i="0" u="none" strike="noStrike" cap="none">
              <a:solidFill>
                <a:srgbClr val="FF0000"/>
              </a:solidFill>
              <a:latin typeface="Arial"/>
              <a:ea typeface="Arial"/>
              <a:cs typeface="Arial"/>
              <a:sym typeface="Arial"/>
            </a:endParaRPr>
          </a:p>
        </p:txBody>
      </p:sp>
      <p:sp>
        <p:nvSpPr>
          <p:cNvPr id="302" name="Google Shape;302;p30"/>
          <p:cNvSpPr txBox="1"/>
          <p:nvPr/>
        </p:nvSpPr>
        <p:spPr>
          <a:xfrm>
            <a:off x="2772725" y="2178175"/>
            <a:ext cx="311400" cy="323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GB" sz="900" b="0" i="0" u="none" strike="noStrike" cap="none">
                <a:solidFill>
                  <a:srgbClr val="FF9900"/>
                </a:solidFill>
                <a:latin typeface="Arial"/>
                <a:ea typeface="Arial"/>
                <a:cs typeface="Arial"/>
                <a:sym typeface="Arial"/>
              </a:rPr>
              <a:t>$?</a:t>
            </a:r>
            <a:endParaRPr sz="900" b="0" i="0" u="none" strike="noStrike" cap="none">
              <a:solidFill>
                <a:srgbClr val="FF9900"/>
              </a:solidFill>
              <a:latin typeface="Arial"/>
              <a:ea typeface="Arial"/>
              <a:cs typeface="Arial"/>
              <a:sym typeface="Arial"/>
            </a:endParaRPr>
          </a:p>
        </p:txBody>
      </p:sp>
    </p:spTree>
    <p:extLst>
      <p:ext uri="{BB962C8B-B14F-4D97-AF65-F5344CB8AC3E}">
        <p14:creationId xmlns:p14="http://schemas.microsoft.com/office/powerpoint/2010/main" val="46059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grpSp>
        <p:nvGrpSpPr>
          <p:cNvPr id="309" name="Google Shape;309;p31"/>
          <p:cNvGrpSpPr/>
          <p:nvPr/>
        </p:nvGrpSpPr>
        <p:grpSpPr>
          <a:xfrm>
            <a:off x="209832" y="1458701"/>
            <a:ext cx="8720793" cy="1728288"/>
            <a:chOff x="440075" y="3643800"/>
            <a:chExt cx="6456499" cy="1279550"/>
          </a:xfrm>
        </p:grpSpPr>
        <p:pic>
          <p:nvPicPr>
            <p:cNvPr id="310" name="Google Shape;310;p31"/>
            <p:cNvPicPr preferRelativeResize="0"/>
            <p:nvPr/>
          </p:nvPicPr>
          <p:blipFill rotWithShape="1">
            <a:blip r:embed="rId3">
              <a:alphaModFix/>
            </a:blip>
            <a:srcRect t="20063"/>
            <a:stretch/>
          </p:blipFill>
          <p:spPr>
            <a:xfrm>
              <a:off x="440075" y="3643800"/>
              <a:ext cx="6456499" cy="1279550"/>
            </a:xfrm>
            <a:prstGeom prst="rect">
              <a:avLst/>
            </a:prstGeom>
            <a:noFill/>
            <a:ln>
              <a:noFill/>
            </a:ln>
          </p:spPr>
        </p:pic>
        <p:pic>
          <p:nvPicPr>
            <p:cNvPr id="311" name="Google Shape;311;p31"/>
            <p:cNvPicPr preferRelativeResize="0"/>
            <p:nvPr/>
          </p:nvPicPr>
          <p:blipFill rotWithShape="1">
            <a:blip r:embed="rId4">
              <a:alphaModFix/>
            </a:blip>
            <a:srcRect/>
            <a:stretch/>
          </p:blipFill>
          <p:spPr>
            <a:xfrm>
              <a:off x="3312475" y="4435400"/>
              <a:ext cx="248600" cy="248600"/>
            </a:xfrm>
            <a:prstGeom prst="rect">
              <a:avLst/>
            </a:prstGeom>
            <a:noFill/>
            <a:ln>
              <a:noFill/>
            </a:ln>
          </p:spPr>
        </p:pic>
        <p:pic>
          <p:nvPicPr>
            <p:cNvPr id="312" name="Google Shape;312;p31"/>
            <p:cNvPicPr preferRelativeResize="0"/>
            <p:nvPr/>
          </p:nvPicPr>
          <p:blipFill rotWithShape="1">
            <a:blip r:embed="rId4">
              <a:alphaModFix/>
            </a:blip>
            <a:srcRect/>
            <a:stretch/>
          </p:blipFill>
          <p:spPr>
            <a:xfrm>
              <a:off x="4559875" y="4455450"/>
              <a:ext cx="248600" cy="248600"/>
            </a:xfrm>
            <a:prstGeom prst="rect">
              <a:avLst/>
            </a:prstGeom>
            <a:noFill/>
            <a:ln>
              <a:noFill/>
            </a:ln>
          </p:spPr>
        </p:pic>
        <p:pic>
          <p:nvPicPr>
            <p:cNvPr id="313" name="Google Shape;313;p31"/>
            <p:cNvPicPr preferRelativeResize="0"/>
            <p:nvPr/>
          </p:nvPicPr>
          <p:blipFill rotWithShape="1">
            <a:blip r:embed="rId4">
              <a:alphaModFix/>
            </a:blip>
            <a:srcRect/>
            <a:stretch/>
          </p:blipFill>
          <p:spPr>
            <a:xfrm>
              <a:off x="5060450" y="4455450"/>
              <a:ext cx="248600" cy="248600"/>
            </a:xfrm>
            <a:prstGeom prst="rect">
              <a:avLst/>
            </a:prstGeom>
            <a:noFill/>
            <a:ln>
              <a:noFill/>
            </a:ln>
          </p:spPr>
        </p:pic>
        <p:pic>
          <p:nvPicPr>
            <p:cNvPr id="314" name="Google Shape;314;p31"/>
            <p:cNvPicPr preferRelativeResize="0"/>
            <p:nvPr/>
          </p:nvPicPr>
          <p:blipFill rotWithShape="1">
            <a:blip r:embed="rId4">
              <a:alphaModFix/>
            </a:blip>
            <a:srcRect/>
            <a:stretch/>
          </p:blipFill>
          <p:spPr>
            <a:xfrm>
              <a:off x="5561025" y="4463800"/>
              <a:ext cx="248600" cy="248600"/>
            </a:xfrm>
            <a:prstGeom prst="rect">
              <a:avLst/>
            </a:prstGeom>
            <a:noFill/>
            <a:ln>
              <a:noFill/>
            </a:ln>
          </p:spPr>
        </p:pic>
      </p:grpSp>
      <p:cxnSp>
        <p:nvCxnSpPr>
          <p:cNvPr id="316" name="Google Shape;316;p31"/>
          <p:cNvCxnSpPr/>
          <p:nvPr/>
        </p:nvCxnSpPr>
        <p:spPr>
          <a:xfrm>
            <a:off x="7198863" y="276898"/>
            <a:ext cx="0" cy="345300"/>
          </a:xfrm>
          <a:prstGeom prst="straightConnector1">
            <a:avLst/>
          </a:prstGeom>
          <a:noFill/>
          <a:ln w="19050" cap="flat" cmpd="sng">
            <a:solidFill>
              <a:srgbClr val="93C47D"/>
            </a:solidFill>
            <a:prstDash val="solid"/>
            <a:round/>
            <a:headEnd type="none" w="sm" len="sm"/>
            <a:tailEnd type="triangle" w="med" len="med"/>
          </a:ln>
        </p:spPr>
      </p:cxnSp>
      <p:sp>
        <p:nvSpPr>
          <p:cNvPr id="319" name="Google Shape;319;p31"/>
          <p:cNvSpPr txBox="1"/>
          <p:nvPr/>
        </p:nvSpPr>
        <p:spPr>
          <a:xfrm>
            <a:off x="4143368" y="900930"/>
            <a:ext cx="990113"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dirty="0">
                <a:solidFill>
                  <a:srgbClr val="0086F0"/>
                </a:solidFill>
                <a:latin typeface="Arial"/>
                <a:ea typeface="Arial"/>
                <a:cs typeface="Arial"/>
                <a:sym typeface="Arial"/>
              </a:rPr>
              <a:t>Reviews are </a:t>
            </a:r>
            <a:br>
              <a:rPr lang="en-GB" sz="1000" b="0" i="0" u="none" strike="noStrike" cap="none" dirty="0">
                <a:solidFill>
                  <a:srgbClr val="0086F0"/>
                </a:solidFill>
                <a:latin typeface="Arial"/>
                <a:ea typeface="Arial"/>
                <a:cs typeface="Arial"/>
                <a:sym typeface="Arial"/>
              </a:rPr>
            </a:br>
            <a:r>
              <a:rPr lang="en-GB" sz="1000" b="0" i="0" u="none" strike="noStrike" cap="none" dirty="0">
                <a:solidFill>
                  <a:srgbClr val="0086F0"/>
                </a:solidFill>
                <a:latin typeface="Arial"/>
                <a:ea typeface="Arial"/>
                <a:cs typeface="Arial"/>
                <a:sym typeface="Arial"/>
              </a:rPr>
              <a:t>invited here!</a:t>
            </a:r>
            <a:endParaRPr sz="1000" b="0" i="0" u="none" strike="noStrike" cap="none" dirty="0">
              <a:solidFill>
                <a:srgbClr val="0086F0"/>
              </a:solidFill>
              <a:latin typeface="Arial"/>
              <a:ea typeface="Arial"/>
              <a:cs typeface="Arial"/>
              <a:sym typeface="Arial"/>
            </a:endParaRPr>
          </a:p>
        </p:txBody>
      </p:sp>
      <p:sp>
        <p:nvSpPr>
          <p:cNvPr id="321" name="Google Shape;321;p31"/>
          <p:cNvSpPr txBox="1"/>
          <p:nvPr/>
        </p:nvSpPr>
        <p:spPr>
          <a:xfrm>
            <a:off x="6550964" y="579221"/>
            <a:ext cx="1288186"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dirty="0">
                <a:solidFill>
                  <a:srgbClr val="0086F0"/>
                </a:solidFill>
                <a:latin typeface="Arial"/>
                <a:ea typeface="Arial"/>
                <a:cs typeface="Arial"/>
                <a:sym typeface="Arial"/>
              </a:rPr>
              <a:t>i.e. only after scope </a:t>
            </a:r>
            <a:br>
              <a:rPr lang="en-GB" sz="1000" b="0" i="0" u="none" strike="noStrike" cap="none" dirty="0">
                <a:solidFill>
                  <a:srgbClr val="0086F0"/>
                </a:solidFill>
                <a:latin typeface="Arial"/>
                <a:ea typeface="Arial"/>
                <a:cs typeface="Arial"/>
                <a:sym typeface="Arial"/>
              </a:rPr>
            </a:br>
            <a:r>
              <a:rPr lang="en-GB" sz="1000" b="0" i="0" u="none" strike="noStrike" cap="none" dirty="0">
                <a:solidFill>
                  <a:srgbClr val="0086F0"/>
                </a:solidFill>
                <a:latin typeface="Arial"/>
                <a:ea typeface="Arial"/>
                <a:cs typeface="Arial"/>
                <a:sym typeface="Arial"/>
              </a:rPr>
              <a:t>has been assessed </a:t>
            </a:r>
            <a:endParaRPr sz="1000" b="0" i="0" u="none" strike="noStrike" cap="none" dirty="0">
              <a:solidFill>
                <a:srgbClr val="0086F0"/>
              </a:solidFill>
              <a:latin typeface="Arial"/>
              <a:ea typeface="Arial"/>
              <a:cs typeface="Arial"/>
              <a:sym typeface="Arial"/>
            </a:endParaRPr>
          </a:p>
        </p:txBody>
      </p:sp>
      <p:cxnSp>
        <p:nvCxnSpPr>
          <p:cNvPr id="322" name="Google Shape;322;p31"/>
          <p:cNvCxnSpPr>
            <a:cxnSpLocks/>
          </p:cNvCxnSpPr>
          <p:nvPr/>
        </p:nvCxnSpPr>
        <p:spPr>
          <a:xfrm rot="10800000" flipV="1">
            <a:off x="5045814" y="766614"/>
            <a:ext cx="1544017" cy="352926"/>
          </a:xfrm>
          <a:prstGeom prst="curvedConnector3">
            <a:avLst>
              <a:gd name="adj1" fmla="val 50000"/>
            </a:avLst>
          </a:prstGeom>
          <a:noFill/>
          <a:ln w="9525" cap="flat" cmpd="sng">
            <a:solidFill>
              <a:srgbClr val="0086F0"/>
            </a:solidFill>
            <a:prstDash val="solid"/>
            <a:round/>
            <a:headEnd type="none" w="sm" len="sm"/>
            <a:tailEnd type="stealth" w="med" len="med"/>
          </a:ln>
        </p:spPr>
      </p:cxnSp>
      <p:cxnSp>
        <p:nvCxnSpPr>
          <p:cNvPr id="323" name="Google Shape;323;p31"/>
          <p:cNvCxnSpPr>
            <a:cxnSpLocks/>
          </p:cNvCxnSpPr>
          <p:nvPr/>
        </p:nvCxnSpPr>
        <p:spPr>
          <a:xfrm rot="5400000">
            <a:off x="3895503" y="1337953"/>
            <a:ext cx="372207" cy="351738"/>
          </a:xfrm>
          <a:prstGeom prst="curvedConnector3">
            <a:avLst>
              <a:gd name="adj1" fmla="val 50000"/>
            </a:avLst>
          </a:prstGeom>
          <a:noFill/>
          <a:ln w="9525" cap="flat" cmpd="sng">
            <a:solidFill>
              <a:srgbClr val="0086F0"/>
            </a:solidFill>
            <a:prstDash val="solid"/>
            <a:round/>
            <a:headEnd type="none" w="sm" len="sm"/>
            <a:tailEnd type="stealth" w="med" len="med"/>
          </a:ln>
        </p:spPr>
      </p:cxnSp>
      <p:sp>
        <p:nvSpPr>
          <p:cNvPr id="2" name="Google Shape;277;p30">
            <a:extLst>
              <a:ext uri="{FF2B5EF4-FFF2-40B4-BE49-F238E27FC236}">
                <a16:creationId xmlns:a16="http://schemas.microsoft.com/office/drawing/2014/main" id="{44A9F491-630E-622D-7B68-A7EC95EBC920}"/>
              </a:ext>
            </a:extLst>
          </p:cNvPr>
          <p:cNvSpPr txBox="1"/>
          <p:nvPr/>
        </p:nvSpPr>
        <p:spPr>
          <a:xfrm>
            <a:off x="299925"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Understanding the Process</a:t>
            </a:r>
            <a:endParaRPr sz="2400" b="1" i="0" u="none" strike="noStrike" cap="none" dirty="0">
              <a:solidFill>
                <a:srgbClr val="000000"/>
              </a:solidFill>
              <a:latin typeface="Arial"/>
              <a:ea typeface="Arial"/>
              <a:cs typeface="Arial"/>
              <a:sym typeface="Arial"/>
            </a:endParaRPr>
          </a:p>
        </p:txBody>
      </p:sp>
      <p:sp>
        <p:nvSpPr>
          <p:cNvPr id="3" name="Google Shape;278;p30">
            <a:extLst>
              <a:ext uri="{FF2B5EF4-FFF2-40B4-BE49-F238E27FC236}">
                <a16:creationId xmlns:a16="http://schemas.microsoft.com/office/drawing/2014/main" id="{18F9672D-0E8A-74CD-C186-B2D25D1B5C86}"/>
              </a:ext>
            </a:extLst>
          </p:cNvPr>
          <p:cNvSpPr txBox="1"/>
          <p:nvPr/>
        </p:nvSpPr>
        <p:spPr>
          <a:xfrm>
            <a:off x="299925" y="742926"/>
            <a:ext cx="3496571" cy="400200"/>
          </a:xfrm>
          <a:prstGeom prst="rect">
            <a:avLst/>
          </a:prstGeom>
          <a:noFill/>
          <a:ln>
            <a:noFill/>
          </a:ln>
        </p:spPr>
        <p:txBody>
          <a:bodyPr spcFirstLastPara="1" wrap="square" lIns="91425" tIns="91425" rIns="91425" bIns="91425" anchor="t" anchorCtr="0">
            <a:spAutoFit/>
          </a:bodyPr>
          <a:lstStyle/>
          <a:p>
            <a:pPr lvl="0">
              <a:buSzPts val="1400"/>
            </a:pPr>
            <a:r>
              <a:rPr lang="en-GB" b="1" i="1" dirty="0">
                <a:solidFill>
                  <a:schemeClr val="dk1"/>
                </a:solidFill>
              </a:rPr>
              <a:t>REVIEWING for core/traditional model</a:t>
            </a:r>
            <a:endParaRPr sz="1400" b="0" i="0" u="none" strike="noStrike" cap="none" dirty="0">
              <a:solidFill>
                <a:schemeClr val="dk2"/>
              </a:solidFill>
              <a:latin typeface="Arial"/>
              <a:ea typeface="Arial"/>
              <a:cs typeface="Arial"/>
              <a:sym typeface="Arial"/>
            </a:endParaRPr>
          </a:p>
        </p:txBody>
      </p:sp>
      <p:sp>
        <p:nvSpPr>
          <p:cNvPr id="4" name="Rectangle 3">
            <a:extLst>
              <a:ext uri="{FF2B5EF4-FFF2-40B4-BE49-F238E27FC236}">
                <a16:creationId xmlns:a16="http://schemas.microsoft.com/office/drawing/2014/main" id="{7C7DD031-D045-1FB4-7355-AFD2115B4ABC}"/>
              </a:ext>
            </a:extLst>
          </p:cNvPr>
          <p:cNvSpPr/>
          <p:nvPr/>
        </p:nvSpPr>
        <p:spPr>
          <a:xfrm>
            <a:off x="3518703" y="1574152"/>
            <a:ext cx="1417427" cy="1578112"/>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018413CA-6FEC-432D-7FAC-CA28E9E6BE06}"/>
              </a:ext>
            </a:extLst>
          </p:cNvPr>
          <p:cNvSpPr txBox="1"/>
          <p:nvPr/>
        </p:nvSpPr>
        <p:spPr>
          <a:xfrm>
            <a:off x="202473" y="3077278"/>
            <a:ext cx="4280339" cy="2031325"/>
          </a:xfrm>
          <a:prstGeom prst="rect">
            <a:avLst/>
          </a:prstGeom>
          <a:noFill/>
        </p:spPr>
        <p:txBody>
          <a:bodyPr wrap="none" rtlCol="0">
            <a:spAutoFit/>
          </a:bodyPr>
          <a:lstStyle/>
          <a:p>
            <a:pPr marL="342900" indent="-342900">
              <a:buAutoNum type="arabicPeriod"/>
            </a:pPr>
            <a:r>
              <a:rPr lang="en-US" dirty="0"/>
              <a:t>Assess match with your expertise</a:t>
            </a:r>
            <a:br>
              <a:rPr lang="en-US" dirty="0"/>
            </a:br>
            <a:r>
              <a:rPr lang="en-US" dirty="0"/>
              <a:t>- need not be expert in all aspects</a:t>
            </a:r>
          </a:p>
          <a:p>
            <a:pPr marL="342900" indent="-342900">
              <a:buAutoNum type="arabicPeriod"/>
            </a:pPr>
            <a:r>
              <a:rPr lang="en-US" dirty="0"/>
              <a:t>Respond yes/no; how you can review</a:t>
            </a:r>
            <a:br>
              <a:rPr lang="en-US" dirty="0"/>
            </a:br>
            <a:r>
              <a:rPr lang="en-US" dirty="0"/>
              <a:t>- request extension if needed</a:t>
            </a:r>
          </a:p>
          <a:p>
            <a:pPr marL="342900" indent="-342900">
              <a:buAutoNum type="arabicPeriod"/>
            </a:pPr>
            <a:r>
              <a:rPr lang="en-US" dirty="0"/>
              <a:t>Review components to your level of expertise</a:t>
            </a:r>
          </a:p>
          <a:p>
            <a:pPr marL="342900" indent="-342900">
              <a:buFont typeface="Arial"/>
              <a:buAutoNum type="arabicPeriod"/>
            </a:pPr>
            <a:r>
              <a:rPr lang="en-US" dirty="0"/>
              <a:t>Be clear, constructive; ok to be Frank (not Kurt)</a:t>
            </a:r>
          </a:p>
          <a:p>
            <a:pPr marL="342900" indent="-342900">
              <a:buAutoNum type="arabicPeriod"/>
            </a:pPr>
            <a:r>
              <a:rPr lang="en-US" dirty="0"/>
              <a:t>Do review in the requested time, or earlier! :-)</a:t>
            </a:r>
            <a:br>
              <a:rPr lang="en-US" dirty="0"/>
            </a:br>
            <a:r>
              <a:rPr lang="en-US" dirty="0"/>
              <a:t>Re-review if requested</a:t>
            </a:r>
          </a:p>
          <a:p>
            <a:pPr marL="342900" indent="-342900">
              <a:buAutoNum type="arabicPeriod"/>
            </a:pPr>
            <a:r>
              <a:rPr lang="en-US" dirty="0"/>
              <a:t>Respect confidentiality</a:t>
            </a:r>
          </a:p>
        </p:txBody>
      </p:sp>
      <p:sp>
        <p:nvSpPr>
          <p:cNvPr id="9" name="Google Shape;278;p30">
            <a:extLst>
              <a:ext uri="{FF2B5EF4-FFF2-40B4-BE49-F238E27FC236}">
                <a16:creationId xmlns:a16="http://schemas.microsoft.com/office/drawing/2014/main" id="{3D59B4A1-2083-638B-2E15-B1112DEB7DBD}"/>
              </a:ext>
            </a:extLst>
          </p:cNvPr>
          <p:cNvSpPr txBox="1"/>
          <p:nvPr/>
        </p:nvSpPr>
        <p:spPr>
          <a:xfrm>
            <a:off x="201801" y="2751881"/>
            <a:ext cx="686033" cy="400200"/>
          </a:xfrm>
          <a:prstGeom prst="rect">
            <a:avLst/>
          </a:prstGeom>
          <a:noFill/>
          <a:ln>
            <a:noFill/>
          </a:ln>
        </p:spPr>
        <p:txBody>
          <a:bodyPr spcFirstLastPara="1" wrap="square" lIns="91425" tIns="91425" rIns="91425" bIns="91425" anchor="t" anchorCtr="0">
            <a:spAutoFit/>
          </a:bodyPr>
          <a:lstStyle/>
          <a:p>
            <a:pPr lvl="0">
              <a:buSzPts val="1400"/>
            </a:pPr>
            <a:r>
              <a:rPr lang="en-GB" b="1" i="1" dirty="0">
                <a:solidFill>
                  <a:schemeClr val="dk1"/>
                </a:solidFill>
              </a:rPr>
              <a:t>Do:</a:t>
            </a:r>
            <a:endParaRPr sz="1400" b="0" i="0" u="none" strike="noStrike" cap="none" dirty="0">
              <a:solidFill>
                <a:schemeClr val="dk2"/>
              </a:solidFill>
              <a:latin typeface="Arial"/>
              <a:ea typeface="Arial"/>
              <a:cs typeface="Arial"/>
              <a:sym typeface="Arial"/>
            </a:endParaRPr>
          </a:p>
        </p:txBody>
      </p:sp>
      <p:sp>
        <p:nvSpPr>
          <p:cNvPr id="10" name="TextBox 9">
            <a:extLst>
              <a:ext uri="{FF2B5EF4-FFF2-40B4-BE49-F238E27FC236}">
                <a16:creationId xmlns:a16="http://schemas.microsoft.com/office/drawing/2014/main" id="{05247F14-782F-1135-AFD9-2207A8CB7111}"/>
              </a:ext>
            </a:extLst>
          </p:cNvPr>
          <p:cNvSpPr txBox="1"/>
          <p:nvPr/>
        </p:nvSpPr>
        <p:spPr>
          <a:xfrm>
            <a:off x="4699250" y="3939052"/>
            <a:ext cx="4242277" cy="1169551"/>
          </a:xfrm>
          <a:prstGeom prst="rect">
            <a:avLst/>
          </a:prstGeom>
          <a:noFill/>
        </p:spPr>
        <p:txBody>
          <a:bodyPr wrap="square" rtlCol="0">
            <a:spAutoFit/>
          </a:bodyPr>
          <a:lstStyle/>
          <a:p>
            <a:pPr marL="342900" indent="-342900">
              <a:buAutoNum type="arabicPeriod"/>
            </a:pPr>
            <a:r>
              <a:rPr lang="en-US" dirty="0"/>
              <a:t>Make ad hominem comments</a:t>
            </a:r>
          </a:p>
          <a:p>
            <a:pPr marL="342900" indent="-342900">
              <a:buAutoNum type="arabicPeriod"/>
            </a:pPr>
            <a:r>
              <a:rPr lang="en-US" dirty="0"/>
              <a:t>Penalize language, as long as the science is understandable</a:t>
            </a:r>
          </a:p>
          <a:p>
            <a:pPr marL="342900" indent="-342900">
              <a:buAutoNum type="arabicPeriod"/>
            </a:pPr>
            <a:r>
              <a:rPr lang="en-US" dirty="0"/>
              <a:t>Be (unnecessarily) discouraging</a:t>
            </a:r>
          </a:p>
          <a:p>
            <a:pPr marL="342900" indent="-342900">
              <a:buAutoNum type="arabicPeriod"/>
            </a:pPr>
            <a:r>
              <a:rPr lang="en-US" dirty="0"/>
              <a:t>Say accept/reject, or comment on fit with scope</a:t>
            </a:r>
          </a:p>
        </p:txBody>
      </p:sp>
      <p:sp>
        <p:nvSpPr>
          <p:cNvPr id="11" name="Google Shape;278;p30">
            <a:extLst>
              <a:ext uri="{FF2B5EF4-FFF2-40B4-BE49-F238E27FC236}">
                <a16:creationId xmlns:a16="http://schemas.microsoft.com/office/drawing/2014/main" id="{583423FB-8C00-8E2A-1A65-7D64528AEAB1}"/>
              </a:ext>
            </a:extLst>
          </p:cNvPr>
          <p:cNvSpPr txBox="1"/>
          <p:nvPr/>
        </p:nvSpPr>
        <p:spPr>
          <a:xfrm>
            <a:off x="4698578" y="3613655"/>
            <a:ext cx="798724" cy="400079"/>
          </a:xfrm>
          <a:prstGeom prst="rect">
            <a:avLst/>
          </a:prstGeom>
          <a:noFill/>
          <a:ln>
            <a:noFill/>
          </a:ln>
        </p:spPr>
        <p:txBody>
          <a:bodyPr spcFirstLastPara="1" wrap="square" lIns="91425" tIns="91425" rIns="91425" bIns="91425" anchor="t" anchorCtr="0">
            <a:spAutoFit/>
          </a:bodyPr>
          <a:lstStyle/>
          <a:p>
            <a:pPr lvl="0">
              <a:buSzPts val="1400"/>
            </a:pPr>
            <a:r>
              <a:rPr lang="en-GB" b="1" i="1" dirty="0">
                <a:solidFill>
                  <a:schemeClr val="dk1"/>
                </a:solidFill>
              </a:rPr>
              <a:t>Don’t:</a:t>
            </a:r>
            <a:endParaRPr sz="1400" b="0" i="0" u="none" strike="noStrike" cap="none" dirty="0">
              <a:solidFill>
                <a:schemeClr val="dk2"/>
              </a:solidFill>
              <a:latin typeface="Arial"/>
              <a:ea typeface="Arial"/>
              <a:cs typeface="Arial"/>
              <a:sym typeface="Arial"/>
            </a:endParaRPr>
          </a:p>
        </p:txBody>
      </p:sp>
    </p:spTree>
    <p:extLst>
      <p:ext uri="{BB962C8B-B14F-4D97-AF65-F5344CB8AC3E}">
        <p14:creationId xmlns:p14="http://schemas.microsoft.com/office/powerpoint/2010/main" val="29786068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7;p30">
            <a:extLst>
              <a:ext uri="{FF2B5EF4-FFF2-40B4-BE49-F238E27FC236}">
                <a16:creationId xmlns:a16="http://schemas.microsoft.com/office/drawing/2014/main" id="{84DF4F82-C06E-7079-2667-EEC137E290A3}"/>
              </a:ext>
            </a:extLst>
          </p:cNvPr>
          <p:cNvSpPr txBox="1"/>
          <p:nvPr/>
        </p:nvSpPr>
        <p:spPr>
          <a:xfrm>
            <a:off x="299925"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Understanding the Process</a:t>
            </a:r>
            <a:endParaRPr sz="2400" b="1" i="0" u="none" strike="noStrike" cap="none" dirty="0">
              <a:solidFill>
                <a:srgbClr val="000000"/>
              </a:solidFill>
              <a:latin typeface="Arial"/>
              <a:ea typeface="Arial"/>
              <a:cs typeface="Arial"/>
              <a:sym typeface="Arial"/>
            </a:endParaRPr>
          </a:p>
        </p:txBody>
      </p:sp>
      <p:sp>
        <p:nvSpPr>
          <p:cNvPr id="4" name="TextBox 3">
            <a:extLst>
              <a:ext uri="{FF2B5EF4-FFF2-40B4-BE49-F238E27FC236}">
                <a16:creationId xmlns:a16="http://schemas.microsoft.com/office/drawing/2014/main" id="{0172F646-286A-332C-E211-CF42DC462200}"/>
              </a:ext>
            </a:extLst>
          </p:cNvPr>
          <p:cNvSpPr txBox="1"/>
          <p:nvPr/>
        </p:nvSpPr>
        <p:spPr>
          <a:xfrm>
            <a:off x="299925" y="756292"/>
            <a:ext cx="8630700" cy="4339650"/>
          </a:xfrm>
          <a:prstGeom prst="rect">
            <a:avLst/>
          </a:prstGeom>
          <a:noFill/>
        </p:spPr>
        <p:txBody>
          <a:bodyPr wrap="square" rtlCol="0">
            <a:spAutoFit/>
          </a:bodyPr>
          <a:lstStyle/>
          <a:p>
            <a:r>
              <a:rPr lang="en-US" b="1" dirty="0"/>
              <a:t>Instructions for Reviewers: </a:t>
            </a:r>
            <a:r>
              <a:rPr lang="en-US" i="1" dirty="0"/>
              <a:t>Reviews should be constructive, polite; the critique honest, based on credible science; they may be frank, but ad hominem comments are unwarranted and must be avoided. Artificial Intelligence must not be used to prepare the review. </a:t>
            </a:r>
            <a:endParaRPr lang="en-US" dirty="0"/>
          </a:p>
          <a:p>
            <a:endParaRPr lang="en-US" sz="800" dirty="0"/>
          </a:p>
          <a:p>
            <a:r>
              <a:rPr lang="en-US" u="sng" dirty="0"/>
              <a:t>1. Summary of the intent of the study and relevance of major findings (~50 to 150 words): </a:t>
            </a:r>
            <a:r>
              <a:rPr lang="en-US" dirty="0"/>
              <a:t>the disciplinary / theoretical context, main question(s), principle approaches main conclusions and their importance </a:t>
            </a:r>
          </a:p>
          <a:p>
            <a:endParaRPr lang="en-US" sz="800" dirty="0"/>
          </a:p>
          <a:p>
            <a:r>
              <a:rPr lang="en-US" u="sng" dirty="0"/>
              <a:t>2. Major Strengths and/or Weaknesses: </a:t>
            </a:r>
            <a:r>
              <a:rPr lang="en-US" dirty="0"/>
              <a:t>conceptual gaps, logic, study design, innovation, overall presentation of the argument and evidence; Strengths, Weaknesses</a:t>
            </a:r>
          </a:p>
          <a:p>
            <a:endParaRPr lang="en-US" sz="800" dirty="0"/>
          </a:p>
          <a:p>
            <a:r>
              <a:rPr lang="en-US" u="sng" dirty="0"/>
              <a:t>3. Therefore, suitability of the manuscript for </a:t>
            </a:r>
            <a:r>
              <a:rPr lang="en-US" i="1" u="sng" dirty="0"/>
              <a:t>Biogeography </a:t>
            </a:r>
            <a:r>
              <a:rPr lang="en-US" u="sng" dirty="0"/>
              <a:t>(~50 words): </a:t>
            </a:r>
            <a:r>
              <a:rPr lang="en-US" dirty="0"/>
              <a:t>e.g. a high quality manuscript in terms of scientific content, writing, and preparation of figures and tables? Or unsuited due to substantial errors, poor study design or execution, insufficient analyses, inadequate preparation? Emphasize why. </a:t>
            </a:r>
            <a:br>
              <a:rPr lang="en-US" dirty="0"/>
            </a:br>
            <a:endParaRPr lang="en-US" sz="800" dirty="0"/>
          </a:p>
          <a:p>
            <a:r>
              <a:rPr lang="en-US" i="1" dirty="0">
                <a:solidFill>
                  <a:schemeClr val="accent5"/>
                </a:solidFill>
              </a:rPr>
              <a:t>If your assessment is that the manuscript is scientifically weak, lacks originality, or has potential but was poorly prepared by authors, there is no need to continue with further review. If the manuscript is, in your opinion, of suitable quality and topic for the journal, we would appreciate additional detailed comments</a:t>
            </a:r>
            <a:r>
              <a:rPr lang="en-US" i="1" dirty="0"/>
              <a:t>. </a:t>
            </a:r>
            <a:endParaRPr lang="en-US" dirty="0"/>
          </a:p>
          <a:p>
            <a:endParaRPr lang="en-US" sz="800" dirty="0"/>
          </a:p>
          <a:p>
            <a:r>
              <a:rPr lang="en-US" u="sng" dirty="0"/>
              <a:t>4. Minor comments: </a:t>
            </a:r>
            <a:r>
              <a:rPr lang="en-US" dirty="0"/>
              <a:t>e.g. list (with line numbers) of areas that lack clarity, have typos or errors in grammar, or otherwise need line edits</a:t>
            </a:r>
          </a:p>
          <a:p>
            <a:br>
              <a:rPr lang="en-US" sz="800" dirty="0"/>
            </a:br>
            <a:r>
              <a:rPr lang="en-US" dirty="0"/>
              <a:t>Please declare any potential conflicts of interest. If uncertain, contact the handling editor before review. </a:t>
            </a:r>
          </a:p>
        </p:txBody>
      </p:sp>
    </p:spTree>
    <p:extLst>
      <p:ext uri="{BB962C8B-B14F-4D97-AF65-F5344CB8AC3E}">
        <p14:creationId xmlns:p14="http://schemas.microsoft.com/office/powerpoint/2010/main" val="21882764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06">
          <a:extLst>
            <a:ext uri="{FF2B5EF4-FFF2-40B4-BE49-F238E27FC236}">
              <a16:creationId xmlns:a16="http://schemas.microsoft.com/office/drawing/2014/main" id="{AC9FDF52-C38D-86FC-1E13-5D5973E8C7E6}"/>
            </a:ext>
          </a:extLst>
        </p:cNvPr>
        <p:cNvGrpSpPr/>
        <p:nvPr/>
      </p:nvGrpSpPr>
      <p:grpSpPr>
        <a:xfrm>
          <a:off x="0" y="0"/>
          <a:ext cx="0" cy="0"/>
          <a:chOff x="0" y="0"/>
          <a:chExt cx="0" cy="0"/>
        </a:xfrm>
      </p:grpSpPr>
      <p:grpSp>
        <p:nvGrpSpPr>
          <p:cNvPr id="309" name="Google Shape;309;p31">
            <a:extLst>
              <a:ext uri="{FF2B5EF4-FFF2-40B4-BE49-F238E27FC236}">
                <a16:creationId xmlns:a16="http://schemas.microsoft.com/office/drawing/2014/main" id="{5820987C-7423-B06B-6D37-56F96D4C2837}"/>
              </a:ext>
            </a:extLst>
          </p:cNvPr>
          <p:cNvGrpSpPr/>
          <p:nvPr/>
        </p:nvGrpSpPr>
        <p:grpSpPr>
          <a:xfrm>
            <a:off x="209832" y="1458701"/>
            <a:ext cx="8720793" cy="1728288"/>
            <a:chOff x="440075" y="3643800"/>
            <a:chExt cx="6456499" cy="1279550"/>
          </a:xfrm>
        </p:grpSpPr>
        <p:pic>
          <p:nvPicPr>
            <p:cNvPr id="310" name="Google Shape;310;p31">
              <a:extLst>
                <a:ext uri="{FF2B5EF4-FFF2-40B4-BE49-F238E27FC236}">
                  <a16:creationId xmlns:a16="http://schemas.microsoft.com/office/drawing/2014/main" id="{A3E67B76-0B46-9548-58F0-2C9E3690B086}"/>
                </a:ext>
              </a:extLst>
            </p:cNvPr>
            <p:cNvPicPr preferRelativeResize="0"/>
            <p:nvPr/>
          </p:nvPicPr>
          <p:blipFill rotWithShape="1">
            <a:blip r:embed="rId3">
              <a:alphaModFix/>
            </a:blip>
            <a:srcRect t="20063"/>
            <a:stretch/>
          </p:blipFill>
          <p:spPr>
            <a:xfrm>
              <a:off x="440075" y="3643800"/>
              <a:ext cx="6456499" cy="1279550"/>
            </a:xfrm>
            <a:prstGeom prst="rect">
              <a:avLst/>
            </a:prstGeom>
            <a:noFill/>
            <a:ln>
              <a:noFill/>
            </a:ln>
          </p:spPr>
        </p:pic>
        <p:pic>
          <p:nvPicPr>
            <p:cNvPr id="311" name="Google Shape;311;p31">
              <a:extLst>
                <a:ext uri="{FF2B5EF4-FFF2-40B4-BE49-F238E27FC236}">
                  <a16:creationId xmlns:a16="http://schemas.microsoft.com/office/drawing/2014/main" id="{AB7E6FD9-2A08-7C71-1184-A8710461F6A9}"/>
                </a:ext>
              </a:extLst>
            </p:cNvPr>
            <p:cNvPicPr preferRelativeResize="0"/>
            <p:nvPr/>
          </p:nvPicPr>
          <p:blipFill rotWithShape="1">
            <a:blip r:embed="rId4">
              <a:alphaModFix/>
            </a:blip>
            <a:srcRect/>
            <a:stretch/>
          </p:blipFill>
          <p:spPr>
            <a:xfrm>
              <a:off x="3312475" y="4435400"/>
              <a:ext cx="248600" cy="248600"/>
            </a:xfrm>
            <a:prstGeom prst="rect">
              <a:avLst/>
            </a:prstGeom>
            <a:noFill/>
            <a:ln>
              <a:noFill/>
            </a:ln>
          </p:spPr>
        </p:pic>
        <p:pic>
          <p:nvPicPr>
            <p:cNvPr id="312" name="Google Shape;312;p31">
              <a:extLst>
                <a:ext uri="{FF2B5EF4-FFF2-40B4-BE49-F238E27FC236}">
                  <a16:creationId xmlns:a16="http://schemas.microsoft.com/office/drawing/2014/main" id="{B64902F3-832D-6404-B2BB-8B80E29F8A26}"/>
                </a:ext>
              </a:extLst>
            </p:cNvPr>
            <p:cNvPicPr preferRelativeResize="0"/>
            <p:nvPr/>
          </p:nvPicPr>
          <p:blipFill rotWithShape="1">
            <a:blip r:embed="rId4">
              <a:alphaModFix/>
            </a:blip>
            <a:srcRect/>
            <a:stretch/>
          </p:blipFill>
          <p:spPr>
            <a:xfrm>
              <a:off x="4559875" y="4455450"/>
              <a:ext cx="248600" cy="248600"/>
            </a:xfrm>
            <a:prstGeom prst="rect">
              <a:avLst/>
            </a:prstGeom>
            <a:noFill/>
            <a:ln>
              <a:noFill/>
            </a:ln>
          </p:spPr>
        </p:pic>
        <p:pic>
          <p:nvPicPr>
            <p:cNvPr id="313" name="Google Shape;313;p31">
              <a:extLst>
                <a:ext uri="{FF2B5EF4-FFF2-40B4-BE49-F238E27FC236}">
                  <a16:creationId xmlns:a16="http://schemas.microsoft.com/office/drawing/2014/main" id="{54A1435B-261C-9FF9-DEC3-B16E0F4EBA87}"/>
                </a:ext>
              </a:extLst>
            </p:cNvPr>
            <p:cNvPicPr preferRelativeResize="0"/>
            <p:nvPr/>
          </p:nvPicPr>
          <p:blipFill rotWithShape="1">
            <a:blip r:embed="rId4">
              <a:alphaModFix/>
            </a:blip>
            <a:srcRect/>
            <a:stretch/>
          </p:blipFill>
          <p:spPr>
            <a:xfrm>
              <a:off x="5060450" y="4455450"/>
              <a:ext cx="248600" cy="248600"/>
            </a:xfrm>
            <a:prstGeom prst="rect">
              <a:avLst/>
            </a:prstGeom>
            <a:noFill/>
            <a:ln>
              <a:noFill/>
            </a:ln>
          </p:spPr>
        </p:pic>
        <p:pic>
          <p:nvPicPr>
            <p:cNvPr id="314" name="Google Shape;314;p31">
              <a:extLst>
                <a:ext uri="{FF2B5EF4-FFF2-40B4-BE49-F238E27FC236}">
                  <a16:creationId xmlns:a16="http://schemas.microsoft.com/office/drawing/2014/main" id="{835E2239-BD72-33E8-9BDA-074123A04D97}"/>
                </a:ext>
              </a:extLst>
            </p:cNvPr>
            <p:cNvPicPr preferRelativeResize="0"/>
            <p:nvPr/>
          </p:nvPicPr>
          <p:blipFill rotWithShape="1">
            <a:blip r:embed="rId4">
              <a:alphaModFix/>
            </a:blip>
            <a:srcRect/>
            <a:stretch/>
          </p:blipFill>
          <p:spPr>
            <a:xfrm>
              <a:off x="5561025" y="4463800"/>
              <a:ext cx="248600" cy="248600"/>
            </a:xfrm>
            <a:prstGeom prst="rect">
              <a:avLst/>
            </a:prstGeom>
            <a:noFill/>
            <a:ln>
              <a:noFill/>
            </a:ln>
          </p:spPr>
        </p:pic>
      </p:grpSp>
      <p:sp>
        <p:nvSpPr>
          <p:cNvPr id="319" name="Google Shape;319;p31">
            <a:extLst>
              <a:ext uri="{FF2B5EF4-FFF2-40B4-BE49-F238E27FC236}">
                <a16:creationId xmlns:a16="http://schemas.microsoft.com/office/drawing/2014/main" id="{E0E747C5-CE87-FE1F-86E6-44EB9CD68381}"/>
              </a:ext>
            </a:extLst>
          </p:cNvPr>
          <p:cNvSpPr txBox="1"/>
          <p:nvPr/>
        </p:nvSpPr>
        <p:spPr>
          <a:xfrm>
            <a:off x="4143368" y="900930"/>
            <a:ext cx="990113"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dirty="0">
                <a:solidFill>
                  <a:srgbClr val="0086F0"/>
                </a:solidFill>
                <a:latin typeface="Arial"/>
                <a:ea typeface="Arial"/>
                <a:cs typeface="Arial"/>
                <a:sym typeface="Arial"/>
              </a:rPr>
              <a:t>Reviews are </a:t>
            </a:r>
            <a:br>
              <a:rPr lang="en-GB" sz="1000" b="0" i="0" u="none" strike="noStrike" cap="none" dirty="0">
                <a:solidFill>
                  <a:srgbClr val="0086F0"/>
                </a:solidFill>
                <a:latin typeface="Arial"/>
                <a:ea typeface="Arial"/>
                <a:cs typeface="Arial"/>
                <a:sym typeface="Arial"/>
              </a:rPr>
            </a:br>
            <a:r>
              <a:rPr lang="en-GB" sz="1000" b="0" i="0" u="none" strike="noStrike" cap="none" dirty="0">
                <a:solidFill>
                  <a:srgbClr val="0086F0"/>
                </a:solidFill>
                <a:latin typeface="Arial"/>
                <a:ea typeface="Arial"/>
                <a:cs typeface="Arial"/>
                <a:sym typeface="Arial"/>
              </a:rPr>
              <a:t>invited here!</a:t>
            </a:r>
            <a:endParaRPr sz="1000" b="0" i="0" u="none" strike="noStrike" cap="none" dirty="0">
              <a:solidFill>
                <a:srgbClr val="0086F0"/>
              </a:solidFill>
              <a:latin typeface="Arial"/>
              <a:ea typeface="Arial"/>
              <a:cs typeface="Arial"/>
              <a:sym typeface="Arial"/>
            </a:endParaRPr>
          </a:p>
        </p:txBody>
      </p:sp>
      <p:sp>
        <p:nvSpPr>
          <p:cNvPr id="321" name="Google Shape;321;p31">
            <a:extLst>
              <a:ext uri="{FF2B5EF4-FFF2-40B4-BE49-F238E27FC236}">
                <a16:creationId xmlns:a16="http://schemas.microsoft.com/office/drawing/2014/main" id="{48EBBC95-C6A8-EC67-5E23-02C841FCB7BA}"/>
              </a:ext>
            </a:extLst>
          </p:cNvPr>
          <p:cNvSpPr txBox="1"/>
          <p:nvPr/>
        </p:nvSpPr>
        <p:spPr>
          <a:xfrm>
            <a:off x="6550964" y="579221"/>
            <a:ext cx="1288186"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dirty="0">
                <a:solidFill>
                  <a:srgbClr val="0086F0"/>
                </a:solidFill>
                <a:latin typeface="Arial"/>
                <a:ea typeface="Arial"/>
                <a:cs typeface="Arial"/>
                <a:sym typeface="Arial"/>
              </a:rPr>
              <a:t>i.e. only after scope </a:t>
            </a:r>
            <a:br>
              <a:rPr lang="en-GB" sz="1000" b="0" i="0" u="none" strike="noStrike" cap="none" dirty="0">
                <a:solidFill>
                  <a:srgbClr val="0086F0"/>
                </a:solidFill>
                <a:latin typeface="Arial"/>
                <a:ea typeface="Arial"/>
                <a:cs typeface="Arial"/>
                <a:sym typeface="Arial"/>
              </a:rPr>
            </a:br>
            <a:r>
              <a:rPr lang="en-GB" sz="1000" b="0" i="0" u="none" strike="noStrike" cap="none" dirty="0">
                <a:solidFill>
                  <a:srgbClr val="0086F0"/>
                </a:solidFill>
                <a:latin typeface="Arial"/>
                <a:ea typeface="Arial"/>
                <a:cs typeface="Arial"/>
                <a:sym typeface="Arial"/>
              </a:rPr>
              <a:t>has been assessed </a:t>
            </a:r>
            <a:endParaRPr sz="1000" b="0" i="0" u="none" strike="noStrike" cap="none" dirty="0">
              <a:solidFill>
                <a:srgbClr val="0086F0"/>
              </a:solidFill>
              <a:latin typeface="Arial"/>
              <a:ea typeface="Arial"/>
              <a:cs typeface="Arial"/>
              <a:sym typeface="Arial"/>
            </a:endParaRPr>
          </a:p>
        </p:txBody>
      </p:sp>
      <p:cxnSp>
        <p:nvCxnSpPr>
          <p:cNvPr id="322" name="Google Shape;322;p31">
            <a:extLst>
              <a:ext uri="{FF2B5EF4-FFF2-40B4-BE49-F238E27FC236}">
                <a16:creationId xmlns:a16="http://schemas.microsoft.com/office/drawing/2014/main" id="{38DCE703-E5F8-7DB8-87BA-23F6AF03B70F}"/>
              </a:ext>
            </a:extLst>
          </p:cNvPr>
          <p:cNvCxnSpPr>
            <a:cxnSpLocks/>
          </p:cNvCxnSpPr>
          <p:nvPr/>
        </p:nvCxnSpPr>
        <p:spPr>
          <a:xfrm rot="10800000" flipV="1">
            <a:off x="5045814" y="766614"/>
            <a:ext cx="1544017" cy="352926"/>
          </a:xfrm>
          <a:prstGeom prst="curvedConnector3">
            <a:avLst>
              <a:gd name="adj1" fmla="val 50000"/>
            </a:avLst>
          </a:prstGeom>
          <a:noFill/>
          <a:ln w="9525" cap="flat" cmpd="sng">
            <a:solidFill>
              <a:srgbClr val="0086F0"/>
            </a:solidFill>
            <a:prstDash val="solid"/>
            <a:round/>
            <a:headEnd type="none" w="sm" len="sm"/>
            <a:tailEnd type="stealth" w="med" len="med"/>
          </a:ln>
        </p:spPr>
      </p:cxnSp>
      <p:cxnSp>
        <p:nvCxnSpPr>
          <p:cNvPr id="323" name="Google Shape;323;p31">
            <a:extLst>
              <a:ext uri="{FF2B5EF4-FFF2-40B4-BE49-F238E27FC236}">
                <a16:creationId xmlns:a16="http://schemas.microsoft.com/office/drawing/2014/main" id="{F041F088-5316-BF03-040F-67B0DE209136}"/>
              </a:ext>
            </a:extLst>
          </p:cNvPr>
          <p:cNvCxnSpPr>
            <a:cxnSpLocks/>
          </p:cNvCxnSpPr>
          <p:nvPr/>
        </p:nvCxnSpPr>
        <p:spPr>
          <a:xfrm rot="5400000">
            <a:off x="3895503" y="1337953"/>
            <a:ext cx="372207" cy="351738"/>
          </a:xfrm>
          <a:prstGeom prst="curvedConnector3">
            <a:avLst>
              <a:gd name="adj1" fmla="val 50000"/>
            </a:avLst>
          </a:prstGeom>
          <a:noFill/>
          <a:ln w="9525" cap="flat" cmpd="sng">
            <a:solidFill>
              <a:srgbClr val="0086F0"/>
            </a:solidFill>
            <a:prstDash val="solid"/>
            <a:round/>
            <a:headEnd type="none" w="sm" len="sm"/>
            <a:tailEnd type="stealth" w="med" len="med"/>
          </a:ln>
        </p:spPr>
      </p:cxnSp>
      <p:sp>
        <p:nvSpPr>
          <p:cNvPr id="2" name="Google Shape;277;p30">
            <a:extLst>
              <a:ext uri="{FF2B5EF4-FFF2-40B4-BE49-F238E27FC236}">
                <a16:creationId xmlns:a16="http://schemas.microsoft.com/office/drawing/2014/main" id="{1909C23F-9956-0A02-7B0A-63F765AEAB85}"/>
              </a:ext>
            </a:extLst>
          </p:cNvPr>
          <p:cNvSpPr txBox="1"/>
          <p:nvPr/>
        </p:nvSpPr>
        <p:spPr>
          <a:xfrm>
            <a:off x="299925"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Understanding the Process</a:t>
            </a:r>
            <a:endParaRPr sz="2400" b="1" i="0" u="none" strike="noStrike" cap="none" dirty="0">
              <a:solidFill>
                <a:srgbClr val="000000"/>
              </a:solidFill>
              <a:latin typeface="Arial"/>
              <a:ea typeface="Arial"/>
              <a:cs typeface="Arial"/>
              <a:sym typeface="Arial"/>
            </a:endParaRPr>
          </a:p>
        </p:txBody>
      </p:sp>
      <p:sp>
        <p:nvSpPr>
          <p:cNvPr id="3" name="Google Shape;278;p30">
            <a:extLst>
              <a:ext uri="{FF2B5EF4-FFF2-40B4-BE49-F238E27FC236}">
                <a16:creationId xmlns:a16="http://schemas.microsoft.com/office/drawing/2014/main" id="{B878A18E-7A42-A758-ABD1-74847AE55029}"/>
              </a:ext>
            </a:extLst>
          </p:cNvPr>
          <p:cNvSpPr txBox="1"/>
          <p:nvPr/>
        </p:nvSpPr>
        <p:spPr>
          <a:xfrm>
            <a:off x="299925" y="742926"/>
            <a:ext cx="3496571" cy="400200"/>
          </a:xfrm>
          <a:prstGeom prst="rect">
            <a:avLst/>
          </a:prstGeom>
          <a:noFill/>
          <a:ln>
            <a:noFill/>
          </a:ln>
        </p:spPr>
        <p:txBody>
          <a:bodyPr spcFirstLastPara="1" wrap="square" lIns="91425" tIns="91425" rIns="91425" bIns="91425" anchor="t" anchorCtr="0">
            <a:spAutoFit/>
          </a:bodyPr>
          <a:lstStyle/>
          <a:p>
            <a:pPr lvl="0">
              <a:buSzPts val="1400"/>
            </a:pPr>
            <a:r>
              <a:rPr lang="en-GB" b="1" i="1" dirty="0">
                <a:solidFill>
                  <a:schemeClr val="dk1"/>
                </a:solidFill>
              </a:rPr>
              <a:t>EDITING for core/traditional model</a:t>
            </a:r>
            <a:endParaRPr sz="1400" b="0" i="0" u="none" strike="noStrike" cap="none" dirty="0">
              <a:solidFill>
                <a:schemeClr val="dk2"/>
              </a:solidFill>
              <a:latin typeface="Arial"/>
              <a:ea typeface="Arial"/>
              <a:cs typeface="Arial"/>
              <a:sym typeface="Arial"/>
            </a:endParaRPr>
          </a:p>
        </p:txBody>
      </p:sp>
      <p:sp>
        <p:nvSpPr>
          <p:cNvPr id="4" name="Rectangle 3">
            <a:extLst>
              <a:ext uri="{FF2B5EF4-FFF2-40B4-BE49-F238E27FC236}">
                <a16:creationId xmlns:a16="http://schemas.microsoft.com/office/drawing/2014/main" id="{1FB6B57F-8292-6C9E-EF99-4525B88A0E26}"/>
              </a:ext>
            </a:extLst>
          </p:cNvPr>
          <p:cNvSpPr/>
          <p:nvPr/>
        </p:nvSpPr>
        <p:spPr>
          <a:xfrm>
            <a:off x="2847372" y="1574152"/>
            <a:ext cx="2720051" cy="1578112"/>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9407703-BDD5-5F24-7290-3BAC54F58189}"/>
              </a:ext>
            </a:extLst>
          </p:cNvPr>
          <p:cNvSpPr txBox="1"/>
          <p:nvPr/>
        </p:nvSpPr>
        <p:spPr>
          <a:xfrm>
            <a:off x="210504" y="3641765"/>
            <a:ext cx="4419800" cy="1384995"/>
          </a:xfrm>
          <a:prstGeom prst="rect">
            <a:avLst/>
          </a:prstGeom>
          <a:noFill/>
        </p:spPr>
        <p:txBody>
          <a:bodyPr wrap="none" rtlCol="0">
            <a:spAutoFit/>
          </a:bodyPr>
          <a:lstStyle/>
          <a:p>
            <a:pPr marL="342900" indent="-342900">
              <a:buAutoNum type="arabicPeriod"/>
            </a:pPr>
            <a:r>
              <a:rPr lang="en-US" dirty="0"/>
              <a:t>Assess match with your general expertise</a:t>
            </a:r>
            <a:br>
              <a:rPr lang="en-US" dirty="0"/>
            </a:br>
            <a:r>
              <a:rPr lang="en-US" dirty="0"/>
              <a:t>- you can get specific expert from reviewers</a:t>
            </a:r>
          </a:p>
          <a:p>
            <a:pPr marL="342900" indent="-342900">
              <a:buAutoNum type="arabicPeriod"/>
            </a:pPr>
            <a:r>
              <a:rPr lang="en-US" dirty="0"/>
              <a:t>Assess fit with journal’s scope</a:t>
            </a:r>
          </a:p>
          <a:p>
            <a:pPr marL="342900" indent="-342900">
              <a:buAutoNum type="arabicPeriod"/>
            </a:pPr>
            <a:r>
              <a:rPr lang="en-US" dirty="0"/>
              <a:t>Evaluate quality, novelty of study/manuscript</a:t>
            </a:r>
          </a:p>
          <a:p>
            <a:pPr marL="342900" indent="-342900">
              <a:buFont typeface="Arial"/>
              <a:buAutoNum type="arabicPeriod"/>
            </a:pPr>
            <a:r>
              <a:rPr lang="en-US" dirty="0"/>
              <a:t>Invite reviewers / make editorial recommendation</a:t>
            </a:r>
          </a:p>
          <a:p>
            <a:pPr marL="342900" indent="-342900">
              <a:buAutoNum type="arabicPeriod"/>
            </a:pPr>
            <a:r>
              <a:rPr lang="en-US" dirty="0"/>
              <a:t>Give reviewers cues if you’ve specific questions</a:t>
            </a:r>
          </a:p>
        </p:txBody>
      </p:sp>
      <p:sp>
        <p:nvSpPr>
          <p:cNvPr id="9" name="Google Shape;278;p30">
            <a:extLst>
              <a:ext uri="{FF2B5EF4-FFF2-40B4-BE49-F238E27FC236}">
                <a16:creationId xmlns:a16="http://schemas.microsoft.com/office/drawing/2014/main" id="{1DCAE919-E157-2EFC-15A2-36BCC4746DB9}"/>
              </a:ext>
            </a:extLst>
          </p:cNvPr>
          <p:cNvSpPr txBox="1"/>
          <p:nvPr/>
        </p:nvSpPr>
        <p:spPr>
          <a:xfrm>
            <a:off x="209832" y="3316368"/>
            <a:ext cx="1904791" cy="400079"/>
          </a:xfrm>
          <a:prstGeom prst="rect">
            <a:avLst/>
          </a:prstGeom>
          <a:noFill/>
          <a:ln>
            <a:noFill/>
          </a:ln>
        </p:spPr>
        <p:txBody>
          <a:bodyPr spcFirstLastPara="1" wrap="square" lIns="91425" tIns="91425" rIns="91425" bIns="91425" anchor="t" anchorCtr="0">
            <a:spAutoFit/>
          </a:bodyPr>
          <a:lstStyle/>
          <a:p>
            <a:pPr lvl="0">
              <a:buSzPts val="1400"/>
            </a:pPr>
            <a:r>
              <a:rPr lang="en-GB" b="1" i="1" dirty="0">
                <a:solidFill>
                  <a:schemeClr val="dk1"/>
                </a:solidFill>
              </a:rPr>
              <a:t>On assignment:</a:t>
            </a:r>
            <a:endParaRPr sz="1400" b="0" i="0" u="none" strike="noStrike" cap="none" dirty="0">
              <a:solidFill>
                <a:schemeClr val="dk2"/>
              </a:solidFill>
              <a:latin typeface="Arial"/>
              <a:ea typeface="Arial"/>
              <a:cs typeface="Arial"/>
              <a:sym typeface="Arial"/>
            </a:endParaRPr>
          </a:p>
        </p:txBody>
      </p:sp>
      <p:sp>
        <p:nvSpPr>
          <p:cNvPr id="10" name="TextBox 9">
            <a:extLst>
              <a:ext uri="{FF2B5EF4-FFF2-40B4-BE49-F238E27FC236}">
                <a16:creationId xmlns:a16="http://schemas.microsoft.com/office/drawing/2014/main" id="{ED7DA248-2252-E54D-8B1A-B40BACC482B8}"/>
              </a:ext>
            </a:extLst>
          </p:cNvPr>
          <p:cNvSpPr txBox="1"/>
          <p:nvPr/>
        </p:nvSpPr>
        <p:spPr>
          <a:xfrm>
            <a:off x="4665217" y="3627837"/>
            <a:ext cx="4419800" cy="1384995"/>
          </a:xfrm>
          <a:prstGeom prst="rect">
            <a:avLst/>
          </a:prstGeom>
          <a:noFill/>
        </p:spPr>
        <p:txBody>
          <a:bodyPr wrap="square" rtlCol="0">
            <a:spAutoFit/>
          </a:bodyPr>
          <a:lstStyle/>
          <a:p>
            <a:pPr marL="342900" indent="-342900">
              <a:buAutoNum type="arabicPeriod"/>
            </a:pPr>
            <a:r>
              <a:rPr lang="en-US" dirty="0"/>
              <a:t>Thoroughly read </a:t>
            </a:r>
            <a:r>
              <a:rPr lang="en-US" dirty="0" err="1"/>
              <a:t>mst</a:t>
            </a:r>
            <a:r>
              <a:rPr lang="en-US" dirty="0"/>
              <a:t>, review(s)</a:t>
            </a:r>
          </a:p>
          <a:p>
            <a:pPr marL="342900" indent="-342900">
              <a:buAutoNum type="arabicPeriod"/>
            </a:pPr>
            <a:r>
              <a:rPr lang="en-US" dirty="0"/>
              <a:t>Synthesize your and reviewers’ assessments</a:t>
            </a:r>
            <a:br>
              <a:rPr lang="en-US" dirty="0"/>
            </a:br>
            <a:r>
              <a:rPr lang="en-US" dirty="0"/>
              <a:t>- highlight themes</a:t>
            </a:r>
            <a:br>
              <a:rPr lang="en-US" dirty="0"/>
            </a:br>
            <a:r>
              <a:rPr lang="en-US" dirty="0"/>
              <a:t>- contact reviewer if needed (rare: update review)</a:t>
            </a:r>
          </a:p>
          <a:p>
            <a:pPr marL="342900" indent="-342900">
              <a:buAutoNum type="arabicPeriod"/>
            </a:pPr>
            <a:r>
              <a:rPr lang="en-US" dirty="0"/>
              <a:t>Finalize recommendation (</a:t>
            </a:r>
            <a:r>
              <a:rPr lang="en-US" dirty="0" err="1"/>
              <a:t>maj</a:t>
            </a:r>
            <a:r>
              <a:rPr lang="en-US" dirty="0"/>
              <a:t>/min, SWO)</a:t>
            </a:r>
          </a:p>
          <a:p>
            <a:pPr marL="342900" indent="-342900">
              <a:buAutoNum type="arabicPeriod"/>
            </a:pPr>
            <a:r>
              <a:rPr lang="en-US" dirty="0"/>
              <a:t>Recommend accept/revise/reject</a:t>
            </a:r>
          </a:p>
        </p:txBody>
      </p:sp>
      <p:sp>
        <p:nvSpPr>
          <p:cNvPr id="11" name="Google Shape;278;p30">
            <a:extLst>
              <a:ext uri="{FF2B5EF4-FFF2-40B4-BE49-F238E27FC236}">
                <a16:creationId xmlns:a16="http://schemas.microsoft.com/office/drawing/2014/main" id="{84888053-192E-3CFE-F444-2305A3494F00}"/>
              </a:ext>
            </a:extLst>
          </p:cNvPr>
          <p:cNvSpPr txBox="1"/>
          <p:nvPr/>
        </p:nvSpPr>
        <p:spPr>
          <a:xfrm>
            <a:off x="4664544" y="3302440"/>
            <a:ext cx="2516353" cy="400079"/>
          </a:xfrm>
          <a:prstGeom prst="rect">
            <a:avLst/>
          </a:prstGeom>
          <a:noFill/>
          <a:ln>
            <a:noFill/>
          </a:ln>
        </p:spPr>
        <p:txBody>
          <a:bodyPr spcFirstLastPara="1" wrap="square" lIns="91425" tIns="91425" rIns="91425" bIns="91425" anchor="t" anchorCtr="0">
            <a:spAutoFit/>
          </a:bodyPr>
          <a:lstStyle/>
          <a:p>
            <a:pPr lvl="0">
              <a:buSzPts val="1400"/>
            </a:pPr>
            <a:r>
              <a:rPr lang="en-GB" b="1" i="1" dirty="0">
                <a:solidFill>
                  <a:schemeClr val="dk1"/>
                </a:solidFill>
              </a:rPr>
              <a:t>On receipt of reviews:</a:t>
            </a:r>
            <a:endParaRPr sz="1400" b="0" i="0" u="none" strike="noStrike" cap="none" dirty="0">
              <a:solidFill>
                <a:schemeClr val="dk2"/>
              </a:solidFill>
              <a:latin typeface="Arial"/>
              <a:ea typeface="Arial"/>
              <a:cs typeface="Arial"/>
              <a:sym typeface="Arial"/>
            </a:endParaRPr>
          </a:p>
        </p:txBody>
      </p:sp>
    </p:spTree>
    <p:extLst>
      <p:ext uri="{BB962C8B-B14F-4D97-AF65-F5344CB8AC3E}">
        <p14:creationId xmlns:p14="http://schemas.microsoft.com/office/powerpoint/2010/main" val="41181631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FCC69-B6B7-7B03-AD41-D8A9DED98F5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FCD52883-DE71-39C4-8FFF-2329AD0C04B5}"/>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6" name="Rectangle 15">
            <a:extLst>
              <a:ext uri="{FF2B5EF4-FFF2-40B4-BE49-F238E27FC236}">
                <a16:creationId xmlns:a16="http://schemas.microsoft.com/office/drawing/2014/main" id="{1FB40052-345A-3407-68C6-F46CA959F637}"/>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Helping authors navigate the process</a:t>
            </a:r>
          </a:p>
        </p:txBody>
      </p:sp>
      <p:sp>
        <p:nvSpPr>
          <p:cNvPr id="17" name="Rectangle 16">
            <a:extLst>
              <a:ext uri="{FF2B5EF4-FFF2-40B4-BE49-F238E27FC236}">
                <a16:creationId xmlns:a16="http://schemas.microsoft.com/office/drawing/2014/main" id="{928FFDBF-760B-396C-D113-26D9F5C685AA}"/>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Keeping</a:t>
            </a:r>
            <a:br>
              <a:rPr lang="en-US" sz="2400" dirty="0"/>
            </a:br>
            <a:r>
              <a:rPr lang="en-US" sz="2400" dirty="0"/>
              <a:t>track of</a:t>
            </a:r>
            <a:br>
              <a:rPr lang="en-US" sz="2400" dirty="0"/>
            </a:br>
            <a:r>
              <a:rPr lang="en-US" sz="2400" dirty="0"/>
              <a:t>time</a:t>
            </a:r>
          </a:p>
        </p:txBody>
      </p:sp>
      <p:sp>
        <p:nvSpPr>
          <p:cNvPr id="19" name="TextBox 18">
            <a:extLst>
              <a:ext uri="{FF2B5EF4-FFF2-40B4-BE49-F238E27FC236}">
                <a16:creationId xmlns:a16="http://schemas.microsoft.com/office/drawing/2014/main" id="{0DF1619B-CEC4-6946-99CF-346CA19C3AE5}"/>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key responsibilities irrespective of journal</a:t>
            </a:r>
          </a:p>
        </p:txBody>
      </p:sp>
      <p:sp>
        <p:nvSpPr>
          <p:cNvPr id="20" name="Rectangle 19">
            <a:extLst>
              <a:ext uri="{FF2B5EF4-FFF2-40B4-BE49-F238E27FC236}">
                <a16:creationId xmlns:a16="http://schemas.microsoft.com/office/drawing/2014/main" id="{BBCB1C24-74F0-BF4C-8C9C-595A983CF342}"/>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Making </a:t>
            </a:r>
            <a:br>
              <a:rPr lang="en-US" sz="2400" dirty="0"/>
            </a:br>
            <a:r>
              <a:rPr lang="en-US" sz="2400" dirty="0"/>
              <a:t>informed</a:t>
            </a:r>
            <a:br>
              <a:rPr lang="en-US" sz="2400" dirty="0"/>
            </a:br>
            <a:r>
              <a:rPr lang="en-US" sz="2400" dirty="0"/>
              <a:t>recommendations</a:t>
            </a:r>
          </a:p>
        </p:txBody>
      </p:sp>
      <p:sp>
        <p:nvSpPr>
          <p:cNvPr id="2" name="Rectangle 1">
            <a:extLst>
              <a:ext uri="{FF2B5EF4-FFF2-40B4-BE49-F238E27FC236}">
                <a16:creationId xmlns:a16="http://schemas.microsoft.com/office/drawing/2014/main" id="{487D065C-6017-5880-83C9-5798B2B9B1C4}"/>
              </a:ext>
            </a:extLst>
          </p:cNvPr>
          <p:cNvSpPr/>
          <p:nvPr/>
        </p:nvSpPr>
        <p:spPr>
          <a:xfrm>
            <a:off x="138366" y="506301"/>
            <a:ext cx="2859482" cy="191427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29E4EF4-D08F-4FA8-EBCD-E86B251C85C8}"/>
              </a:ext>
            </a:extLst>
          </p:cNvPr>
          <p:cNvSpPr/>
          <p:nvPr/>
        </p:nvSpPr>
        <p:spPr>
          <a:xfrm>
            <a:off x="138366" y="2897023"/>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337DEA8-A428-1870-C138-EDF821A46750}"/>
              </a:ext>
            </a:extLst>
          </p:cNvPr>
          <p:cNvSpPr/>
          <p:nvPr/>
        </p:nvSpPr>
        <p:spPr>
          <a:xfrm>
            <a:off x="3155179" y="510479"/>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461DE6F-837F-15F9-183C-F034159DCE32}"/>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Being constructive; give breaks where breaks due; or tough love.</a:t>
            </a:r>
          </a:p>
        </p:txBody>
      </p:sp>
      <p:sp>
        <p:nvSpPr>
          <p:cNvPr id="12" name="Rectangle 11">
            <a:extLst>
              <a:ext uri="{FF2B5EF4-FFF2-40B4-BE49-F238E27FC236}">
                <a16:creationId xmlns:a16="http://schemas.microsoft.com/office/drawing/2014/main" id="{C1A909A0-29B6-D55F-177B-DD4828EBE464}"/>
              </a:ext>
            </a:extLst>
          </p:cNvPr>
          <p:cNvSpPr/>
          <p:nvPr/>
        </p:nvSpPr>
        <p:spPr>
          <a:xfrm>
            <a:off x="3151865" y="2919738"/>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0D5225D-7BA1-58DA-CEE2-0E3D686726DF}"/>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Grow, </a:t>
            </a:r>
            <a:br>
              <a:rPr lang="en-US" sz="2400" dirty="0"/>
            </a:br>
            <a:r>
              <a:rPr lang="en-US" sz="2400" dirty="0"/>
              <a:t>mentor &amp;</a:t>
            </a:r>
          </a:p>
          <a:p>
            <a:pPr algn="ctr"/>
            <a:r>
              <a:rPr lang="en-US" sz="2400" dirty="0"/>
              <a:t>move on</a:t>
            </a:r>
          </a:p>
        </p:txBody>
      </p:sp>
      <p:sp>
        <p:nvSpPr>
          <p:cNvPr id="14" name="Rectangle 13">
            <a:extLst>
              <a:ext uri="{FF2B5EF4-FFF2-40B4-BE49-F238E27FC236}">
                <a16:creationId xmlns:a16="http://schemas.microsoft.com/office/drawing/2014/main" id="{503A2080-0E6D-4D71-0ECA-F1319460B696}"/>
              </a:ext>
            </a:extLst>
          </p:cNvPr>
          <p:cNvSpPr/>
          <p:nvPr/>
        </p:nvSpPr>
        <p:spPr>
          <a:xfrm>
            <a:off x="6157727" y="2889921"/>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17943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06">
          <a:extLst>
            <a:ext uri="{FF2B5EF4-FFF2-40B4-BE49-F238E27FC236}">
              <a16:creationId xmlns:a16="http://schemas.microsoft.com/office/drawing/2014/main" id="{3CFC0E1D-1689-B4CF-DC98-766E69BE0B90}"/>
            </a:ext>
          </a:extLst>
        </p:cNvPr>
        <p:cNvGrpSpPr/>
        <p:nvPr/>
      </p:nvGrpSpPr>
      <p:grpSpPr>
        <a:xfrm>
          <a:off x="0" y="0"/>
          <a:ext cx="0" cy="0"/>
          <a:chOff x="0" y="0"/>
          <a:chExt cx="0" cy="0"/>
        </a:xfrm>
      </p:grpSpPr>
      <p:grpSp>
        <p:nvGrpSpPr>
          <p:cNvPr id="309" name="Google Shape;309;p31">
            <a:extLst>
              <a:ext uri="{FF2B5EF4-FFF2-40B4-BE49-F238E27FC236}">
                <a16:creationId xmlns:a16="http://schemas.microsoft.com/office/drawing/2014/main" id="{81C6C5BF-5D2A-5965-46D0-2A5841C1F09C}"/>
              </a:ext>
            </a:extLst>
          </p:cNvPr>
          <p:cNvGrpSpPr/>
          <p:nvPr/>
        </p:nvGrpSpPr>
        <p:grpSpPr>
          <a:xfrm>
            <a:off x="221721" y="2357080"/>
            <a:ext cx="8720793" cy="1728288"/>
            <a:chOff x="440075" y="3643800"/>
            <a:chExt cx="6456499" cy="1279550"/>
          </a:xfrm>
        </p:grpSpPr>
        <p:pic>
          <p:nvPicPr>
            <p:cNvPr id="310" name="Google Shape;310;p31">
              <a:extLst>
                <a:ext uri="{FF2B5EF4-FFF2-40B4-BE49-F238E27FC236}">
                  <a16:creationId xmlns:a16="http://schemas.microsoft.com/office/drawing/2014/main" id="{4D745D77-1CA5-DE6B-5214-9A648439067F}"/>
                </a:ext>
              </a:extLst>
            </p:cNvPr>
            <p:cNvPicPr preferRelativeResize="0"/>
            <p:nvPr/>
          </p:nvPicPr>
          <p:blipFill rotWithShape="1">
            <a:blip r:embed="rId3">
              <a:alphaModFix/>
            </a:blip>
            <a:srcRect t="20063"/>
            <a:stretch/>
          </p:blipFill>
          <p:spPr>
            <a:xfrm>
              <a:off x="440075" y="3643800"/>
              <a:ext cx="6456499" cy="1279550"/>
            </a:xfrm>
            <a:prstGeom prst="rect">
              <a:avLst/>
            </a:prstGeom>
            <a:noFill/>
            <a:ln>
              <a:noFill/>
            </a:ln>
          </p:spPr>
        </p:pic>
        <p:pic>
          <p:nvPicPr>
            <p:cNvPr id="311" name="Google Shape;311;p31">
              <a:extLst>
                <a:ext uri="{FF2B5EF4-FFF2-40B4-BE49-F238E27FC236}">
                  <a16:creationId xmlns:a16="http://schemas.microsoft.com/office/drawing/2014/main" id="{A44E03CA-09B9-134D-B7EB-78915720F633}"/>
                </a:ext>
              </a:extLst>
            </p:cNvPr>
            <p:cNvPicPr preferRelativeResize="0"/>
            <p:nvPr/>
          </p:nvPicPr>
          <p:blipFill rotWithShape="1">
            <a:blip r:embed="rId4">
              <a:alphaModFix/>
            </a:blip>
            <a:srcRect/>
            <a:stretch/>
          </p:blipFill>
          <p:spPr>
            <a:xfrm>
              <a:off x="3312475" y="4435400"/>
              <a:ext cx="248600" cy="248600"/>
            </a:xfrm>
            <a:prstGeom prst="rect">
              <a:avLst/>
            </a:prstGeom>
            <a:noFill/>
            <a:ln>
              <a:noFill/>
            </a:ln>
          </p:spPr>
        </p:pic>
        <p:pic>
          <p:nvPicPr>
            <p:cNvPr id="312" name="Google Shape;312;p31">
              <a:extLst>
                <a:ext uri="{FF2B5EF4-FFF2-40B4-BE49-F238E27FC236}">
                  <a16:creationId xmlns:a16="http://schemas.microsoft.com/office/drawing/2014/main" id="{AE77AC57-DF53-5E96-B8A1-9FCE492A2CF7}"/>
                </a:ext>
              </a:extLst>
            </p:cNvPr>
            <p:cNvPicPr preferRelativeResize="0"/>
            <p:nvPr/>
          </p:nvPicPr>
          <p:blipFill rotWithShape="1">
            <a:blip r:embed="rId4">
              <a:alphaModFix/>
            </a:blip>
            <a:srcRect/>
            <a:stretch/>
          </p:blipFill>
          <p:spPr>
            <a:xfrm>
              <a:off x="4559875" y="4455450"/>
              <a:ext cx="248600" cy="248600"/>
            </a:xfrm>
            <a:prstGeom prst="rect">
              <a:avLst/>
            </a:prstGeom>
            <a:noFill/>
            <a:ln>
              <a:noFill/>
            </a:ln>
          </p:spPr>
        </p:pic>
        <p:pic>
          <p:nvPicPr>
            <p:cNvPr id="313" name="Google Shape;313;p31">
              <a:extLst>
                <a:ext uri="{FF2B5EF4-FFF2-40B4-BE49-F238E27FC236}">
                  <a16:creationId xmlns:a16="http://schemas.microsoft.com/office/drawing/2014/main" id="{3A37EF9F-1958-6D27-A705-435BCB5BB7EF}"/>
                </a:ext>
              </a:extLst>
            </p:cNvPr>
            <p:cNvPicPr preferRelativeResize="0"/>
            <p:nvPr/>
          </p:nvPicPr>
          <p:blipFill rotWithShape="1">
            <a:blip r:embed="rId4">
              <a:alphaModFix/>
            </a:blip>
            <a:srcRect/>
            <a:stretch/>
          </p:blipFill>
          <p:spPr>
            <a:xfrm>
              <a:off x="5060450" y="4455450"/>
              <a:ext cx="248600" cy="248600"/>
            </a:xfrm>
            <a:prstGeom prst="rect">
              <a:avLst/>
            </a:prstGeom>
            <a:noFill/>
            <a:ln>
              <a:noFill/>
            </a:ln>
          </p:spPr>
        </p:pic>
        <p:pic>
          <p:nvPicPr>
            <p:cNvPr id="314" name="Google Shape;314;p31">
              <a:extLst>
                <a:ext uri="{FF2B5EF4-FFF2-40B4-BE49-F238E27FC236}">
                  <a16:creationId xmlns:a16="http://schemas.microsoft.com/office/drawing/2014/main" id="{597776D1-4B33-14FD-913A-22E0D9B36F94}"/>
                </a:ext>
              </a:extLst>
            </p:cNvPr>
            <p:cNvPicPr preferRelativeResize="0"/>
            <p:nvPr/>
          </p:nvPicPr>
          <p:blipFill rotWithShape="1">
            <a:blip r:embed="rId4">
              <a:alphaModFix/>
            </a:blip>
            <a:srcRect/>
            <a:stretch/>
          </p:blipFill>
          <p:spPr>
            <a:xfrm>
              <a:off x="5561025" y="4463800"/>
              <a:ext cx="248600" cy="248600"/>
            </a:xfrm>
            <a:prstGeom prst="rect">
              <a:avLst/>
            </a:prstGeom>
            <a:noFill/>
            <a:ln>
              <a:noFill/>
            </a:ln>
          </p:spPr>
        </p:pic>
      </p:grpSp>
      <p:sp>
        <p:nvSpPr>
          <p:cNvPr id="315" name="Google Shape;315;p31">
            <a:extLst>
              <a:ext uri="{FF2B5EF4-FFF2-40B4-BE49-F238E27FC236}">
                <a16:creationId xmlns:a16="http://schemas.microsoft.com/office/drawing/2014/main" id="{4B95ADA8-12BE-476E-AEB0-50EF8769153F}"/>
              </a:ext>
            </a:extLst>
          </p:cNvPr>
          <p:cNvSpPr txBox="1"/>
          <p:nvPr/>
        </p:nvSpPr>
        <p:spPr>
          <a:xfrm>
            <a:off x="4872941" y="1492768"/>
            <a:ext cx="900831" cy="73863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rgbClr val="6AA84F"/>
                </a:solidFill>
                <a:latin typeface="Arial"/>
                <a:ea typeface="Arial"/>
                <a:cs typeface="Arial"/>
                <a:sym typeface="Arial"/>
              </a:rPr>
              <a:t>Respond</a:t>
            </a:r>
            <a:br>
              <a:rPr lang="en-GB" sz="1200" b="0" i="0" u="none" strike="noStrike" cap="none" dirty="0">
                <a:solidFill>
                  <a:srgbClr val="6AA84F"/>
                </a:solidFill>
                <a:latin typeface="Arial"/>
                <a:ea typeface="Arial"/>
                <a:cs typeface="Arial"/>
                <a:sym typeface="Arial"/>
              </a:rPr>
            </a:br>
            <a:r>
              <a:rPr lang="en-GB" sz="1200" b="0" i="0" u="none" strike="noStrike" cap="none" dirty="0">
                <a:solidFill>
                  <a:srgbClr val="6AA84F"/>
                </a:solidFill>
                <a:latin typeface="Arial"/>
                <a:ea typeface="Arial"/>
                <a:cs typeface="Arial"/>
                <a:sym typeface="Arial"/>
              </a:rPr>
              <a:t>to reviews </a:t>
            </a:r>
            <a:br>
              <a:rPr lang="en-GB" sz="1200" b="0" i="0" u="none" strike="noStrike" cap="none" dirty="0">
                <a:solidFill>
                  <a:srgbClr val="6AA84F"/>
                </a:solidFill>
                <a:latin typeface="Arial"/>
                <a:ea typeface="Arial"/>
                <a:cs typeface="Arial"/>
                <a:sym typeface="Arial"/>
              </a:rPr>
            </a:br>
            <a:r>
              <a:rPr lang="en-GB" sz="1200" b="0" i="0" u="none" strike="noStrike" cap="none" dirty="0">
                <a:solidFill>
                  <a:srgbClr val="6AA84F"/>
                </a:solidFill>
                <a:latin typeface="Arial"/>
                <a:ea typeface="Arial"/>
                <a:cs typeface="Arial"/>
                <a:sym typeface="Arial"/>
              </a:rPr>
              <a:t>&amp; editors</a:t>
            </a:r>
            <a:endParaRPr sz="1200" b="0" i="0" u="none" strike="noStrike" cap="none" dirty="0">
              <a:solidFill>
                <a:srgbClr val="6AA84F"/>
              </a:solidFill>
              <a:latin typeface="Arial"/>
              <a:ea typeface="Arial"/>
              <a:cs typeface="Arial"/>
              <a:sym typeface="Arial"/>
            </a:endParaRPr>
          </a:p>
        </p:txBody>
      </p:sp>
      <p:cxnSp>
        <p:nvCxnSpPr>
          <p:cNvPr id="316" name="Google Shape;316;p31">
            <a:extLst>
              <a:ext uri="{FF2B5EF4-FFF2-40B4-BE49-F238E27FC236}">
                <a16:creationId xmlns:a16="http://schemas.microsoft.com/office/drawing/2014/main" id="{CBD719C6-082F-56E0-8660-E2AAE69ECFF9}"/>
              </a:ext>
            </a:extLst>
          </p:cNvPr>
          <p:cNvCxnSpPr/>
          <p:nvPr/>
        </p:nvCxnSpPr>
        <p:spPr>
          <a:xfrm>
            <a:off x="5272674" y="2211557"/>
            <a:ext cx="0" cy="345300"/>
          </a:xfrm>
          <a:prstGeom prst="straightConnector1">
            <a:avLst/>
          </a:prstGeom>
          <a:noFill/>
          <a:ln w="19050" cap="flat" cmpd="sng">
            <a:solidFill>
              <a:srgbClr val="93C47D"/>
            </a:solidFill>
            <a:prstDash val="solid"/>
            <a:round/>
            <a:headEnd type="none" w="sm" len="sm"/>
            <a:tailEnd type="triangle" w="med" len="med"/>
          </a:ln>
        </p:spPr>
      </p:cxnSp>
      <p:sp>
        <p:nvSpPr>
          <p:cNvPr id="317" name="Google Shape;317;p31">
            <a:extLst>
              <a:ext uri="{FF2B5EF4-FFF2-40B4-BE49-F238E27FC236}">
                <a16:creationId xmlns:a16="http://schemas.microsoft.com/office/drawing/2014/main" id="{C188E38A-E7C6-B2FA-86DB-CD06CC6E640E}"/>
              </a:ext>
            </a:extLst>
          </p:cNvPr>
          <p:cNvSpPr txBox="1"/>
          <p:nvPr/>
        </p:nvSpPr>
        <p:spPr>
          <a:xfrm>
            <a:off x="126649" y="1733657"/>
            <a:ext cx="780000" cy="554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dirty="0">
                <a:solidFill>
                  <a:srgbClr val="6AA84F"/>
                </a:solidFill>
                <a:latin typeface="Arial"/>
                <a:ea typeface="Arial"/>
                <a:cs typeface="Arial"/>
                <a:sym typeface="Arial"/>
              </a:rPr>
              <a:t>Prepare</a:t>
            </a:r>
            <a:br>
              <a:rPr lang="en-GB" sz="1200" b="0" i="0" u="none" strike="noStrike" cap="none" dirty="0">
                <a:solidFill>
                  <a:srgbClr val="6AA84F"/>
                </a:solidFill>
                <a:latin typeface="Arial"/>
                <a:ea typeface="Arial"/>
                <a:cs typeface="Arial"/>
                <a:sym typeface="Arial"/>
              </a:rPr>
            </a:br>
            <a:r>
              <a:rPr lang="en-GB" sz="1200" b="0" i="0" u="none" strike="noStrike" cap="none" dirty="0" err="1">
                <a:solidFill>
                  <a:srgbClr val="6AA84F"/>
                </a:solidFill>
                <a:latin typeface="Arial"/>
                <a:ea typeface="Arial"/>
                <a:cs typeface="Arial"/>
                <a:sym typeface="Arial"/>
              </a:rPr>
              <a:t>mst</a:t>
            </a:r>
            <a:endParaRPr sz="1200" b="0" i="0" u="none" strike="noStrike" cap="none" dirty="0">
              <a:solidFill>
                <a:srgbClr val="6AA84F"/>
              </a:solidFill>
              <a:latin typeface="Arial"/>
              <a:ea typeface="Arial"/>
              <a:cs typeface="Arial"/>
              <a:sym typeface="Arial"/>
            </a:endParaRPr>
          </a:p>
        </p:txBody>
      </p:sp>
      <p:cxnSp>
        <p:nvCxnSpPr>
          <p:cNvPr id="318" name="Google Shape;318;p31">
            <a:extLst>
              <a:ext uri="{FF2B5EF4-FFF2-40B4-BE49-F238E27FC236}">
                <a16:creationId xmlns:a16="http://schemas.microsoft.com/office/drawing/2014/main" id="{350969A0-A78B-A52C-F154-D8910CCC714B}"/>
              </a:ext>
            </a:extLst>
          </p:cNvPr>
          <p:cNvCxnSpPr/>
          <p:nvPr/>
        </p:nvCxnSpPr>
        <p:spPr>
          <a:xfrm>
            <a:off x="521949" y="2211557"/>
            <a:ext cx="0" cy="345300"/>
          </a:xfrm>
          <a:prstGeom prst="straightConnector1">
            <a:avLst/>
          </a:prstGeom>
          <a:noFill/>
          <a:ln w="19050" cap="flat" cmpd="sng">
            <a:solidFill>
              <a:srgbClr val="93C47D"/>
            </a:solidFill>
            <a:prstDash val="solid"/>
            <a:round/>
            <a:headEnd type="none" w="sm" len="sm"/>
            <a:tailEnd type="triangle" w="med" len="med"/>
          </a:ln>
        </p:spPr>
      </p:cxnSp>
      <p:sp>
        <p:nvSpPr>
          <p:cNvPr id="2" name="Google Shape;277;p30">
            <a:extLst>
              <a:ext uri="{FF2B5EF4-FFF2-40B4-BE49-F238E27FC236}">
                <a16:creationId xmlns:a16="http://schemas.microsoft.com/office/drawing/2014/main" id="{303F8FEF-714E-6921-E241-38370B8F1471}"/>
              </a:ext>
            </a:extLst>
          </p:cNvPr>
          <p:cNvSpPr txBox="1"/>
          <p:nvPr/>
        </p:nvSpPr>
        <p:spPr>
          <a:xfrm>
            <a:off x="299925"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Helping authors navigate the process</a:t>
            </a:r>
            <a:endParaRPr sz="2400" b="1" i="0" u="none" strike="noStrike" cap="none" dirty="0">
              <a:solidFill>
                <a:srgbClr val="000000"/>
              </a:solidFill>
              <a:latin typeface="Arial"/>
              <a:ea typeface="Arial"/>
              <a:cs typeface="Arial"/>
              <a:sym typeface="Arial"/>
            </a:endParaRPr>
          </a:p>
        </p:txBody>
      </p:sp>
      <p:sp>
        <p:nvSpPr>
          <p:cNvPr id="3" name="Google Shape;278;p30">
            <a:extLst>
              <a:ext uri="{FF2B5EF4-FFF2-40B4-BE49-F238E27FC236}">
                <a16:creationId xmlns:a16="http://schemas.microsoft.com/office/drawing/2014/main" id="{A67D9039-6710-B935-67F1-E9DC7BE9C365}"/>
              </a:ext>
            </a:extLst>
          </p:cNvPr>
          <p:cNvSpPr txBox="1"/>
          <p:nvPr/>
        </p:nvSpPr>
        <p:spPr>
          <a:xfrm>
            <a:off x="299925" y="742926"/>
            <a:ext cx="8221500" cy="400200"/>
          </a:xfrm>
          <a:prstGeom prst="rect">
            <a:avLst/>
          </a:prstGeom>
          <a:noFill/>
          <a:ln>
            <a:noFill/>
          </a:ln>
        </p:spPr>
        <p:txBody>
          <a:bodyPr spcFirstLastPara="1" wrap="square" lIns="91425" tIns="91425" rIns="91425" bIns="91425" anchor="t" anchorCtr="0">
            <a:spAutoFit/>
          </a:bodyPr>
          <a:lstStyle/>
          <a:p>
            <a:pPr lvl="0">
              <a:buSzPts val="1400"/>
            </a:pPr>
            <a:r>
              <a:rPr lang="en-GB" b="1" i="1" dirty="0">
                <a:solidFill>
                  <a:schemeClr val="dk1"/>
                </a:solidFill>
              </a:rPr>
              <a:t>For new authors, the process can be a bit of a black box</a:t>
            </a:r>
            <a:endParaRPr sz="1400" b="0" i="0" u="none" strike="noStrike" cap="none" dirty="0">
              <a:solidFill>
                <a:schemeClr val="dk2"/>
              </a:solidFill>
              <a:latin typeface="Arial"/>
              <a:ea typeface="Arial"/>
              <a:cs typeface="Arial"/>
              <a:sym typeface="Arial"/>
            </a:endParaRPr>
          </a:p>
        </p:txBody>
      </p:sp>
      <p:sp>
        <p:nvSpPr>
          <p:cNvPr id="4" name="Google Shape;315;p31">
            <a:extLst>
              <a:ext uri="{FF2B5EF4-FFF2-40B4-BE49-F238E27FC236}">
                <a16:creationId xmlns:a16="http://schemas.microsoft.com/office/drawing/2014/main" id="{EEDE4347-29E7-5387-8324-DA5D6A1F445C}"/>
              </a:ext>
            </a:extLst>
          </p:cNvPr>
          <p:cNvSpPr txBox="1"/>
          <p:nvPr/>
        </p:nvSpPr>
        <p:spPr>
          <a:xfrm>
            <a:off x="8335899" y="3923867"/>
            <a:ext cx="692353" cy="55396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rgbClr val="6AA84F"/>
                </a:solidFill>
                <a:latin typeface="Arial"/>
                <a:ea typeface="Arial"/>
                <a:cs typeface="Arial"/>
                <a:sym typeface="Arial"/>
              </a:rPr>
              <a:t>Check</a:t>
            </a:r>
          </a:p>
          <a:p>
            <a:pPr marL="0" marR="0" lvl="0" indent="0" algn="l" rtl="0">
              <a:lnSpc>
                <a:spcPct val="100000"/>
              </a:lnSpc>
              <a:spcBef>
                <a:spcPts val="0"/>
              </a:spcBef>
              <a:spcAft>
                <a:spcPts val="0"/>
              </a:spcAft>
              <a:buClr>
                <a:srgbClr val="000000"/>
              </a:buClr>
              <a:buSzPts val="1200"/>
              <a:buFont typeface="Arial"/>
              <a:buNone/>
            </a:pPr>
            <a:r>
              <a:rPr lang="en-GB" sz="1200" dirty="0">
                <a:solidFill>
                  <a:srgbClr val="6AA84F"/>
                </a:solidFill>
              </a:rPr>
              <a:t>p</a:t>
            </a:r>
            <a:r>
              <a:rPr lang="en-GB" sz="1200" b="0" i="0" u="none" strike="noStrike" cap="none" dirty="0">
                <a:solidFill>
                  <a:srgbClr val="6AA84F"/>
                </a:solidFill>
                <a:latin typeface="Arial"/>
                <a:ea typeface="Arial"/>
                <a:cs typeface="Arial"/>
                <a:sym typeface="Arial"/>
              </a:rPr>
              <a:t>roofs</a:t>
            </a:r>
            <a:endParaRPr sz="1200" b="0" i="0" u="none" strike="noStrike" cap="none" dirty="0">
              <a:solidFill>
                <a:srgbClr val="6AA84F"/>
              </a:solidFill>
              <a:latin typeface="Arial"/>
              <a:ea typeface="Arial"/>
              <a:cs typeface="Arial"/>
              <a:sym typeface="Arial"/>
            </a:endParaRPr>
          </a:p>
        </p:txBody>
      </p:sp>
      <p:cxnSp>
        <p:nvCxnSpPr>
          <p:cNvPr id="5" name="Google Shape;316;p31">
            <a:extLst>
              <a:ext uri="{FF2B5EF4-FFF2-40B4-BE49-F238E27FC236}">
                <a16:creationId xmlns:a16="http://schemas.microsoft.com/office/drawing/2014/main" id="{C5121FE8-55ED-5E7D-D50D-0F6065F0539D}"/>
              </a:ext>
            </a:extLst>
          </p:cNvPr>
          <p:cNvCxnSpPr>
            <a:cxnSpLocks/>
          </p:cNvCxnSpPr>
          <p:nvPr/>
        </p:nvCxnSpPr>
        <p:spPr>
          <a:xfrm flipH="1" flipV="1">
            <a:off x="8654410" y="3621268"/>
            <a:ext cx="1" cy="402917"/>
          </a:xfrm>
          <a:prstGeom prst="straightConnector1">
            <a:avLst/>
          </a:prstGeom>
          <a:noFill/>
          <a:ln w="19050" cap="flat" cmpd="sng">
            <a:solidFill>
              <a:srgbClr val="93C47D"/>
            </a:solidFill>
            <a:prstDash val="solid"/>
            <a:round/>
            <a:headEnd type="none" w="sm" len="sm"/>
            <a:tailEnd type="triangle" w="med" len="med"/>
          </a:ln>
        </p:spPr>
      </p:cxnSp>
      <p:sp>
        <p:nvSpPr>
          <p:cNvPr id="7" name="Rectangle 6">
            <a:extLst>
              <a:ext uri="{FF2B5EF4-FFF2-40B4-BE49-F238E27FC236}">
                <a16:creationId xmlns:a16="http://schemas.microsoft.com/office/drawing/2014/main" id="{90A673CE-8083-1670-E0A1-D38B232B8751}"/>
              </a:ext>
            </a:extLst>
          </p:cNvPr>
          <p:cNvSpPr/>
          <p:nvPr/>
        </p:nvSpPr>
        <p:spPr>
          <a:xfrm>
            <a:off x="906649" y="2442364"/>
            <a:ext cx="3966292" cy="134679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3574BFC-6E86-A2F0-F325-13A2E242B8B2}"/>
              </a:ext>
            </a:extLst>
          </p:cNvPr>
          <p:cNvSpPr/>
          <p:nvPr/>
        </p:nvSpPr>
        <p:spPr>
          <a:xfrm>
            <a:off x="5557869" y="2442364"/>
            <a:ext cx="2778028" cy="134679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5436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06">
          <a:extLst>
            <a:ext uri="{FF2B5EF4-FFF2-40B4-BE49-F238E27FC236}">
              <a16:creationId xmlns:a16="http://schemas.microsoft.com/office/drawing/2014/main" id="{3E3CDE71-4252-49B9-2648-B5698E16FDFD}"/>
            </a:ext>
          </a:extLst>
        </p:cNvPr>
        <p:cNvGrpSpPr/>
        <p:nvPr/>
      </p:nvGrpSpPr>
      <p:grpSpPr>
        <a:xfrm>
          <a:off x="0" y="0"/>
          <a:ext cx="0" cy="0"/>
          <a:chOff x="0" y="0"/>
          <a:chExt cx="0" cy="0"/>
        </a:xfrm>
      </p:grpSpPr>
      <p:grpSp>
        <p:nvGrpSpPr>
          <p:cNvPr id="309" name="Google Shape;309;p31">
            <a:extLst>
              <a:ext uri="{FF2B5EF4-FFF2-40B4-BE49-F238E27FC236}">
                <a16:creationId xmlns:a16="http://schemas.microsoft.com/office/drawing/2014/main" id="{3EF61B69-8789-16D5-4C26-249D7F76100B}"/>
              </a:ext>
            </a:extLst>
          </p:cNvPr>
          <p:cNvGrpSpPr/>
          <p:nvPr/>
        </p:nvGrpSpPr>
        <p:grpSpPr>
          <a:xfrm>
            <a:off x="210147" y="2356973"/>
            <a:ext cx="8720793" cy="1728288"/>
            <a:chOff x="440075" y="3643800"/>
            <a:chExt cx="6456499" cy="1279550"/>
          </a:xfrm>
        </p:grpSpPr>
        <p:pic>
          <p:nvPicPr>
            <p:cNvPr id="310" name="Google Shape;310;p31">
              <a:extLst>
                <a:ext uri="{FF2B5EF4-FFF2-40B4-BE49-F238E27FC236}">
                  <a16:creationId xmlns:a16="http://schemas.microsoft.com/office/drawing/2014/main" id="{0AE10F3C-0AA3-9B10-CFD1-EE7BBE6453B3}"/>
                </a:ext>
              </a:extLst>
            </p:cNvPr>
            <p:cNvPicPr preferRelativeResize="0"/>
            <p:nvPr/>
          </p:nvPicPr>
          <p:blipFill rotWithShape="1">
            <a:blip r:embed="rId3">
              <a:alphaModFix/>
            </a:blip>
            <a:srcRect t="20063"/>
            <a:stretch/>
          </p:blipFill>
          <p:spPr>
            <a:xfrm>
              <a:off x="440075" y="3643800"/>
              <a:ext cx="6456499" cy="1279550"/>
            </a:xfrm>
            <a:prstGeom prst="rect">
              <a:avLst/>
            </a:prstGeom>
            <a:noFill/>
            <a:ln>
              <a:noFill/>
            </a:ln>
          </p:spPr>
        </p:pic>
        <p:pic>
          <p:nvPicPr>
            <p:cNvPr id="311" name="Google Shape;311;p31">
              <a:extLst>
                <a:ext uri="{FF2B5EF4-FFF2-40B4-BE49-F238E27FC236}">
                  <a16:creationId xmlns:a16="http://schemas.microsoft.com/office/drawing/2014/main" id="{18F8DD53-8054-0772-7F4D-84DD99CFB40B}"/>
                </a:ext>
              </a:extLst>
            </p:cNvPr>
            <p:cNvPicPr preferRelativeResize="0"/>
            <p:nvPr/>
          </p:nvPicPr>
          <p:blipFill rotWithShape="1">
            <a:blip r:embed="rId4">
              <a:alphaModFix/>
            </a:blip>
            <a:srcRect/>
            <a:stretch/>
          </p:blipFill>
          <p:spPr>
            <a:xfrm>
              <a:off x="3312475" y="4435400"/>
              <a:ext cx="248600" cy="248600"/>
            </a:xfrm>
            <a:prstGeom prst="rect">
              <a:avLst/>
            </a:prstGeom>
            <a:noFill/>
            <a:ln>
              <a:noFill/>
            </a:ln>
          </p:spPr>
        </p:pic>
        <p:pic>
          <p:nvPicPr>
            <p:cNvPr id="312" name="Google Shape;312;p31">
              <a:extLst>
                <a:ext uri="{FF2B5EF4-FFF2-40B4-BE49-F238E27FC236}">
                  <a16:creationId xmlns:a16="http://schemas.microsoft.com/office/drawing/2014/main" id="{B27CC2C6-EB56-869F-EECC-C4FA23A80C8E}"/>
                </a:ext>
              </a:extLst>
            </p:cNvPr>
            <p:cNvPicPr preferRelativeResize="0"/>
            <p:nvPr/>
          </p:nvPicPr>
          <p:blipFill rotWithShape="1">
            <a:blip r:embed="rId4">
              <a:alphaModFix/>
            </a:blip>
            <a:srcRect/>
            <a:stretch/>
          </p:blipFill>
          <p:spPr>
            <a:xfrm>
              <a:off x="4559875" y="4455450"/>
              <a:ext cx="248600" cy="248600"/>
            </a:xfrm>
            <a:prstGeom prst="rect">
              <a:avLst/>
            </a:prstGeom>
            <a:noFill/>
            <a:ln>
              <a:noFill/>
            </a:ln>
          </p:spPr>
        </p:pic>
        <p:pic>
          <p:nvPicPr>
            <p:cNvPr id="313" name="Google Shape;313;p31">
              <a:extLst>
                <a:ext uri="{FF2B5EF4-FFF2-40B4-BE49-F238E27FC236}">
                  <a16:creationId xmlns:a16="http://schemas.microsoft.com/office/drawing/2014/main" id="{38F1402C-513D-17CE-EB3F-5899B95E71D1}"/>
                </a:ext>
              </a:extLst>
            </p:cNvPr>
            <p:cNvPicPr preferRelativeResize="0"/>
            <p:nvPr/>
          </p:nvPicPr>
          <p:blipFill rotWithShape="1">
            <a:blip r:embed="rId4">
              <a:alphaModFix/>
            </a:blip>
            <a:srcRect/>
            <a:stretch/>
          </p:blipFill>
          <p:spPr>
            <a:xfrm>
              <a:off x="5060450" y="4455450"/>
              <a:ext cx="248600" cy="248600"/>
            </a:xfrm>
            <a:prstGeom prst="rect">
              <a:avLst/>
            </a:prstGeom>
            <a:noFill/>
            <a:ln>
              <a:noFill/>
            </a:ln>
          </p:spPr>
        </p:pic>
        <p:pic>
          <p:nvPicPr>
            <p:cNvPr id="314" name="Google Shape;314;p31">
              <a:extLst>
                <a:ext uri="{FF2B5EF4-FFF2-40B4-BE49-F238E27FC236}">
                  <a16:creationId xmlns:a16="http://schemas.microsoft.com/office/drawing/2014/main" id="{201C42E2-FB2E-5417-5BDB-FF7A24A9074B}"/>
                </a:ext>
              </a:extLst>
            </p:cNvPr>
            <p:cNvPicPr preferRelativeResize="0"/>
            <p:nvPr/>
          </p:nvPicPr>
          <p:blipFill rotWithShape="1">
            <a:blip r:embed="rId4">
              <a:alphaModFix/>
            </a:blip>
            <a:srcRect/>
            <a:stretch/>
          </p:blipFill>
          <p:spPr>
            <a:xfrm>
              <a:off x="5561025" y="4463800"/>
              <a:ext cx="248600" cy="248600"/>
            </a:xfrm>
            <a:prstGeom prst="rect">
              <a:avLst/>
            </a:prstGeom>
            <a:noFill/>
            <a:ln>
              <a:noFill/>
            </a:ln>
          </p:spPr>
        </p:pic>
      </p:grpSp>
      <p:sp>
        <p:nvSpPr>
          <p:cNvPr id="315" name="Google Shape;315;p31">
            <a:extLst>
              <a:ext uri="{FF2B5EF4-FFF2-40B4-BE49-F238E27FC236}">
                <a16:creationId xmlns:a16="http://schemas.microsoft.com/office/drawing/2014/main" id="{AF0315F9-0F28-FF8F-811D-F6AD52B60CA5}"/>
              </a:ext>
            </a:extLst>
          </p:cNvPr>
          <p:cNvSpPr txBox="1"/>
          <p:nvPr/>
        </p:nvSpPr>
        <p:spPr>
          <a:xfrm>
            <a:off x="5072128" y="1560592"/>
            <a:ext cx="1810500" cy="73863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accent1"/>
                </a:solidFill>
                <a:latin typeface="Arial"/>
                <a:ea typeface="Arial"/>
                <a:cs typeface="Arial"/>
                <a:sym typeface="Arial"/>
              </a:rPr>
              <a:t>Decision guides how to respond constructively</a:t>
            </a:r>
            <a:br>
              <a:rPr lang="en-GB" sz="1200" b="0" i="0" u="none" strike="noStrike" cap="none" dirty="0">
                <a:solidFill>
                  <a:schemeClr val="accent1"/>
                </a:solidFill>
                <a:latin typeface="Arial"/>
                <a:ea typeface="Arial"/>
                <a:cs typeface="Arial"/>
                <a:sym typeface="Arial"/>
              </a:rPr>
            </a:br>
            <a:r>
              <a:rPr lang="en-GB" sz="1200" b="0" i="0" u="none" strike="noStrike" cap="none" dirty="0">
                <a:solidFill>
                  <a:schemeClr val="accent1"/>
                </a:solidFill>
                <a:latin typeface="Arial"/>
                <a:ea typeface="Arial"/>
                <a:cs typeface="Arial"/>
                <a:sym typeface="Arial"/>
              </a:rPr>
              <a:t>to reviews &amp; editors</a:t>
            </a:r>
            <a:endParaRPr sz="1200" b="0" i="0" u="none" strike="noStrike" cap="none" dirty="0">
              <a:solidFill>
                <a:schemeClr val="accent1"/>
              </a:solidFill>
              <a:latin typeface="Arial"/>
              <a:ea typeface="Arial"/>
              <a:cs typeface="Arial"/>
              <a:sym typeface="Arial"/>
            </a:endParaRPr>
          </a:p>
        </p:txBody>
      </p:sp>
      <p:cxnSp>
        <p:nvCxnSpPr>
          <p:cNvPr id="316" name="Google Shape;316;p31">
            <a:extLst>
              <a:ext uri="{FF2B5EF4-FFF2-40B4-BE49-F238E27FC236}">
                <a16:creationId xmlns:a16="http://schemas.microsoft.com/office/drawing/2014/main" id="{0B39A697-16C0-AED5-008A-12CA6FA60D84}"/>
              </a:ext>
            </a:extLst>
          </p:cNvPr>
          <p:cNvCxnSpPr>
            <a:cxnSpLocks/>
          </p:cNvCxnSpPr>
          <p:nvPr/>
        </p:nvCxnSpPr>
        <p:spPr>
          <a:xfrm flipH="1">
            <a:off x="4734046" y="2179263"/>
            <a:ext cx="411307" cy="392487"/>
          </a:xfrm>
          <a:prstGeom prst="straightConnector1">
            <a:avLst/>
          </a:prstGeom>
          <a:noFill/>
          <a:ln w="19050" cap="flat" cmpd="sng">
            <a:solidFill>
              <a:schemeClr val="accent1"/>
            </a:solidFill>
            <a:prstDash val="solid"/>
            <a:round/>
            <a:headEnd type="none" w="sm" len="sm"/>
            <a:tailEnd type="triangle" w="med" len="med"/>
          </a:ln>
        </p:spPr>
      </p:cxnSp>
      <p:sp>
        <p:nvSpPr>
          <p:cNvPr id="317" name="Google Shape;317;p31">
            <a:extLst>
              <a:ext uri="{FF2B5EF4-FFF2-40B4-BE49-F238E27FC236}">
                <a16:creationId xmlns:a16="http://schemas.microsoft.com/office/drawing/2014/main" id="{E4695391-074D-38A6-E2B9-864BA87993FA}"/>
              </a:ext>
            </a:extLst>
          </p:cNvPr>
          <p:cNvSpPr txBox="1"/>
          <p:nvPr/>
        </p:nvSpPr>
        <p:spPr>
          <a:xfrm>
            <a:off x="-112844" y="1352293"/>
            <a:ext cx="1252485" cy="923299"/>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dirty="0">
                <a:solidFill>
                  <a:schemeClr val="accent1"/>
                </a:solidFill>
                <a:latin typeface="Arial"/>
                <a:ea typeface="Arial"/>
                <a:cs typeface="Arial"/>
                <a:sym typeface="Arial"/>
              </a:rPr>
              <a:t>Workshops:</a:t>
            </a:r>
          </a:p>
          <a:p>
            <a:pPr marL="0" marR="0" lvl="0" indent="0" algn="ctr" rtl="0">
              <a:lnSpc>
                <a:spcPct val="100000"/>
              </a:lnSpc>
              <a:spcBef>
                <a:spcPts val="0"/>
              </a:spcBef>
              <a:spcAft>
                <a:spcPts val="0"/>
              </a:spcAft>
              <a:buClr>
                <a:srgbClr val="000000"/>
              </a:buClr>
              <a:buSzPts val="1200"/>
              <a:buFont typeface="Arial"/>
              <a:buNone/>
            </a:pPr>
            <a:r>
              <a:rPr lang="en-GB" sz="1200" dirty="0">
                <a:solidFill>
                  <a:schemeClr val="accent1"/>
                </a:solidFill>
              </a:rPr>
              <a:t>a</a:t>
            </a:r>
            <a:r>
              <a:rPr lang="en-GB" sz="1200" b="0" i="0" u="none" strike="noStrike" cap="none" dirty="0">
                <a:solidFill>
                  <a:schemeClr val="accent1"/>
                </a:solidFill>
                <a:latin typeface="Arial"/>
                <a:ea typeface="Arial"/>
                <a:cs typeface="Arial"/>
                <a:sym typeface="Arial"/>
              </a:rPr>
              <a:t>dvise how to prepare a</a:t>
            </a:r>
            <a:br>
              <a:rPr lang="en-GB" sz="1200" b="0" i="0" u="none" strike="noStrike" cap="none" dirty="0">
                <a:solidFill>
                  <a:schemeClr val="accent1"/>
                </a:solidFill>
                <a:latin typeface="Arial"/>
                <a:ea typeface="Arial"/>
                <a:cs typeface="Arial"/>
                <a:sym typeface="Arial"/>
              </a:rPr>
            </a:br>
            <a:r>
              <a:rPr lang="en-GB" sz="1200" b="0" i="0" u="none" strike="noStrike" cap="none" dirty="0">
                <a:solidFill>
                  <a:schemeClr val="accent1"/>
                </a:solidFill>
                <a:latin typeface="Arial"/>
                <a:ea typeface="Arial"/>
                <a:cs typeface="Arial"/>
                <a:sym typeface="Arial"/>
              </a:rPr>
              <a:t>nice </a:t>
            </a:r>
            <a:r>
              <a:rPr lang="en-GB" sz="1200" b="0" i="0" u="none" strike="noStrike" cap="none" dirty="0" err="1">
                <a:solidFill>
                  <a:schemeClr val="accent1"/>
                </a:solidFill>
                <a:latin typeface="Arial"/>
                <a:ea typeface="Arial"/>
                <a:cs typeface="Arial"/>
                <a:sym typeface="Arial"/>
              </a:rPr>
              <a:t>mst</a:t>
            </a:r>
            <a:endParaRPr sz="1200" b="0" i="0" u="none" strike="noStrike" cap="none" dirty="0">
              <a:solidFill>
                <a:schemeClr val="accent1"/>
              </a:solidFill>
              <a:latin typeface="Arial"/>
              <a:ea typeface="Arial"/>
              <a:cs typeface="Arial"/>
              <a:sym typeface="Arial"/>
            </a:endParaRPr>
          </a:p>
        </p:txBody>
      </p:sp>
      <p:cxnSp>
        <p:nvCxnSpPr>
          <p:cNvPr id="318" name="Google Shape;318;p31">
            <a:extLst>
              <a:ext uri="{FF2B5EF4-FFF2-40B4-BE49-F238E27FC236}">
                <a16:creationId xmlns:a16="http://schemas.microsoft.com/office/drawing/2014/main" id="{DC17CD5C-0866-5C81-0851-BCC3D84A5DBE}"/>
              </a:ext>
            </a:extLst>
          </p:cNvPr>
          <p:cNvCxnSpPr/>
          <p:nvPr/>
        </p:nvCxnSpPr>
        <p:spPr>
          <a:xfrm>
            <a:off x="510375" y="2211450"/>
            <a:ext cx="0" cy="345300"/>
          </a:xfrm>
          <a:prstGeom prst="straightConnector1">
            <a:avLst/>
          </a:prstGeom>
          <a:noFill/>
          <a:ln w="19050" cap="flat" cmpd="sng">
            <a:solidFill>
              <a:schemeClr val="accent1"/>
            </a:solidFill>
            <a:prstDash val="solid"/>
            <a:round/>
            <a:headEnd type="none" w="sm" len="sm"/>
            <a:tailEnd type="triangle" w="med" len="med"/>
          </a:ln>
        </p:spPr>
      </p:cxnSp>
      <p:sp>
        <p:nvSpPr>
          <p:cNvPr id="319" name="Google Shape;319;p31">
            <a:extLst>
              <a:ext uri="{FF2B5EF4-FFF2-40B4-BE49-F238E27FC236}">
                <a16:creationId xmlns:a16="http://schemas.microsoft.com/office/drawing/2014/main" id="{283C555C-6308-1952-5BDD-91F59C7F3B3E}"/>
              </a:ext>
            </a:extLst>
          </p:cNvPr>
          <p:cNvSpPr txBox="1"/>
          <p:nvPr/>
        </p:nvSpPr>
        <p:spPr>
          <a:xfrm>
            <a:off x="2786923" y="1761775"/>
            <a:ext cx="1750452" cy="52319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100" b="0" i="0" u="none" strike="noStrike" cap="none" dirty="0">
                <a:solidFill>
                  <a:srgbClr val="00B050"/>
                </a:solidFill>
                <a:latin typeface="Arial"/>
                <a:ea typeface="Arial"/>
                <a:cs typeface="Arial"/>
                <a:sym typeface="Arial"/>
              </a:rPr>
              <a:t>If the decision is delayed, </a:t>
            </a:r>
            <a:br>
              <a:rPr lang="en-GB" sz="1100" b="0" i="0" u="none" strike="noStrike" cap="none" dirty="0">
                <a:solidFill>
                  <a:srgbClr val="00B050"/>
                </a:solidFill>
                <a:latin typeface="Arial"/>
                <a:ea typeface="Arial"/>
                <a:cs typeface="Arial"/>
                <a:sym typeface="Arial"/>
              </a:rPr>
            </a:br>
            <a:r>
              <a:rPr lang="en-GB" sz="1100" b="0" i="0" u="none" strike="noStrike" cap="none" dirty="0">
                <a:solidFill>
                  <a:srgbClr val="00B050"/>
                </a:solidFill>
                <a:latin typeface="Arial"/>
                <a:ea typeface="Arial"/>
                <a:cs typeface="Arial"/>
                <a:sym typeface="Arial"/>
              </a:rPr>
              <a:t>author write to the editor!</a:t>
            </a:r>
            <a:endParaRPr sz="1100" b="0" i="0" u="none" strike="noStrike" cap="none" dirty="0">
              <a:solidFill>
                <a:srgbClr val="00B050"/>
              </a:solidFill>
              <a:latin typeface="Arial"/>
              <a:ea typeface="Arial"/>
              <a:cs typeface="Arial"/>
              <a:sym typeface="Arial"/>
            </a:endParaRPr>
          </a:p>
        </p:txBody>
      </p:sp>
      <p:sp>
        <p:nvSpPr>
          <p:cNvPr id="320" name="Google Shape;320;p31">
            <a:extLst>
              <a:ext uri="{FF2B5EF4-FFF2-40B4-BE49-F238E27FC236}">
                <a16:creationId xmlns:a16="http://schemas.microsoft.com/office/drawing/2014/main" id="{36E85261-FBF0-354D-D08A-A7D3105D1894}"/>
              </a:ext>
            </a:extLst>
          </p:cNvPr>
          <p:cNvSpPr txBox="1"/>
          <p:nvPr/>
        </p:nvSpPr>
        <p:spPr>
          <a:xfrm>
            <a:off x="690300" y="4038597"/>
            <a:ext cx="2222700" cy="73863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200" b="0" i="0" u="none" strike="noStrike" cap="none" dirty="0">
                <a:solidFill>
                  <a:srgbClr val="0086F0"/>
                </a:solidFill>
                <a:latin typeface="Arial"/>
                <a:ea typeface="Arial"/>
                <a:cs typeface="Arial"/>
                <a:sym typeface="Arial"/>
              </a:rPr>
              <a:t>Answer pre-submission enquiries: scope, process,</a:t>
            </a:r>
            <a:r>
              <a:rPr lang="en-GB" sz="1200" dirty="0">
                <a:solidFill>
                  <a:srgbClr val="0086F0"/>
                </a:solidFill>
              </a:rPr>
              <a:t> expectations, alternatives</a:t>
            </a:r>
            <a:endParaRPr lang="en-GB" sz="1200" b="0" i="0" u="none" strike="noStrike" cap="none" dirty="0">
              <a:solidFill>
                <a:srgbClr val="0086F0"/>
              </a:solidFill>
              <a:latin typeface="Arial"/>
              <a:ea typeface="Arial"/>
              <a:cs typeface="Arial"/>
              <a:sym typeface="Arial"/>
            </a:endParaRPr>
          </a:p>
        </p:txBody>
      </p:sp>
      <p:cxnSp>
        <p:nvCxnSpPr>
          <p:cNvPr id="323" name="Google Shape;323;p31">
            <a:extLst>
              <a:ext uri="{FF2B5EF4-FFF2-40B4-BE49-F238E27FC236}">
                <a16:creationId xmlns:a16="http://schemas.microsoft.com/office/drawing/2014/main" id="{5A200424-4999-0AE0-5911-FA1B5FF546AA}"/>
              </a:ext>
            </a:extLst>
          </p:cNvPr>
          <p:cNvCxnSpPr/>
          <p:nvPr/>
        </p:nvCxnSpPr>
        <p:spPr>
          <a:xfrm rot="-5400000" flipH="1">
            <a:off x="4325700" y="2215713"/>
            <a:ext cx="304800" cy="231900"/>
          </a:xfrm>
          <a:prstGeom prst="curvedConnector3">
            <a:avLst>
              <a:gd name="adj1" fmla="val 50000"/>
            </a:avLst>
          </a:prstGeom>
          <a:noFill/>
          <a:ln w="9525" cap="flat" cmpd="sng">
            <a:solidFill>
              <a:srgbClr val="00B050"/>
            </a:solidFill>
            <a:prstDash val="solid"/>
            <a:round/>
            <a:headEnd type="none" w="sm" len="sm"/>
            <a:tailEnd type="stealth" w="med" len="med"/>
          </a:ln>
        </p:spPr>
      </p:cxnSp>
      <p:sp>
        <p:nvSpPr>
          <p:cNvPr id="2" name="Google Shape;277;p30">
            <a:extLst>
              <a:ext uri="{FF2B5EF4-FFF2-40B4-BE49-F238E27FC236}">
                <a16:creationId xmlns:a16="http://schemas.microsoft.com/office/drawing/2014/main" id="{4F1A295A-D303-4A1A-B262-4B5D3C3A4242}"/>
              </a:ext>
            </a:extLst>
          </p:cNvPr>
          <p:cNvSpPr txBox="1"/>
          <p:nvPr/>
        </p:nvSpPr>
        <p:spPr>
          <a:xfrm>
            <a:off x="299925"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Helping authors navigate the process</a:t>
            </a:r>
            <a:endParaRPr sz="2400" b="1" i="0" u="none" strike="noStrike" cap="none" dirty="0">
              <a:solidFill>
                <a:srgbClr val="000000"/>
              </a:solidFill>
              <a:latin typeface="Arial"/>
              <a:ea typeface="Arial"/>
              <a:cs typeface="Arial"/>
              <a:sym typeface="Arial"/>
            </a:endParaRPr>
          </a:p>
        </p:txBody>
      </p:sp>
      <p:sp>
        <p:nvSpPr>
          <p:cNvPr id="3" name="Google Shape;278;p30">
            <a:extLst>
              <a:ext uri="{FF2B5EF4-FFF2-40B4-BE49-F238E27FC236}">
                <a16:creationId xmlns:a16="http://schemas.microsoft.com/office/drawing/2014/main" id="{C41E9D4E-A2D1-907B-BFAD-81289B404105}"/>
              </a:ext>
            </a:extLst>
          </p:cNvPr>
          <p:cNvSpPr txBox="1"/>
          <p:nvPr/>
        </p:nvSpPr>
        <p:spPr>
          <a:xfrm>
            <a:off x="299925" y="742926"/>
            <a:ext cx="8221500" cy="400200"/>
          </a:xfrm>
          <a:prstGeom prst="rect">
            <a:avLst/>
          </a:prstGeom>
          <a:noFill/>
          <a:ln>
            <a:noFill/>
          </a:ln>
        </p:spPr>
        <p:txBody>
          <a:bodyPr spcFirstLastPara="1" wrap="square" lIns="91425" tIns="91425" rIns="91425" bIns="91425" anchor="t" anchorCtr="0">
            <a:spAutoFit/>
          </a:bodyPr>
          <a:lstStyle/>
          <a:p>
            <a:pPr lvl="0">
              <a:buSzPts val="1400"/>
            </a:pPr>
            <a:r>
              <a:rPr lang="en-GB" b="1" i="1" dirty="0">
                <a:solidFill>
                  <a:schemeClr val="dk1"/>
                </a:solidFill>
              </a:rPr>
              <a:t>It’s ok for editors to demystify it …</a:t>
            </a:r>
            <a:endParaRPr sz="1400" b="0" i="0" u="none" strike="noStrike" cap="none" dirty="0">
              <a:solidFill>
                <a:schemeClr val="dk2"/>
              </a:solidFill>
              <a:latin typeface="Arial"/>
              <a:ea typeface="Arial"/>
              <a:cs typeface="Arial"/>
              <a:sym typeface="Arial"/>
            </a:endParaRPr>
          </a:p>
        </p:txBody>
      </p:sp>
      <p:cxnSp>
        <p:nvCxnSpPr>
          <p:cNvPr id="4" name="Google Shape;322;p31">
            <a:extLst>
              <a:ext uri="{FF2B5EF4-FFF2-40B4-BE49-F238E27FC236}">
                <a16:creationId xmlns:a16="http://schemas.microsoft.com/office/drawing/2014/main" id="{C5F910BA-796F-9615-20F2-B9EFA9454D43}"/>
              </a:ext>
            </a:extLst>
          </p:cNvPr>
          <p:cNvCxnSpPr>
            <a:cxnSpLocks/>
            <a:stCxn id="320" idx="1"/>
          </p:cNvCxnSpPr>
          <p:nvPr/>
        </p:nvCxnSpPr>
        <p:spPr>
          <a:xfrm rot="10800000">
            <a:off x="482904" y="3468340"/>
            <a:ext cx="207397" cy="939575"/>
          </a:xfrm>
          <a:prstGeom prst="curvedConnector2">
            <a:avLst/>
          </a:prstGeom>
          <a:noFill/>
          <a:ln w="9525" cap="flat" cmpd="sng">
            <a:solidFill>
              <a:srgbClr val="0086F0"/>
            </a:solidFill>
            <a:prstDash val="solid"/>
            <a:round/>
            <a:headEnd type="none" w="sm" len="sm"/>
            <a:tailEnd type="stealth" w="med" len="med"/>
          </a:ln>
        </p:spPr>
      </p:cxnSp>
      <p:sp>
        <p:nvSpPr>
          <p:cNvPr id="10" name="Google Shape;317;p31">
            <a:extLst>
              <a:ext uri="{FF2B5EF4-FFF2-40B4-BE49-F238E27FC236}">
                <a16:creationId xmlns:a16="http://schemas.microsoft.com/office/drawing/2014/main" id="{AF4F3F75-5DF5-79EB-BCA5-129C44250E55}"/>
              </a:ext>
            </a:extLst>
          </p:cNvPr>
          <p:cNvSpPr txBox="1"/>
          <p:nvPr/>
        </p:nvSpPr>
        <p:spPr>
          <a:xfrm>
            <a:off x="1227157" y="1188163"/>
            <a:ext cx="1252485" cy="923299"/>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dirty="0">
                <a:solidFill>
                  <a:schemeClr val="accent1"/>
                </a:solidFill>
                <a:latin typeface="Arial"/>
                <a:ea typeface="Arial"/>
                <a:cs typeface="Arial"/>
                <a:sym typeface="Arial"/>
              </a:rPr>
              <a:t>Workshops:</a:t>
            </a:r>
          </a:p>
          <a:p>
            <a:pPr marL="0" marR="0" lvl="0" indent="0" algn="ctr" rtl="0">
              <a:lnSpc>
                <a:spcPct val="100000"/>
              </a:lnSpc>
              <a:spcBef>
                <a:spcPts val="0"/>
              </a:spcBef>
              <a:spcAft>
                <a:spcPts val="0"/>
              </a:spcAft>
              <a:buClr>
                <a:srgbClr val="000000"/>
              </a:buClr>
              <a:buSzPts val="1200"/>
              <a:buFont typeface="Arial"/>
              <a:buNone/>
            </a:pPr>
            <a:r>
              <a:rPr lang="en-GB" sz="1200" dirty="0">
                <a:solidFill>
                  <a:schemeClr val="accent1"/>
                </a:solidFill>
              </a:rPr>
              <a:t>explain the process, and</a:t>
            </a:r>
            <a:br>
              <a:rPr lang="en-GB" sz="1200" dirty="0">
                <a:solidFill>
                  <a:schemeClr val="accent1"/>
                </a:solidFill>
              </a:rPr>
            </a:br>
            <a:r>
              <a:rPr lang="en-GB" sz="1200" dirty="0">
                <a:solidFill>
                  <a:schemeClr val="accent1"/>
                </a:solidFill>
              </a:rPr>
              <a:t>broad context</a:t>
            </a:r>
            <a:endParaRPr sz="1200" b="0" i="0" u="none" strike="noStrike" cap="none" dirty="0">
              <a:solidFill>
                <a:schemeClr val="accent1"/>
              </a:solidFill>
              <a:latin typeface="Arial"/>
              <a:ea typeface="Arial"/>
              <a:cs typeface="Arial"/>
              <a:sym typeface="Arial"/>
            </a:endParaRPr>
          </a:p>
        </p:txBody>
      </p:sp>
      <p:cxnSp>
        <p:nvCxnSpPr>
          <p:cNvPr id="11" name="Google Shape;318;p31">
            <a:extLst>
              <a:ext uri="{FF2B5EF4-FFF2-40B4-BE49-F238E27FC236}">
                <a16:creationId xmlns:a16="http://schemas.microsoft.com/office/drawing/2014/main" id="{88F521CE-C237-D9EF-B2BC-DD8974AC466D}"/>
              </a:ext>
            </a:extLst>
          </p:cNvPr>
          <p:cNvCxnSpPr/>
          <p:nvPr/>
        </p:nvCxnSpPr>
        <p:spPr>
          <a:xfrm>
            <a:off x="1850376" y="2035744"/>
            <a:ext cx="0" cy="345300"/>
          </a:xfrm>
          <a:prstGeom prst="straightConnector1">
            <a:avLst/>
          </a:prstGeom>
          <a:noFill/>
          <a:ln w="19050" cap="flat" cmpd="sng">
            <a:solidFill>
              <a:schemeClr val="accent1"/>
            </a:solidFill>
            <a:prstDash val="solid"/>
            <a:round/>
            <a:headEnd type="none" w="sm" len="sm"/>
            <a:tailEnd type="triangle" w="med" len="med"/>
          </a:ln>
        </p:spPr>
      </p:cxnSp>
      <p:sp>
        <p:nvSpPr>
          <p:cNvPr id="12" name="Google Shape;320;p31">
            <a:extLst>
              <a:ext uri="{FF2B5EF4-FFF2-40B4-BE49-F238E27FC236}">
                <a16:creationId xmlns:a16="http://schemas.microsoft.com/office/drawing/2014/main" id="{CEDA8A4B-44BB-7841-9D1E-6679AF918846}"/>
              </a:ext>
            </a:extLst>
          </p:cNvPr>
          <p:cNvSpPr txBox="1"/>
          <p:nvPr/>
        </p:nvSpPr>
        <p:spPr>
          <a:xfrm>
            <a:off x="4022670" y="4262971"/>
            <a:ext cx="1266075" cy="55396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200" b="0" i="0" u="none" strike="noStrike" cap="none" dirty="0">
                <a:solidFill>
                  <a:schemeClr val="accent4">
                    <a:lumMod val="50000"/>
                  </a:schemeClr>
                </a:solidFill>
                <a:latin typeface="Arial"/>
                <a:ea typeface="Arial"/>
                <a:cs typeface="Arial"/>
                <a:sym typeface="Arial"/>
              </a:rPr>
              <a:t>Reviewers: ask for clarification</a:t>
            </a:r>
          </a:p>
        </p:txBody>
      </p:sp>
      <p:cxnSp>
        <p:nvCxnSpPr>
          <p:cNvPr id="13" name="Google Shape;322;p31">
            <a:extLst>
              <a:ext uri="{FF2B5EF4-FFF2-40B4-BE49-F238E27FC236}">
                <a16:creationId xmlns:a16="http://schemas.microsoft.com/office/drawing/2014/main" id="{73073D25-8C6C-F8C9-B01E-92D25154AF12}"/>
              </a:ext>
            </a:extLst>
          </p:cNvPr>
          <p:cNvCxnSpPr>
            <a:cxnSpLocks/>
            <a:stCxn id="12" idx="1"/>
          </p:cNvCxnSpPr>
          <p:nvPr/>
        </p:nvCxnSpPr>
        <p:spPr>
          <a:xfrm rot="10800000">
            <a:off x="3758696" y="3464547"/>
            <a:ext cx="263974" cy="1075408"/>
          </a:xfrm>
          <a:prstGeom prst="curvedConnector2">
            <a:avLst/>
          </a:prstGeom>
          <a:noFill/>
          <a:ln w="9525" cap="flat" cmpd="sng">
            <a:solidFill>
              <a:schemeClr val="accent4">
                <a:lumMod val="50000"/>
              </a:schemeClr>
            </a:solidFill>
            <a:prstDash val="solid"/>
            <a:round/>
            <a:headEnd type="none" w="sm" len="sm"/>
            <a:tailEnd type="stealth" w="med" len="med"/>
          </a:ln>
        </p:spPr>
      </p:cxnSp>
      <p:sp>
        <p:nvSpPr>
          <p:cNvPr id="18" name="Google Shape;320;p31">
            <a:extLst>
              <a:ext uri="{FF2B5EF4-FFF2-40B4-BE49-F238E27FC236}">
                <a16:creationId xmlns:a16="http://schemas.microsoft.com/office/drawing/2014/main" id="{EF6B08E2-3D51-B935-8364-8FADE0FA1FC1}"/>
              </a:ext>
            </a:extLst>
          </p:cNvPr>
          <p:cNvSpPr txBox="1"/>
          <p:nvPr/>
        </p:nvSpPr>
        <p:spPr>
          <a:xfrm>
            <a:off x="7495811" y="4321583"/>
            <a:ext cx="933375" cy="55396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200" b="0" i="0" u="none" strike="noStrike" cap="none" dirty="0">
                <a:solidFill>
                  <a:srgbClr val="0086F0"/>
                </a:solidFill>
                <a:latin typeface="Arial"/>
                <a:ea typeface="Arial"/>
                <a:cs typeface="Arial"/>
                <a:sym typeface="Arial"/>
              </a:rPr>
              <a:t>Explain next steps</a:t>
            </a:r>
          </a:p>
        </p:txBody>
      </p:sp>
      <p:cxnSp>
        <p:nvCxnSpPr>
          <p:cNvPr id="19" name="Google Shape;322;p31">
            <a:extLst>
              <a:ext uri="{FF2B5EF4-FFF2-40B4-BE49-F238E27FC236}">
                <a16:creationId xmlns:a16="http://schemas.microsoft.com/office/drawing/2014/main" id="{E0FA1508-8279-E981-6BAB-EE25484AB1B5}"/>
              </a:ext>
            </a:extLst>
          </p:cNvPr>
          <p:cNvCxnSpPr>
            <a:cxnSpLocks/>
            <a:stCxn id="18" idx="1"/>
          </p:cNvCxnSpPr>
          <p:nvPr/>
        </p:nvCxnSpPr>
        <p:spPr>
          <a:xfrm rot="10800000">
            <a:off x="7288423" y="3751331"/>
            <a:ext cx="207389" cy="847236"/>
          </a:xfrm>
          <a:prstGeom prst="curvedConnector2">
            <a:avLst/>
          </a:prstGeom>
          <a:noFill/>
          <a:ln w="9525" cap="flat" cmpd="sng">
            <a:solidFill>
              <a:srgbClr val="0086F0"/>
            </a:solidFill>
            <a:prstDash val="solid"/>
            <a:round/>
            <a:headEnd type="none" w="sm" len="sm"/>
            <a:tailEnd type="stealth" w="med" len="med"/>
          </a:ln>
        </p:spPr>
      </p:cxnSp>
    </p:spTree>
    <p:extLst>
      <p:ext uri="{BB962C8B-B14F-4D97-AF65-F5344CB8AC3E}">
        <p14:creationId xmlns:p14="http://schemas.microsoft.com/office/powerpoint/2010/main" val="7668211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F2C3F-C777-B32D-E1AE-5E3D41651F3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EF24C11-5006-6A79-C8E3-308647ABCDC2}"/>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6" name="Rectangle 15">
            <a:extLst>
              <a:ext uri="{FF2B5EF4-FFF2-40B4-BE49-F238E27FC236}">
                <a16:creationId xmlns:a16="http://schemas.microsoft.com/office/drawing/2014/main" id="{34B39E4B-109F-DDA7-6700-A3B0C0C876EC}"/>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Helping authors navigate the process</a:t>
            </a:r>
          </a:p>
        </p:txBody>
      </p:sp>
      <p:sp>
        <p:nvSpPr>
          <p:cNvPr id="17" name="Rectangle 16">
            <a:extLst>
              <a:ext uri="{FF2B5EF4-FFF2-40B4-BE49-F238E27FC236}">
                <a16:creationId xmlns:a16="http://schemas.microsoft.com/office/drawing/2014/main" id="{361DD3A3-027C-6F61-9CFF-242C42A5C5C7}"/>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Keeping</a:t>
            </a:r>
            <a:br>
              <a:rPr lang="en-US" sz="2400" dirty="0"/>
            </a:br>
            <a:r>
              <a:rPr lang="en-US" sz="2400" dirty="0"/>
              <a:t>track of</a:t>
            </a:r>
            <a:br>
              <a:rPr lang="en-US" sz="2400" dirty="0"/>
            </a:br>
            <a:r>
              <a:rPr lang="en-US" sz="2400" dirty="0"/>
              <a:t>time</a:t>
            </a:r>
          </a:p>
        </p:txBody>
      </p:sp>
      <p:sp>
        <p:nvSpPr>
          <p:cNvPr id="19" name="TextBox 18">
            <a:extLst>
              <a:ext uri="{FF2B5EF4-FFF2-40B4-BE49-F238E27FC236}">
                <a16:creationId xmlns:a16="http://schemas.microsoft.com/office/drawing/2014/main" id="{0B043C40-3C92-1EE8-081F-6F80A623A003}"/>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key responsibilities irrespective of journal</a:t>
            </a:r>
          </a:p>
        </p:txBody>
      </p:sp>
      <p:sp>
        <p:nvSpPr>
          <p:cNvPr id="20" name="Rectangle 19">
            <a:extLst>
              <a:ext uri="{FF2B5EF4-FFF2-40B4-BE49-F238E27FC236}">
                <a16:creationId xmlns:a16="http://schemas.microsoft.com/office/drawing/2014/main" id="{1F9870BC-7CBB-CDEC-B3DF-28BAA7D09A37}"/>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Making </a:t>
            </a:r>
            <a:br>
              <a:rPr lang="en-US" sz="2400" dirty="0"/>
            </a:br>
            <a:r>
              <a:rPr lang="en-US" sz="2400" dirty="0"/>
              <a:t>informed</a:t>
            </a:r>
            <a:br>
              <a:rPr lang="en-US" sz="2400" dirty="0"/>
            </a:br>
            <a:r>
              <a:rPr lang="en-US" sz="2400" dirty="0"/>
              <a:t>recommendations</a:t>
            </a:r>
          </a:p>
        </p:txBody>
      </p:sp>
      <p:sp>
        <p:nvSpPr>
          <p:cNvPr id="2" name="Rectangle 1">
            <a:extLst>
              <a:ext uri="{FF2B5EF4-FFF2-40B4-BE49-F238E27FC236}">
                <a16:creationId xmlns:a16="http://schemas.microsoft.com/office/drawing/2014/main" id="{4DAF5CD4-5707-749D-BD94-4374250C9D9E}"/>
              </a:ext>
            </a:extLst>
          </p:cNvPr>
          <p:cNvSpPr/>
          <p:nvPr/>
        </p:nvSpPr>
        <p:spPr>
          <a:xfrm>
            <a:off x="138366" y="506301"/>
            <a:ext cx="2859482" cy="191427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7931F0C-AEEB-6469-730B-D4E79FAE32C3}"/>
              </a:ext>
            </a:extLst>
          </p:cNvPr>
          <p:cNvSpPr/>
          <p:nvPr/>
        </p:nvSpPr>
        <p:spPr>
          <a:xfrm>
            <a:off x="3155179" y="510479"/>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C6BC7B3-76E8-70E8-B10B-60F371B1F904}"/>
              </a:ext>
            </a:extLst>
          </p:cNvPr>
          <p:cNvSpPr/>
          <p:nvPr/>
        </p:nvSpPr>
        <p:spPr>
          <a:xfrm>
            <a:off x="6146153" y="511804"/>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BE82EEB-E9C7-C0EF-96D3-76C3051A22BC}"/>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Being constructive; give breaks where breaks due; or tough love.</a:t>
            </a:r>
          </a:p>
        </p:txBody>
      </p:sp>
      <p:sp>
        <p:nvSpPr>
          <p:cNvPr id="12" name="Rectangle 11">
            <a:extLst>
              <a:ext uri="{FF2B5EF4-FFF2-40B4-BE49-F238E27FC236}">
                <a16:creationId xmlns:a16="http://schemas.microsoft.com/office/drawing/2014/main" id="{E869909C-765F-3346-1C83-34E8DDFFCCF7}"/>
              </a:ext>
            </a:extLst>
          </p:cNvPr>
          <p:cNvSpPr/>
          <p:nvPr/>
        </p:nvSpPr>
        <p:spPr>
          <a:xfrm>
            <a:off x="3151865" y="2919738"/>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E442E3D-E350-419D-6138-8AA3D2E289DA}"/>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Grow, </a:t>
            </a:r>
            <a:br>
              <a:rPr lang="en-US" sz="2400" dirty="0"/>
            </a:br>
            <a:r>
              <a:rPr lang="en-US" sz="2400" dirty="0"/>
              <a:t>mentor &amp;</a:t>
            </a:r>
          </a:p>
          <a:p>
            <a:pPr algn="ctr"/>
            <a:r>
              <a:rPr lang="en-US" sz="2400" dirty="0"/>
              <a:t>move on</a:t>
            </a:r>
          </a:p>
        </p:txBody>
      </p:sp>
      <p:sp>
        <p:nvSpPr>
          <p:cNvPr id="21" name="Rectangle 20">
            <a:extLst>
              <a:ext uri="{FF2B5EF4-FFF2-40B4-BE49-F238E27FC236}">
                <a16:creationId xmlns:a16="http://schemas.microsoft.com/office/drawing/2014/main" id="{5C79DF10-C6F2-3DCE-0284-BA7ABFB99988}"/>
              </a:ext>
            </a:extLst>
          </p:cNvPr>
          <p:cNvSpPr/>
          <p:nvPr/>
        </p:nvSpPr>
        <p:spPr>
          <a:xfrm>
            <a:off x="6157727" y="2889921"/>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63956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grpSp>
        <p:nvGrpSpPr>
          <p:cNvPr id="319" name="Google Shape;319;p31"/>
          <p:cNvGrpSpPr/>
          <p:nvPr/>
        </p:nvGrpSpPr>
        <p:grpSpPr>
          <a:xfrm>
            <a:off x="210147" y="2356973"/>
            <a:ext cx="8720793" cy="1728288"/>
            <a:chOff x="440075" y="3643800"/>
            <a:chExt cx="6456499" cy="1279550"/>
          </a:xfrm>
        </p:grpSpPr>
        <p:pic>
          <p:nvPicPr>
            <p:cNvPr id="320" name="Google Shape;320;p31"/>
            <p:cNvPicPr preferRelativeResize="0"/>
            <p:nvPr/>
          </p:nvPicPr>
          <p:blipFill rotWithShape="1">
            <a:blip r:embed="rId3">
              <a:alphaModFix/>
            </a:blip>
            <a:srcRect t="20063"/>
            <a:stretch/>
          </p:blipFill>
          <p:spPr>
            <a:xfrm>
              <a:off x="440075" y="3643800"/>
              <a:ext cx="6456499" cy="1279550"/>
            </a:xfrm>
            <a:prstGeom prst="rect">
              <a:avLst/>
            </a:prstGeom>
            <a:noFill/>
            <a:ln>
              <a:noFill/>
            </a:ln>
          </p:spPr>
        </p:pic>
        <p:pic>
          <p:nvPicPr>
            <p:cNvPr id="321" name="Google Shape;321;p31"/>
            <p:cNvPicPr preferRelativeResize="0"/>
            <p:nvPr/>
          </p:nvPicPr>
          <p:blipFill rotWithShape="1">
            <a:blip r:embed="rId4">
              <a:alphaModFix/>
            </a:blip>
            <a:srcRect/>
            <a:stretch/>
          </p:blipFill>
          <p:spPr>
            <a:xfrm>
              <a:off x="3312475" y="4435400"/>
              <a:ext cx="248600" cy="248600"/>
            </a:xfrm>
            <a:prstGeom prst="rect">
              <a:avLst/>
            </a:prstGeom>
            <a:noFill/>
            <a:ln>
              <a:noFill/>
            </a:ln>
          </p:spPr>
        </p:pic>
        <p:pic>
          <p:nvPicPr>
            <p:cNvPr id="322" name="Google Shape;322;p31"/>
            <p:cNvPicPr preferRelativeResize="0"/>
            <p:nvPr/>
          </p:nvPicPr>
          <p:blipFill rotWithShape="1">
            <a:blip r:embed="rId4">
              <a:alphaModFix/>
            </a:blip>
            <a:srcRect/>
            <a:stretch/>
          </p:blipFill>
          <p:spPr>
            <a:xfrm>
              <a:off x="4559875" y="4455450"/>
              <a:ext cx="248600" cy="248600"/>
            </a:xfrm>
            <a:prstGeom prst="rect">
              <a:avLst/>
            </a:prstGeom>
            <a:noFill/>
            <a:ln>
              <a:noFill/>
            </a:ln>
          </p:spPr>
        </p:pic>
        <p:pic>
          <p:nvPicPr>
            <p:cNvPr id="323" name="Google Shape;323;p31"/>
            <p:cNvPicPr preferRelativeResize="0"/>
            <p:nvPr/>
          </p:nvPicPr>
          <p:blipFill rotWithShape="1">
            <a:blip r:embed="rId4">
              <a:alphaModFix/>
            </a:blip>
            <a:srcRect/>
            <a:stretch/>
          </p:blipFill>
          <p:spPr>
            <a:xfrm>
              <a:off x="5060450" y="4455450"/>
              <a:ext cx="248600" cy="248600"/>
            </a:xfrm>
            <a:prstGeom prst="rect">
              <a:avLst/>
            </a:prstGeom>
            <a:noFill/>
            <a:ln>
              <a:noFill/>
            </a:ln>
          </p:spPr>
        </p:pic>
        <p:pic>
          <p:nvPicPr>
            <p:cNvPr id="324" name="Google Shape;324;p31"/>
            <p:cNvPicPr preferRelativeResize="0"/>
            <p:nvPr/>
          </p:nvPicPr>
          <p:blipFill rotWithShape="1">
            <a:blip r:embed="rId4">
              <a:alphaModFix/>
            </a:blip>
            <a:srcRect/>
            <a:stretch/>
          </p:blipFill>
          <p:spPr>
            <a:xfrm>
              <a:off x="5561025" y="4463800"/>
              <a:ext cx="248600" cy="248600"/>
            </a:xfrm>
            <a:prstGeom prst="rect">
              <a:avLst/>
            </a:prstGeom>
            <a:noFill/>
            <a:ln>
              <a:noFill/>
            </a:ln>
          </p:spPr>
        </p:pic>
      </p:grpSp>
      <p:sp>
        <p:nvSpPr>
          <p:cNvPr id="327" name="Google Shape;327;p31"/>
          <p:cNvSpPr txBox="1"/>
          <p:nvPr/>
        </p:nvSpPr>
        <p:spPr>
          <a:xfrm>
            <a:off x="115075" y="1733550"/>
            <a:ext cx="780000" cy="554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rgbClr val="6AA84F"/>
                </a:solidFill>
                <a:latin typeface="Arial"/>
                <a:ea typeface="Arial"/>
                <a:cs typeface="Arial"/>
                <a:sym typeface="Arial"/>
              </a:rPr>
              <a:t>Prepare</a:t>
            </a:r>
            <a:br>
              <a:rPr lang="en-GB" sz="1200" b="0" i="0" u="none" strike="noStrike" cap="none">
                <a:solidFill>
                  <a:srgbClr val="6AA84F"/>
                </a:solidFill>
                <a:latin typeface="Arial"/>
                <a:ea typeface="Arial"/>
                <a:cs typeface="Arial"/>
                <a:sym typeface="Arial"/>
              </a:rPr>
            </a:br>
            <a:r>
              <a:rPr lang="en-GB" sz="1200" b="0" i="0" u="none" strike="noStrike" cap="none">
                <a:solidFill>
                  <a:srgbClr val="6AA84F"/>
                </a:solidFill>
                <a:latin typeface="Arial"/>
                <a:ea typeface="Arial"/>
                <a:cs typeface="Arial"/>
                <a:sym typeface="Arial"/>
              </a:rPr>
              <a:t>nice mst</a:t>
            </a:r>
            <a:endParaRPr sz="1200" b="0" i="0" u="none" strike="noStrike" cap="none">
              <a:solidFill>
                <a:srgbClr val="6AA84F"/>
              </a:solidFill>
              <a:latin typeface="Arial"/>
              <a:ea typeface="Arial"/>
              <a:cs typeface="Arial"/>
              <a:sym typeface="Arial"/>
            </a:endParaRPr>
          </a:p>
        </p:txBody>
      </p:sp>
      <p:cxnSp>
        <p:nvCxnSpPr>
          <p:cNvPr id="328" name="Google Shape;328;p31"/>
          <p:cNvCxnSpPr/>
          <p:nvPr/>
        </p:nvCxnSpPr>
        <p:spPr>
          <a:xfrm>
            <a:off x="510375" y="2211450"/>
            <a:ext cx="0" cy="345300"/>
          </a:xfrm>
          <a:prstGeom prst="straightConnector1">
            <a:avLst/>
          </a:prstGeom>
          <a:noFill/>
          <a:ln w="19050" cap="flat" cmpd="sng">
            <a:solidFill>
              <a:srgbClr val="93C47D"/>
            </a:solidFill>
            <a:prstDash val="solid"/>
            <a:round/>
            <a:headEnd type="none" w="sm" len="sm"/>
            <a:tailEnd type="triangle" w="med" len="med"/>
          </a:ln>
        </p:spPr>
      </p:cxnSp>
      <p:sp>
        <p:nvSpPr>
          <p:cNvPr id="329" name="Google Shape;329;p31"/>
          <p:cNvSpPr txBox="1"/>
          <p:nvPr/>
        </p:nvSpPr>
        <p:spPr>
          <a:xfrm>
            <a:off x="4112664" y="1754314"/>
            <a:ext cx="1807882"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dirty="0">
                <a:solidFill>
                  <a:srgbClr val="00B050"/>
                </a:solidFill>
                <a:latin typeface="Arial"/>
                <a:ea typeface="Arial"/>
                <a:cs typeface="Arial"/>
                <a:sym typeface="Arial"/>
              </a:rPr>
              <a:t>Author: If decision delayed, </a:t>
            </a:r>
            <a:br>
              <a:rPr lang="en-GB" sz="1000" b="0" i="0" u="none" strike="noStrike" cap="none" dirty="0">
                <a:solidFill>
                  <a:srgbClr val="00B050"/>
                </a:solidFill>
                <a:latin typeface="Arial"/>
                <a:ea typeface="Arial"/>
                <a:cs typeface="Arial"/>
                <a:sym typeface="Arial"/>
              </a:rPr>
            </a:br>
            <a:r>
              <a:rPr lang="en-GB" sz="1000" b="0" i="0" u="none" strike="noStrike" cap="none" dirty="0">
                <a:solidFill>
                  <a:srgbClr val="00B050"/>
                </a:solidFill>
                <a:latin typeface="Arial"/>
                <a:ea typeface="Arial"/>
                <a:cs typeface="Arial"/>
                <a:sym typeface="Arial"/>
              </a:rPr>
              <a:t>write to ask the editor!</a:t>
            </a:r>
            <a:endParaRPr sz="1000" b="0" i="0" u="none" strike="noStrike" cap="none" dirty="0">
              <a:solidFill>
                <a:srgbClr val="00B050"/>
              </a:solidFill>
              <a:latin typeface="Arial"/>
              <a:ea typeface="Arial"/>
              <a:cs typeface="Arial"/>
              <a:sym typeface="Arial"/>
            </a:endParaRPr>
          </a:p>
        </p:txBody>
      </p:sp>
      <p:sp>
        <p:nvSpPr>
          <p:cNvPr id="330" name="Google Shape;330;p31"/>
          <p:cNvSpPr txBox="1"/>
          <p:nvPr/>
        </p:nvSpPr>
        <p:spPr>
          <a:xfrm>
            <a:off x="120816" y="4395375"/>
            <a:ext cx="1236761" cy="800189"/>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dirty="0">
                <a:solidFill>
                  <a:srgbClr val="0086F0"/>
                </a:solidFill>
                <a:latin typeface="Arial"/>
                <a:ea typeface="Arial"/>
                <a:cs typeface="Arial"/>
                <a:sym typeface="Arial"/>
              </a:rPr>
              <a:t>This goes quicker if the manuscript is interesting &amp; well-presented!!</a:t>
            </a:r>
            <a:endParaRPr sz="1000" b="0" i="0" u="none" strike="noStrike" cap="none" dirty="0">
              <a:solidFill>
                <a:srgbClr val="0086F0"/>
              </a:solidFill>
              <a:latin typeface="Arial"/>
              <a:ea typeface="Arial"/>
              <a:cs typeface="Arial"/>
              <a:sym typeface="Arial"/>
            </a:endParaRPr>
          </a:p>
        </p:txBody>
      </p:sp>
      <p:sp>
        <p:nvSpPr>
          <p:cNvPr id="331" name="Google Shape;331;p31"/>
          <p:cNvSpPr txBox="1"/>
          <p:nvPr/>
        </p:nvSpPr>
        <p:spPr>
          <a:xfrm>
            <a:off x="6872145" y="4729559"/>
            <a:ext cx="7800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dirty="0">
                <a:solidFill>
                  <a:srgbClr val="00B050"/>
                </a:solidFill>
                <a:latin typeface="Arial"/>
                <a:ea typeface="Arial"/>
                <a:cs typeface="Arial"/>
                <a:sym typeface="Arial"/>
              </a:rPr>
              <a:t>often adds most time!</a:t>
            </a:r>
            <a:endParaRPr sz="1000" b="0" i="0" u="none" strike="noStrike" cap="none" dirty="0">
              <a:solidFill>
                <a:srgbClr val="00B050"/>
              </a:solidFill>
              <a:latin typeface="Arial"/>
              <a:ea typeface="Arial"/>
              <a:cs typeface="Arial"/>
              <a:sym typeface="Arial"/>
            </a:endParaRPr>
          </a:p>
        </p:txBody>
      </p:sp>
      <p:cxnSp>
        <p:nvCxnSpPr>
          <p:cNvPr id="332" name="Google Shape;332;p31"/>
          <p:cNvCxnSpPr>
            <a:cxnSpLocks/>
          </p:cNvCxnSpPr>
          <p:nvPr/>
        </p:nvCxnSpPr>
        <p:spPr>
          <a:xfrm rot="5400000" flipH="1">
            <a:off x="5875800" y="3962908"/>
            <a:ext cx="420000" cy="1649400"/>
          </a:xfrm>
          <a:prstGeom prst="curvedConnector3">
            <a:avLst>
              <a:gd name="adj1" fmla="val 50005"/>
            </a:avLst>
          </a:prstGeom>
          <a:noFill/>
          <a:ln w="9525" cap="flat" cmpd="sng">
            <a:solidFill>
              <a:srgbClr val="00B050"/>
            </a:solidFill>
            <a:prstDash val="solid"/>
            <a:round/>
            <a:headEnd type="none" w="sm" len="sm"/>
            <a:tailEnd type="stealth" w="med" len="med"/>
          </a:ln>
        </p:spPr>
      </p:cxnSp>
      <p:cxnSp>
        <p:nvCxnSpPr>
          <p:cNvPr id="333" name="Google Shape;333;p31"/>
          <p:cNvCxnSpPr/>
          <p:nvPr/>
        </p:nvCxnSpPr>
        <p:spPr>
          <a:xfrm rot="-5400000" flipH="1">
            <a:off x="4325700" y="2215713"/>
            <a:ext cx="304800" cy="231900"/>
          </a:xfrm>
          <a:prstGeom prst="curvedConnector3">
            <a:avLst>
              <a:gd name="adj1" fmla="val 50000"/>
            </a:avLst>
          </a:prstGeom>
          <a:noFill/>
          <a:ln w="9525" cap="flat" cmpd="sng">
            <a:solidFill>
              <a:srgbClr val="00B050"/>
            </a:solidFill>
            <a:prstDash val="solid"/>
            <a:round/>
            <a:headEnd type="none" w="sm" len="sm"/>
            <a:tailEnd type="stealth" w="med" len="med"/>
          </a:ln>
        </p:spPr>
      </p:cxnSp>
      <p:sp>
        <p:nvSpPr>
          <p:cNvPr id="2" name="Google Shape;277;p30">
            <a:extLst>
              <a:ext uri="{FF2B5EF4-FFF2-40B4-BE49-F238E27FC236}">
                <a16:creationId xmlns:a16="http://schemas.microsoft.com/office/drawing/2014/main" id="{BDA29763-620B-E839-58B3-FBDEB946519F}"/>
              </a:ext>
            </a:extLst>
          </p:cNvPr>
          <p:cNvSpPr txBox="1"/>
          <p:nvPr/>
        </p:nvSpPr>
        <p:spPr>
          <a:xfrm>
            <a:off x="299925" y="146925"/>
            <a:ext cx="3519721"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dirty="0"/>
              <a:t>Keeping track of time</a:t>
            </a:r>
            <a:endParaRPr sz="2400" b="1" i="0" u="none" strike="noStrike" cap="none" dirty="0">
              <a:solidFill>
                <a:srgbClr val="000000"/>
              </a:solidFill>
              <a:latin typeface="Arial"/>
              <a:ea typeface="Arial"/>
              <a:cs typeface="Arial"/>
              <a:sym typeface="Arial"/>
            </a:endParaRPr>
          </a:p>
        </p:txBody>
      </p:sp>
      <p:sp>
        <p:nvSpPr>
          <p:cNvPr id="3" name="Google Shape;278;p30">
            <a:extLst>
              <a:ext uri="{FF2B5EF4-FFF2-40B4-BE49-F238E27FC236}">
                <a16:creationId xmlns:a16="http://schemas.microsoft.com/office/drawing/2014/main" id="{9970D293-84F2-4F2E-75DA-605951818DB0}"/>
              </a:ext>
            </a:extLst>
          </p:cNvPr>
          <p:cNvSpPr txBox="1"/>
          <p:nvPr/>
        </p:nvSpPr>
        <p:spPr>
          <a:xfrm>
            <a:off x="299925" y="742926"/>
            <a:ext cx="8221500" cy="400200"/>
          </a:xfrm>
          <a:prstGeom prst="rect">
            <a:avLst/>
          </a:prstGeom>
          <a:noFill/>
          <a:ln>
            <a:noFill/>
          </a:ln>
        </p:spPr>
        <p:txBody>
          <a:bodyPr spcFirstLastPara="1" wrap="square" lIns="91425" tIns="91425" rIns="91425" bIns="91425" anchor="t" anchorCtr="0">
            <a:spAutoFit/>
          </a:bodyPr>
          <a:lstStyle/>
          <a:p>
            <a:pPr lvl="0">
              <a:buSzPts val="1400"/>
            </a:pPr>
            <a:r>
              <a:rPr lang="en-GB" b="1" i="1" dirty="0">
                <a:solidFill>
                  <a:schemeClr val="dk1"/>
                </a:solidFill>
              </a:rPr>
              <a:t>Every step takes time, which rapidly accumulates</a:t>
            </a:r>
            <a:endParaRPr sz="1400" b="0" i="0" u="none" strike="noStrike" cap="none" dirty="0">
              <a:solidFill>
                <a:schemeClr val="dk2"/>
              </a:solidFill>
              <a:latin typeface="Arial"/>
              <a:ea typeface="Arial"/>
              <a:cs typeface="Arial"/>
              <a:sym typeface="Arial"/>
            </a:endParaRPr>
          </a:p>
        </p:txBody>
      </p:sp>
      <p:sp>
        <p:nvSpPr>
          <p:cNvPr id="4" name="TextBox 3">
            <a:extLst>
              <a:ext uri="{FF2B5EF4-FFF2-40B4-BE49-F238E27FC236}">
                <a16:creationId xmlns:a16="http://schemas.microsoft.com/office/drawing/2014/main" id="{491D9271-9EBD-16D7-9FD9-12CBE8B0B306}"/>
              </a:ext>
            </a:extLst>
          </p:cNvPr>
          <p:cNvSpPr txBox="1"/>
          <p:nvPr/>
        </p:nvSpPr>
        <p:spPr>
          <a:xfrm>
            <a:off x="172950" y="4195320"/>
            <a:ext cx="603050" cy="246221"/>
          </a:xfrm>
          <a:prstGeom prst="rect">
            <a:avLst/>
          </a:prstGeom>
          <a:noFill/>
        </p:spPr>
        <p:txBody>
          <a:bodyPr wrap="none" rtlCol="0">
            <a:spAutoFit/>
          </a:bodyPr>
          <a:lstStyle/>
          <a:p>
            <a:pPr algn="ctr"/>
            <a:r>
              <a:rPr lang="en-US" sz="1000" dirty="0">
                <a:solidFill>
                  <a:schemeClr val="accent4">
                    <a:lumMod val="75000"/>
                  </a:schemeClr>
                </a:solidFill>
              </a:rPr>
              <a:t>months</a:t>
            </a:r>
          </a:p>
        </p:txBody>
      </p:sp>
      <p:cxnSp>
        <p:nvCxnSpPr>
          <p:cNvPr id="5" name="Google Shape;326;p31">
            <a:extLst>
              <a:ext uri="{FF2B5EF4-FFF2-40B4-BE49-F238E27FC236}">
                <a16:creationId xmlns:a16="http://schemas.microsoft.com/office/drawing/2014/main" id="{6EFF2264-33B6-44A9-55D2-9E7F450BFFFE}"/>
              </a:ext>
            </a:extLst>
          </p:cNvPr>
          <p:cNvCxnSpPr>
            <a:cxnSpLocks/>
            <a:endCxn id="4" idx="0"/>
          </p:cNvCxnSpPr>
          <p:nvPr/>
        </p:nvCxnSpPr>
        <p:spPr>
          <a:xfrm>
            <a:off x="474475" y="3476419"/>
            <a:ext cx="0" cy="718901"/>
          </a:xfrm>
          <a:prstGeom prst="straightConnector1">
            <a:avLst/>
          </a:prstGeom>
          <a:noFill/>
          <a:ln w="19050" cap="flat" cmpd="sng">
            <a:solidFill>
              <a:schemeClr val="accent4">
                <a:lumMod val="75000"/>
              </a:schemeClr>
            </a:solidFill>
            <a:prstDash val="solid"/>
            <a:round/>
            <a:headEnd type="stealth" w="med" len="lg"/>
            <a:tailEnd type="none" w="lg" len="lg"/>
          </a:ln>
        </p:spPr>
      </p:cxnSp>
      <p:sp>
        <p:nvSpPr>
          <p:cNvPr id="8" name="TextBox 7">
            <a:extLst>
              <a:ext uri="{FF2B5EF4-FFF2-40B4-BE49-F238E27FC236}">
                <a16:creationId xmlns:a16="http://schemas.microsoft.com/office/drawing/2014/main" id="{74A7AEA6-43C4-C677-67E0-92EA0F3FA8C1}"/>
              </a:ext>
            </a:extLst>
          </p:cNvPr>
          <p:cNvSpPr txBox="1"/>
          <p:nvPr/>
        </p:nvSpPr>
        <p:spPr>
          <a:xfrm>
            <a:off x="931564" y="4204049"/>
            <a:ext cx="453971" cy="246221"/>
          </a:xfrm>
          <a:prstGeom prst="rect">
            <a:avLst/>
          </a:prstGeom>
          <a:noFill/>
        </p:spPr>
        <p:txBody>
          <a:bodyPr wrap="none" rtlCol="0">
            <a:spAutoFit/>
          </a:bodyPr>
          <a:lstStyle/>
          <a:p>
            <a:pPr algn="ctr"/>
            <a:r>
              <a:rPr lang="en-US" sz="1000" dirty="0">
                <a:solidFill>
                  <a:schemeClr val="accent4">
                    <a:lumMod val="75000"/>
                  </a:schemeClr>
                </a:solidFill>
              </a:rPr>
              <a:t>days</a:t>
            </a:r>
          </a:p>
        </p:txBody>
      </p:sp>
      <p:cxnSp>
        <p:nvCxnSpPr>
          <p:cNvPr id="9" name="Google Shape;326;p31">
            <a:extLst>
              <a:ext uri="{FF2B5EF4-FFF2-40B4-BE49-F238E27FC236}">
                <a16:creationId xmlns:a16="http://schemas.microsoft.com/office/drawing/2014/main" id="{B207833E-BE3B-7290-27FA-C4C3B79F8E31}"/>
              </a:ext>
            </a:extLst>
          </p:cNvPr>
          <p:cNvCxnSpPr>
            <a:cxnSpLocks/>
            <a:endCxn id="8" idx="0"/>
          </p:cNvCxnSpPr>
          <p:nvPr/>
        </p:nvCxnSpPr>
        <p:spPr>
          <a:xfrm>
            <a:off x="1156823" y="3599727"/>
            <a:ext cx="1727" cy="604322"/>
          </a:xfrm>
          <a:prstGeom prst="straightConnector1">
            <a:avLst/>
          </a:prstGeom>
          <a:noFill/>
          <a:ln w="19050" cap="flat" cmpd="sng">
            <a:solidFill>
              <a:schemeClr val="accent4">
                <a:lumMod val="75000"/>
              </a:schemeClr>
            </a:solidFill>
            <a:prstDash val="solid"/>
            <a:round/>
            <a:headEnd type="stealth" w="med" len="lg"/>
            <a:tailEnd type="none" w="lg" len="lg"/>
          </a:ln>
        </p:spPr>
      </p:cxnSp>
      <p:sp>
        <p:nvSpPr>
          <p:cNvPr id="10" name="TextBox 9">
            <a:extLst>
              <a:ext uri="{FF2B5EF4-FFF2-40B4-BE49-F238E27FC236}">
                <a16:creationId xmlns:a16="http://schemas.microsoft.com/office/drawing/2014/main" id="{B34CE45E-0646-8216-4C9F-DB5ABB0C975C}"/>
              </a:ext>
            </a:extLst>
          </p:cNvPr>
          <p:cNvSpPr txBox="1"/>
          <p:nvPr/>
        </p:nvSpPr>
        <p:spPr>
          <a:xfrm>
            <a:off x="1598042" y="4195320"/>
            <a:ext cx="453971" cy="246221"/>
          </a:xfrm>
          <a:prstGeom prst="rect">
            <a:avLst/>
          </a:prstGeom>
          <a:noFill/>
        </p:spPr>
        <p:txBody>
          <a:bodyPr wrap="none" rtlCol="0">
            <a:spAutoFit/>
          </a:bodyPr>
          <a:lstStyle/>
          <a:p>
            <a:pPr algn="ctr"/>
            <a:r>
              <a:rPr lang="en-US" sz="1000" dirty="0">
                <a:solidFill>
                  <a:schemeClr val="accent4">
                    <a:lumMod val="75000"/>
                  </a:schemeClr>
                </a:solidFill>
              </a:rPr>
              <a:t>days</a:t>
            </a:r>
          </a:p>
        </p:txBody>
      </p:sp>
      <p:sp>
        <p:nvSpPr>
          <p:cNvPr id="12" name="TextBox 11">
            <a:extLst>
              <a:ext uri="{FF2B5EF4-FFF2-40B4-BE49-F238E27FC236}">
                <a16:creationId xmlns:a16="http://schemas.microsoft.com/office/drawing/2014/main" id="{88E77702-7C4F-DE4B-6A9E-A1B3EB3949B9}"/>
              </a:ext>
            </a:extLst>
          </p:cNvPr>
          <p:cNvSpPr txBox="1"/>
          <p:nvPr/>
        </p:nvSpPr>
        <p:spPr>
          <a:xfrm>
            <a:off x="2282116" y="4204049"/>
            <a:ext cx="453971" cy="246221"/>
          </a:xfrm>
          <a:prstGeom prst="rect">
            <a:avLst/>
          </a:prstGeom>
          <a:noFill/>
        </p:spPr>
        <p:txBody>
          <a:bodyPr wrap="none" rtlCol="0">
            <a:spAutoFit/>
          </a:bodyPr>
          <a:lstStyle/>
          <a:p>
            <a:pPr algn="ctr"/>
            <a:r>
              <a:rPr lang="en-US" sz="1000" dirty="0">
                <a:solidFill>
                  <a:schemeClr val="accent4">
                    <a:lumMod val="75000"/>
                  </a:schemeClr>
                </a:solidFill>
              </a:rPr>
              <a:t>days</a:t>
            </a:r>
          </a:p>
        </p:txBody>
      </p:sp>
      <p:sp>
        <p:nvSpPr>
          <p:cNvPr id="14" name="TextBox 13">
            <a:extLst>
              <a:ext uri="{FF2B5EF4-FFF2-40B4-BE49-F238E27FC236}">
                <a16:creationId xmlns:a16="http://schemas.microsoft.com/office/drawing/2014/main" id="{ADC9AEC7-0D1D-4D38-6EDC-BD7A86ADEE28}"/>
              </a:ext>
            </a:extLst>
          </p:cNvPr>
          <p:cNvSpPr txBox="1"/>
          <p:nvPr/>
        </p:nvSpPr>
        <p:spPr>
          <a:xfrm>
            <a:off x="2966190" y="4186591"/>
            <a:ext cx="453971" cy="246221"/>
          </a:xfrm>
          <a:prstGeom prst="rect">
            <a:avLst/>
          </a:prstGeom>
          <a:noFill/>
        </p:spPr>
        <p:txBody>
          <a:bodyPr wrap="none" rtlCol="0">
            <a:spAutoFit/>
          </a:bodyPr>
          <a:lstStyle/>
          <a:p>
            <a:pPr algn="ctr"/>
            <a:r>
              <a:rPr lang="en-US" sz="1000" dirty="0">
                <a:solidFill>
                  <a:schemeClr val="accent4">
                    <a:lumMod val="75000"/>
                  </a:schemeClr>
                </a:solidFill>
              </a:rPr>
              <a:t>days</a:t>
            </a:r>
          </a:p>
        </p:txBody>
      </p:sp>
      <p:grpSp>
        <p:nvGrpSpPr>
          <p:cNvPr id="35" name="Group 34">
            <a:extLst>
              <a:ext uri="{FF2B5EF4-FFF2-40B4-BE49-F238E27FC236}">
                <a16:creationId xmlns:a16="http://schemas.microsoft.com/office/drawing/2014/main" id="{D5DD8464-681F-B014-E9B5-87F6C4D446EF}"/>
              </a:ext>
            </a:extLst>
          </p:cNvPr>
          <p:cNvGrpSpPr/>
          <p:nvPr/>
        </p:nvGrpSpPr>
        <p:grpSpPr>
          <a:xfrm>
            <a:off x="1825027" y="3761971"/>
            <a:ext cx="1368149" cy="442078"/>
            <a:chOff x="1825027" y="3467690"/>
            <a:chExt cx="1368149" cy="736359"/>
          </a:xfrm>
        </p:grpSpPr>
        <p:cxnSp>
          <p:nvCxnSpPr>
            <p:cNvPr id="11" name="Google Shape;326;p31">
              <a:extLst>
                <a:ext uri="{FF2B5EF4-FFF2-40B4-BE49-F238E27FC236}">
                  <a16:creationId xmlns:a16="http://schemas.microsoft.com/office/drawing/2014/main" id="{068403A3-AE5F-5F1D-B869-AE653802AA9F}"/>
                </a:ext>
              </a:extLst>
            </p:cNvPr>
            <p:cNvCxnSpPr>
              <a:cxnSpLocks/>
              <a:endCxn id="10" idx="0"/>
            </p:cNvCxnSpPr>
            <p:nvPr/>
          </p:nvCxnSpPr>
          <p:spPr>
            <a:xfrm>
              <a:off x="1825027" y="3476419"/>
              <a:ext cx="1" cy="718901"/>
            </a:xfrm>
            <a:prstGeom prst="straightConnector1">
              <a:avLst/>
            </a:prstGeom>
            <a:noFill/>
            <a:ln w="19050" cap="flat" cmpd="sng">
              <a:solidFill>
                <a:schemeClr val="accent4">
                  <a:lumMod val="75000"/>
                </a:schemeClr>
              </a:solidFill>
              <a:prstDash val="solid"/>
              <a:round/>
              <a:headEnd type="stealth" w="med" len="lg"/>
              <a:tailEnd type="none" w="lg" len="lg"/>
            </a:ln>
          </p:spPr>
        </p:cxnSp>
        <p:cxnSp>
          <p:nvCxnSpPr>
            <p:cNvPr id="13" name="Google Shape;326;p31">
              <a:extLst>
                <a:ext uri="{FF2B5EF4-FFF2-40B4-BE49-F238E27FC236}">
                  <a16:creationId xmlns:a16="http://schemas.microsoft.com/office/drawing/2014/main" id="{36A7DF6B-835B-B00E-B776-7EB242FA1EFC}"/>
                </a:ext>
              </a:extLst>
            </p:cNvPr>
            <p:cNvCxnSpPr>
              <a:cxnSpLocks/>
              <a:endCxn id="12" idx="0"/>
            </p:cNvCxnSpPr>
            <p:nvPr/>
          </p:nvCxnSpPr>
          <p:spPr>
            <a:xfrm>
              <a:off x="2509101" y="3485148"/>
              <a:ext cx="1" cy="718901"/>
            </a:xfrm>
            <a:prstGeom prst="straightConnector1">
              <a:avLst/>
            </a:prstGeom>
            <a:noFill/>
            <a:ln w="19050" cap="flat" cmpd="sng">
              <a:solidFill>
                <a:schemeClr val="accent4">
                  <a:lumMod val="75000"/>
                </a:schemeClr>
              </a:solidFill>
              <a:prstDash val="solid"/>
              <a:round/>
              <a:headEnd type="stealth" w="med" len="lg"/>
              <a:tailEnd type="none" w="lg" len="lg"/>
            </a:ln>
          </p:spPr>
        </p:cxnSp>
        <p:cxnSp>
          <p:nvCxnSpPr>
            <p:cNvPr id="15" name="Google Shape;326;p31">
              <a:extLst>
                <a:ext uri="{FF2B5EF4-FFF2-40B4-BE49-F238E27FC236}">
                  <a16:creationId xmlns:a16="http://schemas.microsoft.com/office/drawing/2014/main" id="{D0111B05-3DF4-30F1-710F-CE69FD91E59F}"/>
                </a:ext>
              </a:extLst>
            </p:cNvPr>
            <p:cNvCxnSpPr>
              <a:cxnSpLocks/>
              <a:endCxn id="14" idx="0"/>
            </p:cNvCxnSpPr>
            <p:nvPr/>
          </p:nvCxnSpPr>
          <p:spPr>
            <a:xfrm>
              <a:off x="3193175" y="3467690"/>
              <a:ext cx="1" cy="718901"/>
            </a:xfrm>
            <a:prstGeom prst="straightConnector1">
              <a:avLst/>
            </a:prstGeom>
            <a:noFill/>
            <a:ln w="19050" cap="flat" cmpd="sng">
              <a:solidFill>
                <a:schemeClr val="accent4">
                  <a:lumMod val="75000"/>
                </a:schemeClr>
              </a:solidFill>
              <a:prstDash val="solid"/>
              <a:round/>
              <a:headEnd type="stealth" w="med" len="lg"/>
              <a:tailEnd type="none" w="lg" len="lg"/>
            </a:ln>
          </p:spPr>
        </p:cxnSp>
      </p:grpSp>
      <p:sp>
        <p:nvSpPr>
          <p:cNvPr id="16" name="TextBox 15">
            <a:extLst>
              <a:ext uri="{FF2B5EF4-FFF2-40B4-BE49-F238E27FC236}">
                <a16:creationId xmlns:a16="http://schemas.microsoft.com/office/drawing/2014/main" id="{C5AA3B86-596E-691D-69C4-1285DC471AEA}"/>
              </a:ext>
            </a:extLst>
          </p:cNvPr>
          <p:cNvSpPr txBox="1"/>
          <p:nvPr/>
        </p:nvSpPr>
        <p:spPr>
          <a:xfrm>
            <a:off x="3603777" y="4195320"/>
            <a:ext cx="546946" cy="246221"/>
          </a:xfrm>
          <a:prstGeom prst="rect">
            <a:avLst/>
          </a:prstGeom>
          <a:noFill/>
        </p:spPr>
        <p:txBody>
          <a:bodyPr wrap="none" rtlCol="0">
            <a:spAutoFit/>
          </a:bodyPr>
          <a:lstStyle/>
          <a:p>
            <a:pPr algn="ctr"/>
            <a:r>
              <a:rPr lang="en-US" sz="1000" dirty="0">
                <a:solidFill>
                  <a:schemeClr val="accent4">
                    <a:lumMod val="75000"/>
                  </a:schemeClr>
                </a:solidFill>
              </a:rPr>
              <a:t>weeks</a:t>
            </a:r>
          </a:p>
        </p:txBody>
      </p:sp>
      <p:sp>
        <p:nvSpPr>
          <p:cNvPr id="18" name="TextBox 17">
            <a:extLst>
              <a:ext uri="{FF2B5EF4-FFF2-40B4-BE49-F238E27FC236}">
                <a16:creationId xmlns:a16="http://schemas.microsoft.com/office/drawing/2014/main" id="{FF04C82A-CD79-F042-5017-8D1D2E5292F0}"/>
              </a:ext>
            </a:extLst>
          </p:cNvPr>
          <p:cNvSpPr txBox="1"/>
          <p:nvPr/>
        </p:nvSpPr>
        <p:spPr>
          <a:xfrm>
            <a:off x="4316742" y="4186591"/>
            <a:ext cx="453971" cy="246221"/>
          </a:xfrm>
          <a:prstGeom prst="rect">
            <a:avLst/>
          </a:prstGeom>
          <a:noFill/>
        </p:spPr>
        <p:txBody>
          <a:bodyPr wrap="none" rtlCol="0">
            <a:spAutoFit/>
          </a:bodyPr>
          <a:lstStyle/>
          <a:p>
            <a:pPr algn="ctr"/>
            <a:r>
              <a:rPr lang="en-US" sz="1000" dirty="0">
                <a:solidFill>
                  <a:schemeClr val="accent4">
                    <a:lumMod val="75000"/>
                  </a:schemeClr>
                </a:solidFill>
              </a:rPr>
              <a:t>days</a:t>
            </a:r>
          </a:p>
        </p:txBody>
      </p:sp>
      <p:sp>
        <p:nvSpPr>
          <p:cNvPr id="20" name="TextBox 19">
            <a:extLst>
              <a:ext uri="{FF2B5EF4-FFF2-40B4-BE49-F238E27FC236}">
                <a16:creationId xmlns:a16="http://schemas.microsoft.com/office/drawing/2014/main" id="{CE6368B3-9A98-DE97-64E3-055F158B37E8}"/>
              </a:ext>
            </a:extLst>
          </p:cNvPr>
          <p:cNvSpPr txBox="1"/>
          <p:nvPr/>
        </p:nvSpPr>
        <p:spPr>
          <a:xfrm>
            <a:off x="4919064" y="4195320"/>
            <a:ext cx="617478" cy="400110"/>
          </a:xfrm>
          <a:prstGeom prst="rect">
            <a:avLst/>
          </a:prstGeom>
          <a:noFill/>
        </p:spPr>
        <p:txBody>
          <a:bodyPr wrap="none" rtlCol="0">
            <a:spAutoFit/>
          </a:bodyPr>
          <a:lstStyle/>
          <a:p>
            <a:pPr algn="ctr"/>
            <a:r>
              <a:rPr lang="en-US" sz="1000" dirty="0">
                <a:solidFill>
                  <a:schemeClr val="accent4">
                    <a:lumMod val="75000"/>
                  </a:schemeClr>
                </a:solidFill>
              </a:rPr>
              <a:t>weeks–</a:t>
            </a:r>
            <a:br>
              <a:rPr lang="en-US" sz="1000" dirty="0">
                <a:solidFill>
                  <a:schemeClr val="accent4">
                    <a:lumMod val="75000"/>
                  </a:schemeClr>
                </a:solidFill>
              </a:rPr>
            </a:br>
            <a:r>
              <a:rPr lang="en-US" sz="1000" dirty="0">
                <a:solidFill>
                  <a:schemeClr val="accent4">
                    <a:lumMod val="75000"/>
                  </a:schemeClr>
                </a:solidFill>
              </a:rPr>
              <a:t>months</a:t>
            </a:r>
          </a:p>
        </p:txBody>
      </p:sp>
      <p:grpSp>
        <p:nvGrpSpPr>
          <p:cNvPr id="36" name="Group 35">
            <a:extLst>
              <a:ext uri="{FF2B5EF4-FFF2-40B4-BE49-F238E27FC236}">
                <a16:creationId xmlns:a16="http://schemas.microsoft.com/office/drawing/2014/main" id="{2E68E3BB-CC36-36BD-A95F-3E5A9B3EFE61}"/>
              </a:ext>
            </a:extLst>
          </p:cNvPr>
          <p:cNvGrpSpPr/>
          <p:nvPr/>
        </p:nvGrpSpPr>
        <p:grpSpPr>
          <a:xfrm>
            <a:off x="3877249" y="3949098"/>
            <a:ext cx="1350554" cy="246222"/>
            <a:chOff x="3877249" y="3467690"/>
            <a:chExt cx="1350554" cy="727630"/>
          </a:xfrm>
        </p:grpSpPr>
        <p:cxnSp>
          <p:nvCxnSpPr>
            <p:cNvPr id="17" name="Google Shape;326;p31">
              <a:extLst>
                <a:ext uri="{FF2B5EF4-FFF2-40B4-BE49-F238E27FC236}">
                  <a16:creationId xmlns:a16="http://schemas.microsoft.com/office/drawing/2014/main" id="{CDA976A6-1845-207F-874F-F4D23738E929}"/>
                </a:ext>
              </a:extLst>
            </p:cNvPr>
            <p:cNvCxnSpPr>
              <a:cxnSpLocks/>
              <a:endCxn id="16" idx="0"/>
            </p:cNvCxnSpPr>
            <p:nvPr/>
          </p:nvCxnSpPr>
          <p:spPr>
            <a:xfrm>
              <a:off x="3877249" y="3476419"/>
              <a:ext cx="1" cy="718901"/>
            </a:xfrm>
            <a:prstGeom prst="straightConnector1">
              <a:avLst/>
            </a:prstGeom>
            <a:noFill/>
            <a:ln w="19050" cap="flat" cmpd="sng">
              <a:solidFill>
                <a:schemeClr val="accent4">
                  <a:lumMod val="75000"/>
                </a:schemeClr>
              </a:solidFill>
              <a:prstDash val="solid"/>
              <a:round/>
              <a:headEnd type="stealth" w="med" len="lg"/>
              <a:tailEnd type="none" w="lg" len="lg"/>
            </a:ln>
          </p:spPr>
        </p:cxnSp>
        <p:cxnSp>
          <p:nvCxnSpPr>
            <p:cNvPr id="19" name="Google Shape;326;p31">
              <a:extLst>
                <a:ext uri="{FF2B5EF4-FFF2-40B4-BE49-F238E27FC236}">
                  <a16:creationId xmlns:a16="http://schemas.microsoft.com/office/drawing/2014/main" id="{2EAED5C5-2BBA-5DB4-7A53-72777246C146}"/>
                </a:ext>
              </a:extLst>
            </p:cNvPr>
            <p:cNvCxnSpPr>
              <a:cxnSpLocks/>
              <a:endCxn id="18" idx="0"/>
            </p:cNvCxnSpPr>
            <p:nvPr/>
          </p:nvCxnSpPr>
          <p:spPr>
            <a:xfrm>
              <a:off x="4543727" y="3467690"/>
              <a:ext cx="1" cy="718901"/>
            </a:xfrm>
            <a:prstGeom prst="straightConnector1">
              <a:avLst/>
            </a:prstGeom>
            <a:noFill/>
            <a:ln w="19050" cap="flat" cmpd="sng">
              <a:solidFill>
                <a:schemeClr val="accent4">
                  <a:lumMod val="75000"/>
                </a:schemeClr>
              </a:solidFill>
              <a:prstDash val="solid"/>
              <a:round/>
              <a:headEnd type="stealth" w="med" len="lg"/>
              <a:tailEnd type="none" w="lg" len="lg"/>
            </a:ln>
          </p:spPr>
        </p:cxnSp>
        <p:cxnSp>
          <p:nvCxnSpPr>
            <p:cNvPr id="21" name="Google Shape;326;p31">
              <a:extLst>
                <a:ext uri="{FF2B5EF4-FFF2-40B4-BE49-F238E27FC236}">
                  <a16:creationId xmlns:a16="http://schemas.microsoft.com/office/drawing/2014/main" id="{F7338582-5894-CBC1-4E7E-22CD639EA712}"/>
                </a:ext>
              </a:extLst>
            </p:cNvPr>
            <p:cNvCxnSpPr>
              <a:cxnSpLocks/>
              <a:endCxn id="20" idx="0"/>
            </p:cNvCxnSpPr>
            <p:nvPr/>
          </p:nvCxnSpPr>
          <p:spPr>
            <a:xfrm>
              <a:off x="5227801" y="3476419"/>
              <a:ext cx="2" cy="718901"/>
            </a:xfrm>
            <a:prstGeom prst="straightConnector1">
              <a:avLst/>
            </a:prstGeom>
            <a:noFill/>
            <a:ln w="19050" cap="flat" cmpd="sng">
              <a:solidFill>
                <a:schemeClr val="accent4">
                  <a:lumMod val="75000"/>
                </a:schemeClr>
              </a:solidFill>
              <a:prstDash val="solid"/>
              <a:round/>
              <a:headEnd type="stealth" w="med" len="lg"/>
              <a:tailEnd type="none" w="lg" len="lg"/>
            </a:ln>
          </p:spPr>
        </p:cxnSp>
      </p:grpSp>
      <p:sp>
        <p:nvSpPr>
          <p:cNvPr id="22" name="TextBox 21">
            <a:extLst>
              <a:ext uri="{FF2B5EF4-FFF2-40B4-BE49-F238E27FC236}">
                <a16:creationId xmlns:a16="http://schemas.microsoft.com/office/drawing/2014/main" id="{48383A56-C152-88B8-A34E-1CE10F5850F6}"/>
              </a:ext>
            </a:extLst>
          </p:cNvPr>
          <p:cNvSpPr txBox="1"/>
          <p:nvPr/>
        </p:nvSpPr>
        <p:spPr>
          <a:xfrm>
            <a:off x="5711764" y="4166292"/>
            <a:ext cx="453971" cy="246221"/>
          </a:xfrm>
          <a:prstGeom prst="rect">
            <a:avLst/>
          </a:prstGeom>
          <a:noFill/>
        </p:spPr>
        <p:txBody>
          <a:bodyPr wrap="none" rtlCol="0">
            <a:spAutoFit/>
          </a:bodyPr>
          <a:lstStyle/>
          <a:p>
            <a:pPr algn="ctr"/>
            <a:r>
              <a:rPr lang="en-US" sz="1000" dirty="0">
                <a:solidFill>
                  <a:schemeClr val="accent4">
                    <a:lumMod val="75000"/>
                  </a:schemeClr>
                </a:solidFill>
              </a:rPr>
              <a:t>days</a:t>
            </a:r>
          </a:p>
        </p:txBody>
      </p:sp>
      <p:sp>
        <p:nvSpPr>
          <p:cNvPr id="24" name="TextBox 23">
            <a:extLst>
              <a:ext uri="{FF2B5EF4-FFF2-40B4-BE49-F238E27FC236}">
                <a16:creationId xmlns:a16="http://schemas.microsoft.com/office/drawing/2014/main" id="{496CA675-E38D-44FA-2E2B-677E5FCF538A}"/>
              </a:ext>
            </a:extLst>
          </p:cNvPr>
          <p:cNvSpPr txBox="1"/>
          <p:nvPr/>
        </p:nvSpPr>
        <p:spPr>
          <a:xfrm>
            <a:off x="6395838" y="4175021"/>
            <a:ext cx="453971" cy="246221"/>
          </a:xfrm>
          <a:prstGeom prst="rect">
            <a:avLst/>
          </a:prstGeom>
          <a:noFill/>
        </p:spPr>
        <p:txBody>
          <a:bodyPr wrap="none" rtlCol="0">
            <a:spAutoFit/>
          </a:bodyPr>
          <a:lstStyle/>
          <a:p>
            <a:pPr algn="ctr"/>
            <a:r>
              <a:rPr lang="en-US" sz="1000" dirty="0">
                <a:solidFill>
                  <a:schemeClr val="accent4">
                    <a:lumMod val="75000"/>
                  </a:schemeClr>
                </a:solidFill>
              </a:rPr>
              <a:t>days</a:t>
            </a:r>
          </a:p>
        </p:txBody>
      </p:sp>
      <p:sp>
        <p:nvSpPr>
          <p:cNvPr id="26" name="TextBox 25">
            <a:extLst>
              <a:ext uri="{FF2B5EF4-FFF2-40B4-BE49-F238E27FC236}">
                <a16:creationId xmlns:a16="http://schemas.microsoft.com/office/drawing/2014/main" id="{9B5E67AE-F74F-70BB-AE88-244CB84BDCB7}"/>
              </a:ext>
            </a:extLst>
          </p:cNvPr>
          <p:cNvSpPr txBox="1"/>
          <p:nvPr/>
        </p:nvSpPr>
        <p:spPr>
          <a:xfrm>
            <a:off x="7062316" y="4166292"/>
            <a:ext cx="453971" cy="246221"/>
          </a:xfrm>
          <a:prstGeom prst="rect">
            <a:avLst/>
          </a:prstGeom>
          <a:noFill/>
        </p:spPr>
        <p:txBody>
          <a:bodyPr wrap="none" rtlCol="0">
            <a:spAutoFit/>
          </a:bodyPr>
          <a:lstStyle/>
          <a:p>
            <a:pPr algn="ctr"/>
            <a:r>
              <a:rPr lang="en-US" sz="1000" dirty="0">
                <a:solidFill>
                  <a:schemeClr val="accent4">
                    <a:lumMod val="75000"/>
                  </a:schemeClr>
                </a:solidFill>
              </a:rPr>
              <a:t>days</a:t>
            </a:r>
          </a:p>
        </p:txBody>
      </p:sp>
      <p:grpSp>
        <p:nvGrpSpPr>
          <p:cNvPr id="37" name="Group 36">
            <a:extLst>
              <a:ext uri="{FF2B5EF4-FFF2-40B4-BE49-F238E27FC236}">
                <a16:creationId xmlns:a16="http://schemas.microsoft.com/office/drawing/2014/main" id="{83B81102-2DE5-E867-33D2-856B313A511D}"/>
              </a:ext>
            </a:extLst>
          </p:cNvPr>
          <p:cNvGrpSpPr/>
          <p:nvPr/>
        </p:nvGrpSpPr>
        <p:grpSpPr>
          <a:xfrm>
            <a:off x="5938749" y="3772451"/>
            <a:ext cx="1350553" cy="402569"/>
            <a:chOff x="5938749" y="3447391"/>
            <a:chExt cx="1350553" cy="727630"/>
          </a:xfrm>
        </p:grpSpPr>
        <p:cxnSp>
          <p:nvCxnSpPr>
            <p:cNvPr id="23" name="Google Shape;326;p31">
              <a:extLst>
                <a:ext uri="{FF2B5EF4-FFF2-40B4-BE49-F238E27FC236}">
                  <a16:creationId xmlns:a16="http://schemas.microsoft.com/office/drawing/2014/main" id="{1DEC4080-0F20-1437-9274-765834233821}"/>
                </a:ext>
              </a:extLst>
            </p:cNvPr>
            <p:cNvCxnSpPr>
              <a:cxnSpLocks/>
              <a:endCxn id="22" idx="0"/>
            </p:cNvCxnSpPr>
            <p:nvPr/>
          </p:nvCxnSpPr>
          <p:spPr>
            <a:xfrm>
              <a:off x="5938749" y="3447391"/>
              <a:ext cx="1" cy="718901"/>
            </a:xfrm>
            <a:prstGeom prst="straightConnector1">
              <a:avLst/>
            </a:prstGeom>
            <a:noFill/>
            <a:ln w="19050" cap="flat" cmpd="sng">
              <a:solidFill>
                <a:schemeClr val="accent4">
                  <a:lumMod val="75000"/>
                </a:schemeClr>
              </a:solidFill>
              <a:prstDash val="solid"/>
              <a:round/>
              <a:headEnd type="stealth" w="med" len="lg"/>
              <a:tailEnd type="none" w="lg" len="lg"/>
            </a:ln>
          </p:spPr>
        </p:cxnSp>
        <p:cxnSp>
          <p:nvCxnSpPr>
            <p:cNvPr id="25" name="Google Shape;326;p31">
              <a:extLst>
                <a:ext uri="{FF2B5EF4-FFF2-40B4-BE49-F238E27FC236}">
                  <a16:creationId xmlns:a16="http://schemas.microsoft.com/office/drawing/2014/main" id="{EBB60617-347A-6F27-F24C-4768C10833F7}"/>
                </a:ext>
              </a:extLst>
            </p:cNvPr>
            <p:cNvCxnSpPr>
              <a:cxnSpLocks/>
              <a:endCxn id="24" idx="0"/>
            </p:cNvCxnSpPr>
            <p:nvPr/>
          </p:nvCxnSpPr>
          <p:spPr>
            <a:xfrm>
              <a:off x="6622823" y="3456120"/>
              <a:ext cx="1" cy="718901"/>
            </a:xfrm>
            <a:prstGeom prst="straightConnector1">
              <a:avLst/>
            </a:prstGeom>
            <a:noFill/>
            <a:ln w="19050" cap="flat" cmpd="sng">
              <a:solidFill>
                <a:schemeClr val="accent4">
                  <a:lumMod val="75000"/>
                </a:schemeClr>
              </a:solidFill>
              <a:prstDash val="solid"/>
              <a:round/>
              <a:headEnd type="stealth" w="med" len="lg"/>
              <a:tailEnd type="none" w="lg" len="lg"/>
            </a:ln>
          </p:spPr>
        </p:cxnSp>
        <p:cxnSp>
          <p:nvCxnSpPr>
            <p:cNvPr id="27" name="Google Shape;326;p31">
              <a:extLst>
                <a:ext uri="{FF2B5EF4-FFF2-40B4-BE49-F238E27FC236}">
                  <a16:creationId xmlns:a16="http://schemas.microsoft.com/office/drawing/2014/main" id="{30CA4136-885A-1533-8FF9-1CD082422670}"/>
                </a:ext>
              </a:extLst>
            </p:cNvPr>
            <p:cNvCxnSpPr>
              <a:cxnSpLocks/>
              <a:endCxn id="26" idx="0"/>
            </p:cNvCxnSpPr>
            <p:nvPr/>
          </p:nvCxnSpPr>
          <p:spPr>
            <a:xfrm>
              <a:off x="7289301" y="3447391"/>
              <a:ext cx="1" cy="718901"/>
            </a:xfrm>
            <a:prstGeom prst="straightConnector1">
              <a:avLst/>
            </a:prstGeom>
            <a:noFill/>
            <a:ln w="19050" cap="flat" cmpd="sng">
              <a:solidFill>
                <a:schemeClr val="accent4">
                  <a:lumMod val="75000"/>
                </a:schemeClr>
              </a:solidFill>
              <a:prstDash val="solid"/>
              <a:round/>
              <a:headEnd type="stealth" w="med" len="lg"/>
              <a:tailEnd type="none" w="lg" len="lg"/>
            </a:ln>
          </p:spPr>
        </p:cxnSp>
      </p:grpSp>
      <p:sp>
        <p:nvSpPr>
          <p:cNvPr id="28" name="TextBox 27">
            <a:extLst>
              <a:ext uri="{FF2B5EF4-FFF2-40B4-BE49-F238E27FC236}">
                <a16:creationId xmlns:a16="http://schemas.microsoft.com/office/drawing/2014/main" id="{D2F76630-E2E7-7815-4D68-86F21B02C0E7}"/>
              </a:ext>
            </a:extLst>
          </p:cNvPr>
          <p:cNvSpPr txBox="1"/>
          <p:nvPr/>
        </p:nvSpPr>
        <p:spPr>
          <a:xfrm>
            <a:off x="7746390" y="4175021"/>
            <a:ext cx="453971" cy="246221"/>
          </a:xfrm>
          <a:prstGeom prst="rect">
            <a:avLst/>
          </a:prstGeom>
          <a:noFill/>
        </p:spPr>
        <p:txBody>
          <a:bodyPr wrap="none" rtlCol="0">
            <a:spAutoFit/>
          </a:bodyPr>
          <a:lstStyle/>
          <a:p>
            <a:pPr algn="ctr"/>
            <a:r>
              <a:rPr lang="en-US" sz="1000" dirty="0">
                <a:solidFill>
                  <a:schemeClr val="accent4">
                    <a:lumMod val="75000"/>
                  </a:schemeClr>
                </a:solidFill>
              </a:rPr>
              <a:t>days</a:t>
            </a:r>
          </a:p>
        </p:txBody>
      </p:sp>
      <p:cxnSp>
        <p:nvCxnSpPr>
          <p:cNvPr id="29" name="Google Shape;326;p31">
            <a:extLst>
              <a:ext uri="{FF2B5EF4-FFF2-40B4-BE49-F238E27FC236}">
                <a16:creationId xmlns:a16="http://schemas.microsoft.com/office/drawing/2014/main" id="{B18A49CC-6EAC-BFCB-F943-BDB401F2177F}"/>
              </a:ext>
            </a:extLst>
          </p:cNvPr>
          <p:cNvCxnSpPr>
            <a:cxnSpLocks/>
            <a:endCxn id="28" idx="0"/>
          </p:cNvCxnSpPr>
          <p:nvPr/>
        </p:nvCxnSpPr>
        <p:spPr>
          <a:xfrm>
            <a:off x="7973375" y="3456120"/>
            <a:ext cx="1" cy="718901"/>
          </a:xfrm>
          <a:prstGeom prst="straightConnector1">
            <a:avLst/>
          </a:prstGeom>
          <a:noFill/>
          <a:ln w="19050" cap="flat" cmpd="sng">
            <a:solidFill>
              <a:schemeClr val="accent4">
                <a:lumMod val="75000"/>
              </a:schemeClr>
            </a:solidFill>
            <a:prstDash val="solid"/>
            <a:round/>
            <a:headEnd type="stealth" w="med" len="lg"/>
            <a:tailEnd type="none" w="lg" len="lg"/>
          </a:ln>
        </p:spPr>
      </p:cxnSp>
      <p:sp>
        <p:nvSpPr>
          <p:cNvPr id="31" name="TextBox 30">
            <a:extLst>
              <a:ext uri="{FF2B5EF4-FFF2-40B4-BE49-F238E27FC236}">
                <a16:creationId xmlns:a16="http://schemas.microsoft.com/office/drawing/2014/main" id="{1FB0E829-126A-DF57-ED1B-07AD3EB290E4}"/>
              </a:ext>
            </a:extLst>
          </p:cNvPr>
          <p:cNvSpPr txBox="1"/>
          <p:nvPr/>
        </p:nvSpPr>
        <p:spPr>
          <a:xfrm>
            <a:off x="8382251" y="4171536"/>
            <a:ext cx="546946" cy="246221"/>
          </a:xfrm>
          <a:prstGeom prst="rect">
            <a:avLst/>
          </a:prstGeom>
          <a:noFill/>
        </p:spPr>
        <p:txBody>
          <a:bodyPr wrap="none" rtlCol="0">
            <a:spAutoFit/>
          </a:bodyPr>
          <a:lstStyle/>
          <a:p>
            <a:pPr algn="ctr"/>
            <a:r>
              <a:rPr lang="en-US" sz="1000" dirty="0">
                <a:solidFill>
                  <a:schemeClr val="accent4">
                    <a:lumMod val="75000"/>
                  </a:schemeClr>
                </a:solidFill>
              </a:rPr>
              <a:t>weeks</a:t>
            </a:r>
          </a:p>
        </p:txBody>
      </p:sp>
      <p:cxnSp>
        <p:nvCxnSpPr>
          <p:cNvPr id="32" name="Google Shape;326;p31">
            <a:extLst>
              <a:ext uri="{FF2B5EF4-FFF2-40B4-BE49-F238E27FC236}">
                <a16:creationId xmlns:a16="http://schemas.microsoft.com/office/drawing/2014/main" id="{745D2CA7-1596-AB79-4829-819CD09B1B21}"/>
              </a:ext>
            </a:extLst>
          </p:cNvPr>
          <p:cNvCxnSpPr>
            <a:cxnSpLocks/>
            <a:endCxn id="31" idx="0"/>
          </p:cNvCxnSpPr>
          <p:nvPr/>
        </p:nvCxnSpPr>
        <p:spPr>
          <a:xfrm>
            <a:off x="8655724" y="3599727"/>
            <a:ext cx="0" cy="571809"/>
          </a:xfrm>
          <a:prstGeom prst="straightConnector1">
            <a:avLst/>
          </a:prstGeom>
          <a:noFill/>
          <a:ln w="19050" cap="flat" cmpd="sng">
            <a:solidFill>
              <a:schemeClr val="accent4">
                <a:lumMod val="75000"/>
              </a:schemeClr>
            </a:solidFill>
            <a:prstDash val="solid"/>
            <a:round/>
            <a:headEnd type="stealth" w="med" len="lg"/>
            <a:tailEnd type="none" w="lg" len="lg"/>
          </a:ln>
        </p:spPr>
      </p:cxnSp>
      <p:sp>
        <p:nvSpPr>
          <p:cNvPr id="41" name="Google Shape;329;p31">
            <a:extLst>
              <a:ext uri="{FF2B5EF4-FFF2-40B4-BE49-F238E27FC236}">
                <a16:creationId xmlns:a16="http://schemas.microsoft.com/office/drawing/2014/main" id="{55382B0E-5116-513B-C7A6-D6A92F33BBC6}"/>
              </a:ext>
            </a:extLst>
          </p:cNvPr>
          <p:cNvSpPr txBox="1"/>
          <p:nvPr/>
        </p:nvSpPr>
        <p:spPr>
          <a:xfrm>
            <a:off x="2950141" y="1864561"/>
            <a:ext cx="915339"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dirty="0">
                <a:solidFill>
                  <a:srgbClr val="00B050"/>
                </a:solidFill>
                <a:latin typeface="Arial"/>
                <a:ea typeface="Arial"/>
                <a:cs typeface="Arial"/>
                <a:sym typeface="Arial"/>
              </a:rPr>
              <a:t>AE: keep an eye on clock</a:t>
            </a:r>
            <a:endParaRPr sz="1000" b="0" i="0" u="none" strike="noStrike" cap="none" dirty="0">
              <a:solidFill>
                <a:srgbClr val="00B050"/>
              </a:solidFill>
              <a:latin typeface="Arial"/>
              <a:ea typeface="Arial"/>
              <a:cs typeface="Arial"/>
              <a:sym typeface="Arial"/>
            </a:endParaRPr>
          </a:p>
        </p:txBody>
      </p:sp>
      <p:cxnSp>
        <p:nvCxnSpPr>
          <p:cNvPr id="42" name="Google Shape;333;p31">
            <a:extLst>
              <a:ext uri="{FF2B5EF4-FFF2-40B4-BE49-F238E27FC236}">
                <a16:creationId xmlns:a16="http://schemas.microsoft.com/office/drawing/2014/main" id="{CBFA9D36-120C-8242-D0FD-ADAB6538B1FE}"/>
              </a:ext>
            </a:extLst>
          </p:cNvPr>
          <p:cNvCxnSpPr/>
          <p:nvPr/>
        </p:nvCxnSpPr>
        <p:spPr>
          <a:xfrm rot="-5400000" flipH="1">
            <a:off x="3612173" y="2298228"/>
            <a:ext cx="304800" cy="231900"/>
          </a:xfrm>
          <a:prstGeom prst="curvedConnector3">
            <a:avLst>
              <a:gd name="adj1" fmla="val 50000"/>
            </a:avLst>
          </a:prstGeom>
          <a:noFill/>
          <a:ln w="9525" cap="flat" cmpd="sng">
            <a:solidFill>
              <a:srgbClr val="00B050"/>
            </a:solidFill>
            <a:prstDash val="solid"/>
            <a:round/>
            <a:headEnd type="none" w="sm" len="sm"/>
            <a:tailEnd type="stealth" w="med" len="med"/>
          </a:ln>
        </p:spPr>
      </p:cxnSp>
    </p:spTree>
    <p:extLst>
      <p:ext uri="{BB962C8B-B14F-4D97-AF65-F5344CB8AC3E}">
        <p14:creationId xmlns:p14="http://schemas.microsoft.com/office/powerpoint/2010/main" val="29192831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2"/>
          <p:cNvSpPr txBox="1"/>
          <p:nvPr/>
        </p:nvSpPr>
        <p:spPr>
          <a:xfrm>
            <a:off x="299925" y="146925"/>
            <a:ext cx="3291730" cy="100947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US" sz="2400" b="1" i="0" u="none" strike="noStrike" cap="none" dirty="0">
                <a:solidFill>
                  <a:schemeClr val="dk1"/>
                </a:solidFill>
                <a:latin typeface="Arial"/>
                <a:ea typeface="Arial"/>
                <a:cs typeface="Arial"/>
                <a:sym typeface="Arial"/>
              </a:rPr>
              <a:t>Keeping track of time</a:t>
            </a:r>
            <a:endParaRPr sz="24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2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1" i="1" u="none" strike="noStrike" cap="none" dirty="0">
                <a:solidFill>
                  <a:schemeClr val="dk1"/>
                </a:solidFill>
                <a:latin typeface="Arial"/>
                <a:ea typeface="Arial"/>
                <a:cs typeface="Arial"/>
                <a:sym typeface="Arial"/>
              </a:rPr>
              <a:t>‘slow publishing’</a:t>
            </a:r>
            <a:endParaRPr sz="1400" b="0" i="0" u="none" strike="noStrike" cap="none" dirty="0">
              <a:solidFill>
                <a:schemeClr val="dk2"/>
              </a:solidFill>
              <a:latin typeface="Arial"/>
              <a:ea typeface="Arial"/>
              <a:cs typeface="Arial"/>
              <a:sym typeface="Arial"/>
            </a:endParaRPr>
          </a:p>
        </p:txBody>
      </p:sp>
      <p:pic>
        <p:nvPicPr>
          <p:cNvPr id="340" name="Google Shape;340;p32"/>
          <p:cNvPicPr preferRelativeResize="0"/>
          <p:nvPr/>
        </p:nvPicPr>
        <p:blipFill rotWithShape="1">
          <a:blip r:embed="rId3">
            <a:alphaModFix/>
          </a:blip>
          <a:srcRect b="30855"/>
          <a:stretch>
            <a:fillRect/>
          </a:stretch>
        </p:blipFill>
        <p:spPr>
          <a:xfrm>
            <a:off x="4398527" y="312516"/>
            <a:ext cx="3588005" cy="4607420"/>
          </a:xfrm>
          <a:prstGeom prst="rect">
            <a:avLst/>
          </a:prstGeom>
          <a:noFill/>
          <a:ln>
            <a:noFill/>
          </a:ln>
        </p:spPr>
      </p:pic>
      <p:pic>
        <p:nvPicPr>
          <p:cNvPr id="341" name="Google Shape;341;p32"/>
          <p:cNvPicPr preferRelativeResize="0"/>
          <p:nvPr/>
        </p:nvPicPr>
        <p:blipFill rotWithShape="1">
          <a:blip r:embed="rId4">
            <a:alphaModFix/>
          </a:blip>
          <a:srcRect/>
          <a:stretch/>
        </p:blipFill>
        <p:spPr>
          <a:xfrm>
            <a:off x="299925" y="1289925"/>
            <a:ext cx="3291730" cy="3515775"/>
          </a:xfrm>
          <a:prstGeom prst="rect">
            <a:avLst/>
          </a:prstGeom>
          <a:noFill/>
          <a:ln>
            <a:noFill/>
          </a:ln>
        </p:spPr>
      </p:pic>
      <p:cxnSp>
        <p:nvCxnSpPr>
          <p:cNvPr id="345" name="Google Shape;345;p32"/>
          <p:cNvCxnSpPr/>
          <p:nvPr/>
        </p:nvCxnSpPr>
        <p:spPr>
          <a:xfrm rot="-5400000" flipH="1">
            <a:off x="5491250" y="2020075"/>
            <a:ext cx="600" cy="600"/>
          </a:xfrm>
          <a:prstGeom prst="curvedConnector3">
            <a:avLst>
              <a:gd name="adj1" fmla="val 50000"/>
            </a:avLst>
          </a:prstGeom>
          <a:noFill/>
          <a:ln w="9525" cap="flat" cmpd="sng">
            <a:solidFill>
              <a:schemeClr val="dk2"/>
            </a:solidFill>
            <a:prstDash val="solid"/>
            <a:round/>
            <a:headEnd type="none" w="sm" len="sm"/>
            <a:tailEnd type="none" w="sm" len="sm"/>
          </a:ln>
        </p:spPr>
      </p:cxnSp>
      <p:sp>
        <p:nvSpPr>
          <p:cNvPr id="2" name="TextBox 1">
            <a:extLst>
              <a:ext uri="{FF2B5EF4-FFF2-40B4-BE49-F238E27FC236}">
                <a16:creationId xmlns:a16="http://schemas.microsoft.com/office/drawing/2014/main" id="{E5BDB4D7-881C-9303-B045-7EC3938C8724}"/>
              </a:ext>
            </a:extLst>
          </p:cNvPr>
          <p:cNvSpPr txBox="1"/>
          <p:nvPr/>
        </p:nvSpPr>
        <p:spPr>
          <a:xfrm rot="16200000">
            <a:off x="6400405" y="2444759"/>
            <a:ext cx="5205271" cy="230832"/>
          </a:xfrm>
          <a:prstGeom prst="rect">
            <a:avLst/>
          </a:prstGeom>
          <a:noFill/>
        </p:spPr>
        <p:txBody>
          <a:bodyPr wrap="none" rtlCol="0">
            <a:spAutoFit/>
          </a:bodyPr>
          <a:lstStyle/>
          <a:p>
            <a:r>
              <a:rPr lang="en-US" sz="900" dirty="0" err="1"/>
              <a:t>Hortal</a:t>
            </a:r>
            <a:r>
              <a:rPr lang="en-US" sz="900" dirty="0"/>
              <a:t> et al. (2019) </a:t>
            </a:r>
            <a:r>
              <a:rPr lang="en-GB" sz="900" dirty="0"/>
              <a:t>Slow publishing in the age of ‘fast-food’</a:t>
            </a:r>
            <a:r>
              <a:rPr lang="en-US" sz="900" dirty="0"/>
              <a:t>. </a:t>
            </a:r>
            <a:r>
              <a:rPr lang="en-US" sz="900" i="1" dirty="0"/>
              <a:t>Frontiers of Biogeography </a:t>
            </a:r>
            <a:r>
              <a:rPr lang="en-US" sz="900" dirty="0"/>
              <a:t>11: </a:t>
            </a:r>
            <a:r>
              <a:rPr lang="fr-FR" sz="900" dirty="0"/>
              <a:t>e44213</a:t>
            </a:r>
            <a:r>
              <a:rPr lang="en-US" sz="900" dirty="0"/>
              <a:t> </a:t>
            </a:r>
          </a:p>
        </p:txBody>
      </p:sp>
      <p:grpSp>
        <p:nvGrpSpPr>
          <p:cNvPr id="16" name="Group 15">
            <a:extLst>
              <a:ext uri="{FF2B5EF4-FFF2-40B4-BE49-F238E27FC236}">
                <a16:creationId xmlns:a16="http://schemas.microsoft.com/office/drawing/2014/main" id="{F2D8B8DE-E88C-F13B-A4E2-09CA9107EEE1}"/>
              </a:ext>
            </a:extLst>
          </p:cNvPr>
          <p:cNvGrpSpPr/>
          <p:nvPr/>
        </p:nvGrpSpPr>
        <p:grpSpPr>
          <a:xfrm>
            <a:off x="7722827" y="2729401"/>
            <a:ext cx="702792" cy="636821"/>
            <a:chOff x="7873186" y="2616226"/>
            <a:chExt cx="702792" cy="636821"/>
          </a:xfrm>
        </p:grpSpPr>
        <p:grpSp>
          <p:nvGrpSpPr>
            <p:cNvPr id="5" name="Group 4">
              <a:extLst>
                <a:ext uri="{FF2B5EF4-FFF2-40B4-BE49-F238E27FC236}">
                  <a16:creationId xmlns:a16="http://schemas.microsoft.com/office/drawing/2014/main" id="{41AC39CA-4024-ADD5-0B06-B767C920071E}"/>
                </a:ext>
              </a:extLst>
            </p:cNvPr>
            <p:cNvGrpSpPr/>
            <p:nvPr/>
          </p:nvGrpSpPr>
          <p:grpSpPr>
            <a:xfrm>
              <a:off x="7873186" y="2616226"/>
              <a:ext cx="702792" cy="636821"/>
              <a:chOff x="7578359" y="2682123"/>
              <a:chExt cx="702792" cy="636821"/>
            </a:xfrm>
          </p:grpSpPr>
          <p:sp>
            <p:nvSpPr>
              <p:cNvPr id="3" name="Block Arc 2">
                <a:extLst>
                  <a:ext uri="{FF2B5EF4-FFF2-40B4-BE49-F238E27FC236}">
                    <a16:creationId xmlns:a16="http://schemas.microsoft.com/office/drawing/2014/main" id="{6D2CBA8B-3539-4C9C-D5A9-B3CC790D9902}"/>
                  </a:ext>
                </a:extLst>
              </p:cNvPr>
              <p:cNvSpPr/>
              <p:nvPr/>
            </p:nvSpPr>
            <p:spPr>
              <a:xfrm rot="1164905">
                <a:off x="7666733" y="2682123"/>
                <a:ext cx="614418" cy="636821"/>
              </a:xfrm>
              <a:prstGeom prst="blockArc">
                <a:avLst>
                  <a:gd name="adj1" fmla="val 10800000"/>
                  <a:gd name="adj2" fmla="val 8936853"/>
                  <a:gd name="adj3" fmla="val 5273"/>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riangle 3">
                <a:extLst>
                  <a:ext uri="{FF2B5EF4-FFF2-40B4-BE49-F238E27FC236}">
                    <a16:creationId xmlns:a16="http://schemas.microsoft.com/office/drawing/2014/main" id="{789C38AB-FE18-A654-0039-A4EF3FAAD289}"/>
                  </a:ext>
                </a:extLst>
              </p:cNvPr>
              <p:cNvSpPr/>
              <p:nvPr/>
            </p:nvSpPr>
            <p:spPr>
              <a:xfrm rot="20313145">
                <a:off x="7578359" y="2972576"/>
                <a:ext cx="197798" cy="150471"/>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36AB7F7B-2EFF-D11C-B0FE-E8F40EDD9D22}"/>
                </a:ext>
              </a:extLst>
            </p:cNvPr>
            <p:cNvGrpSpPr/>
            <p:nvPr/>
          </p:nvGrpSpPr>
          <p:grpSpPr>
            <a:xfrm rot="3992294">
              <a:off x="8065283" y="2739997"/>
              <a:ext cx="395568" cy="358436"/>
              <a:chOff x="7578359" y="2682123"/>
              <a:chExt cx="702792" cy="636821"/>
            </a:xfrm>
          </p:grpSpPr>
          <p:sp>
            <p:nvSpPr>
              <p:cNvPr id="7" name="Block Arc 6">
                <a:extLst>
                  <a:ext uri="{FF2B5EF4-FFF2-40B4-BE49-F238E27FC236}">
                    <a16:creationId xmlns:a16="http://schemas.microsoft.com/office/drawing/2014/main" id="{938223A3-E6F1-0C77-6EF0-7C83CB681DF5}"/>
                  </a:ext>
                </a:extLst>
              </p:cNvPr>
              <p:cNvSpPr/>
              <p:nvPr/>
            </p:nvSpPr>
            <p:spPr>
              <a:xfrm rot="1164905">
                <a:off x="7666733" y="2682123"/>
                <a:ext cx="614418" cy="636821"/>
              </a:xfrm>
              <a:prstGeom prst="blockArc">
                <a:avLst>
                  <a:gd name="adj1" fmla="val 10800000"/>
                  <a:gd name="adj2" fmla="val 8936853"/>
                  <a:gd name="adj3" fmla="val 5273"/>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riangle 7">
                <a:extLst>
                  <a:ext uri="{FF2B5EF4-FFF2-40B4-BE49-F238E27FC236}">
                    <a16:creationId xmlns:a16="http://schemas.microsoft.com/office/drawing/2014/main" id="{F419565F-97F2-560D-E5B4-AA7CA6E0F136}"/>
                  </a:ext>
                </a:extLst>
              </p:cNvPr>
              <p:cNvSpPr/>
              <p:nvPr/>
            </p:nvSpPr>
            <p:spPr>
              <a:xfrm rot="20313145">
                <a:off x="7578359" y="2972576"/>
                <a:ext cx="197798" cy="150471"/>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7D77F0CF-67F5-BCFC-1029-D665B4109A33}"/>
                </a:ext>
              </a:extLst>
            </p:cNvPr>
            <p:cNvGrpSpPr/>
            <p:nvPr/>
          </p:nvGrpSpPr>
          <p:grpSpPr>
            <a:xfrm rot="9402817">
              <a:off x="8211480" y="2879202"/>
              <a:ext cx="137361" cy="124467"/>
              <a:chOff x="7578359" y="2682123"/>
              <a:chExt cx="702792" cy="636821"/>
            </a:xfrm>
          </p:grpSpPr>
          <p:sp>
            <p:nvSpPr>
              <p:cNvPr id="10" name="Block Arc 9">
                <a:extLst>
                  <a:ext uri="{FF2B5EF4-FFF2-40B4-BE49-F238E27FC236}">
                    <a16:creationId xmlns:a16="http://schemas.microsoft.com/office/drawing/2014/main" id="{0FC2E43C-74DC-F032-25C5-6DA90283D2FA}"/>
                  </a:ext>
                </a:extLst>
              </p:cNvPr>
              <p:cNvSpPr/>
              <p:nvPr/>
            </p:nvSpPr>
            <p:spPr>
              <a:xfrm rot="1164905">
                <a:off x="7666733" y="2682123"/>
                <a:ext cx="614418" cy="636821"/>
              </a:xfrm>
              <a:prstGeom prst="blockArc">
                <a:avLst>
                  <a:gd name="adj1" fmla="val 10800000"/>
                  <a:gd name="adj2" fmla="val 8936853"/>
                  <a:gd name="adj3" fmla="val 5273"/>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riangle 10">
                <a:extLst>
                  <a:ext uri="{FF2B5EF4-FFF2-40B4-BE49-F238E27FC236}">
                    <a16:creationId xmlns:a16="http://schemas.microsoft.com/office/drawing/2014/main" id="{1DE8FAFC-B3D7-70DB-AFEF-6D0C092B3616}"/>
                  </a:ext>
                </a:extLst>
              </p:cNvPr>
              <p:cNvSpPr/>
              <p:nvPr/>
            </p:nvSpPr>
            <p:spPr>
              <a:xfrm rot="20313145">
                <a:off x="7578359" y="2972576"/>
                <a:ext cx="197798" cy="150471"/>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3" name="Google Shape;331;p31">
            <a:extLst>
              <a:ext uri="{FF2B5EF4-FFF2-40B4-BE49-F238E27FC236}">
                <a16:creationId xmlns:a16="http://schemas.microsoft.com/office/drawing/2014/main" id="{581CF113-F472-B95C-F4F3-9DBE3D100F83}"/>
              </a:ext>
            </a:extLst>
          </p:cNvPr>
          <p:cNvSpPr txBox="1"/>
          <p:nvPr/>
        </p:nvSpPr>
        <p:spPr>
          <a:xfrm>
            <a:off x="7948742" y="3999218"/>
            <a:ext cx="844661" cy="800189"/>
          </a:xfrm>
          <a:prstGeom prst="rect">
            <a:avLst/>
          </a:prstGeom>
          <a:noFill/>
          <a:ln>
            <a:noFill/>
          </a:ln>
        </p:spPr>
        <p:txBody>
          <a:bodyPr spcFirstLastPara="1" wrap="square" lIns="91425" tIns="91425" rIns="91425" bIns="91425" anchor="t" anchorCtr="0">
            <a:spAutoFit/>
          </a:bodyPr>
          <a:lstStyle/>
          <a:p>
            <a:pPr lvl="0">
              <a:buSzPts val="1000"/>
            </a:pPr>
            <a:r>
              <a:rPr lang="en-GB" sz="1000" b="0" i="0" u="none" strike="noStrike" cap="none" dirty="0">
                <a:solidFill>
                  <a:srgbClr val="00B050"/>
                </a:solidFill>
                <a:latin typeface="Arial"/>
                <a:ea typeface="Arial"/>
                <a:cs typeface="Arial"/>
                <a:sym typeface="Arial"/>
              </a:rPr>
              <a:t>adds most time … </a:t>
            </a:r>
            <a:r>
              <a:rPr lang="en-GB" sz="1000" dirty="0">
                <a:solidFill>
                  <a:srgbClr val="00B050"/>
                </a:solidFill>
              </a:rPr>
              <a:t>and wears out people!</a:t>
            </a:r>
            <a:endParaRPr sz="1000" b="0" i="0" u="none" strike="noStrike" cap="none" dirty="0">
              <a:solidFill>
                <a:srgbClr val="00B050"/>
              </a:solidFill>
              <a:latin typeface="Arial"/>
              <a:ea typeface="Arial"/>
              <a:cs typeface="Arial"/>
              <a:sym typeface="Arial"/>
            </a:endParaRPr>
          </a:p>
        </p:txBody>
      </p:sp>
      <p:cxnSp>
        <p:nvCxnSpPr>
          <p:cNvPr id="14" name="Google Shape;332;p31">
            <a:extLst>
              <a:ext uri="{FF2B5EF4-FFF2-40B4-BE49-F238E27FC236}">
                <a16:creationId xmlns:a16="http://schemas.microsoft.com/office/drawing/2014/main" id="{7651E7D4-5011-F705-575E-0BC927CB5689}"/>
              </a:ext>
            </a:extLst>
          </p:cNvPr>
          <p:cNvCxnSpPr>
            <a:cxnSpLocks/>
          </p:cNvCxnSpPr>
          <p:nvPr/>
        </p:nvCxnSpPr>
        <p:spPr>
          <a:xfrm rot="16200000" flipV="1">
            <a:off x="7917387" y="3605294"/>
            <a:ext cx="622378" cy="220333"/>
          </a:xfrm>
          <a:prstGeom prst="curvedConnector3">
            <a:avLst>
              <a:gd name="adj1" fmla="val 50000"/>
            </a:avLst>
          </a:prstGeom>
          <a:noFill/>
          <a:ln w="9525" cap="flat" cmpd="sng">
            <a:solidFill>
              <a:srgbClr val="00B050"/>
            </a:solidFill>
            <a:prstDash val="solid"/>
            <a:round/>
            <a:headEnd type="none" w="sm" len="sm"/>
            <a:tailEnd type="stealth" w="med" len="med"/>
          </a:ln>
        </p:spPr>
      </p:cxnSp>
    </p:spTree>
    <p:extLst>
      <p:ext uri="{BB962C8B-B14F-4D97-AF65-F5344CB8AC3E}">
        <p14:creationId xmlns:p14="http://schemas.microsoft.com/office/powerpoint/2010/main" val="1983138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48628-FB16-47A4-0ADC-91D58B69A320}"/>
            </a:ext>
          </a:extLst>
        </p:cNvPr>
        <p:cNvGrpSpPr/>
        <p:nvPr/>
      </p:nvGrpSpPr>
      <p:grpSpPr>
        <a:xfrm>
          <a:off x="0" y="0"/>
          <a:ext cx="0" cy="0"/>
          <a:chOff x="0" y="0"/>
          <a:chExt cx="0" cy="0"/>
        </a:xfrm>
      </p:grpSpPr>
      <p:sp>
        <p:nvSpPr>
          <p:cNvPr id="3" name="Google Shape;278;p30">
            <a:extLst>
              <a:ext uri="{FF2B5EF4-FFF2-40B4-BE49-F238E27FC236}">
                <a16:creationId xmlns:a16="http://schemas.microsoft.com/office/drawing/2014/main" id="{3F6B9435-A191-DC70-852C-20A361E01DB1}"/>
              </a:ext>
            </a:extLst>
          </p:cNvPr>
          <p:cNvSpPr txBox="1"/>
          <p:nvPr/>
        </p:nvSpPr>
        <p:spPr>
          <a:xfrm>
            <a:off x="299925" y="742926"/>
            <a:ext cx="8221500"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2000" b="1" i="1" u="none" strike="noStrike" cap="none" dirty="0">
                <a:solidFill>
                  <a:schemeClr val="dk1"/>
                </a:solidFill>
                <a:latin typeface="Arial"/>
                <a:ea typeface="Arial"/>
                <a:cs typeface="Arial"/>
                <a:sym typeface="Arial"/>
              </a:rPr>
              <a:t>How long to spend reviewing?</a:t>
            </a:r>
            <a:endParaRPr sz="2000" b="0" i="0" u="none" strike="noStrike" cap="none" dirty="0">
              <a:solidFill>
                <a:schemeClr val="dk2"/>
              </a:solidFill>
              <a:latin typeface="Arial"/>
              <a:ea typeface="Arial"/>
              <a:cs typeface="Arial"/>
              <a:sym typeface="Arial"/>
            </a:endParaRPr>
          </a:p>
        </p:txBody>
      </p:sp>
      <p:sp>
        <p:nvSpPr>
          <p:cNvPr id="4" name="Google Shape;278;p30">
            <a:extLst>
              <a:ext uri="{FF2B5EF4-FFF2-40B4-BE49-F238E27FC236}">
                <a16:creationId xmlns:a16="http://schemas.microsoft.com/office/drawing/2014/main" id="{FF9A421F-AAE7-EE03-5B09-FDF28DF2048B}"/>
              </a:ext>
            </a:extLst>
          </p:cNvPr>
          <p:cNvSpPr txBox="1"/>
          <p:nvPr/>
        </p:nvSpPr>
        <p:spPr>
          <a:xfrm>
            <a:off x="299925" y="1235338"/>
            <a:ext cx="8221500" cy="1692741"/>
          </a:xfrm>
          <a:prstGeom prst="rect">
            <a:avLst/>
          </a:prstGeom>
          <a:noFill/>
          <a:ln>
            <a:noFill/>
          </a:ln>
        </p:spPr>
        <p:txBody>
          <a:bodyPr spcFirstLastPara="1" wrap="square" lIns="91425" tIns="91425" rIns="91425" bIns="91425" anchor="t" anchorCtr="0">
            <a:spAutoFit/>
          </a:bodyPr>
          <a:lstStyle/>
          <a:p>
            <a:pPr lvl="0">
              <a:buSzPts val="1400"/>
            </a:pPr>
            <a:r>
              <a:rPr lang="en-US" b="1" dirty="0">
                <a:solidFill>
                  <a:schemeClr val="tx1"/>
                </a:solidFill>
              </a:rPr>
              <a:t>First pass </a:t>
            </a:r>
            <a:r>
              <a:rPr lang="en-US" dirty="0">
                <a:solidFill>
                  <a:schemeClr val="tx1"/>
                </a:solidFill>
              </a:rPr>
              <a:t>– skim read the </a:t>
            </a:r>
            <a:r>
              <a:rPr lang="en-US" dirty="0" err="1">
                <a:solidFill>
                  <a:schemeClr val="tx1"/>
                </a:solidFill>
              </a:rPr>
              <a:t>mst</a:t>
            </a:r>
            <a:r>
              <a:rPr lang="en-US" dirty="0">
                <a:solidFill>
                  <a:schemeClr val="tx1"/>
                </a:solidFill>
              </a:rPr>
              <a:t> / figures; higher level assessment in the aggregate: did you learn something new, is it supported by the data, are the methods appropriate?</a:t>
            </a:r>
          </a:p>
          <a:p>
            <a:pPr lvl="0">
              <a:buSzPts val="1400"/>
            </a:pPr>
            <a:endParaRPr lang="en-US" dirty="0">
              <a:solidFill>
                <a:schemeClr val="tx1"/>
              </a:solidFill>
            </a:endParaRPr>
          </a:p>
          <a:p>
            <a:pPr lvl="0">
              <a:buSzPts val="1400"/>
            </a:pPr>
            <a:r>
              <a:rPr lang="en-US" u="sng" dirty="0">
                <a:solidFill>
                  <a:schemeClr val="tx1"/>
                </a:solidFill>
              </a:rPr>
              <a:t>If no</a:t>
            </a:r>
            <a:r>
              <a:rPr lang="en-US" dirty="0">
                <a:solidFill>
                  <a:schemeClr val="tx1"/>
                </a:solidFill>
              </a:rPr>
              <a:t> (manuscript is scientifically weak, lacks originality, or has potential but was poorly prepared by authors), there is no need to continue with further review. </a:t>
            </a:r>
          </a:p>
          <a:p>
            <a:pPr lvl="0">
              <a:buSzPts val="1400"/>
            </a:pPr>
            <a:endParaRPr lang="en-US" sz="1400" u="none" strike="noStrike" cap="none" dirty="0">
              <a:solidFill>
                <a:schemeClr val="dk2"/>
              </a:solidFill>
              <a:latin typeface="Arial"/>
              <a:ea typeface="Arial"/>
              <a:cs typeface="Arial"/>
              <a:sym typeface="Arial"/>
            </a:endParaRPr>
          </a:p>
          <a:p>
            <a:pPr lvl="0">
              <a:buSzPts val="1400"/>
            </a:pPr>
            <a:r>
              <a:rPr lang="en-US" sz="1400" u="none" strike="noStrike" cap="none" dirty="0">
                <a:solidFill>
                  <a:schemeClr val="tx1">
                    <a:lumMod val="50000"/>
                    <a:lumOff val="50000"/>
                  </a:schemeClr>
                </a:solidFill>
                <a:latin typeface="Arial"/>
                <a:ea typeface="Arial"/>
                <a:cs typeface="Arial"/>
                <a:sym typeface="Arial"/>
              </a:rPr>
              <a:t>Prepare a review summarizing goals, stren</a:t>
            </a:r>
            <a:r>
              <a:rPr lang="en-US" dirty="0">
                <a:solidFill>
                  <a:schemeClr val="tx1">
                    <a:lumMod val="50000"/>
                    <a:lumOff val="50000"/>
                  </a:schemeClr>
                </a:solidFill>
              </a:rPr>
              <a:t>gths, major weaknesses. </a:t>
            </a:r>
            <a:r>
              <a:rPr lang="en-US" b="1" i="1" dirty="0">
                <a:solidFill>
                  <a:schemeClr val="tx1">
                    <a:lumMod val="50000"/>
                    <a:lumOff val="50000"/>
                  </a:schemeClr>
                </a:solidFill>
              </a:rPr>
              <a:t>Goal</a:t>
            </a:r>
            <a:r>
              <a:rPr lang="en-US" b="1" dirty="0">
                <a:solidFill>
                  <a:schemeClr val="tx1">
                    <a:lumMod val="50000"/>
                    <a:lumOff val="50000"/>
                  </a:schemeClr>
                </a:solidFill>
              </a:rPr>
              <a:t>: </a:t>
            </a:r>
            <a:r>
              <a:rPr lang="en-US" dirty="0">
                <a:solidFill>
                  <a:schemeClr val="tx1">
                    <a:lumMod val="50000"/>
                    <a:lumOff val="50000"/>
                  </a:schemeClr>
                </a:solidFill>
              </a:rPr>
              <a:t>help authors find direction.</a:t>
            </a:r>
            <a:endParaRPr sz="1400" u="none" strike="noStrike" cap="none" dirty="0">
              <a:solidFill>
                <a:schemeClr val="tx1">
                  <a:lumMod val="50000"/>
                  <a:lumOff val="50000"/>
                </a:schemeClr>
              </a:solidFill>
              <a:latin typeface="Arial"/>
              <a:ea typeface="Arial"/>
              <a:cs typeface="Arial"/>
              <a:sym typeface="Arial"/>
            </a:endParaRPr>
          </a:p>
        </p:txBody>
      </p:sp>
      <p:sp>
        <p:nvSpPr>
          <p:cNvPr id="6" name="Google Shape;277;p30">
            <a:extLst>
              <a:ext uri="{FF2B5EF4-FFF2-40B4-BE49-F238E27FC236}">
                <a16:creationId xmlns:a16="http://schemas.microsoft.com/office/drawing/2014/main" id="{2673A9B4-036A-4695-7CB4-06EE4E6A461B}"/>
              </a:ext>
            </a:extLst>
          </p:cNvPr>
          <p:cNvSpPr txBox="1"/>
          <p:nvPr/>
        </p:nvSpPr>
        <p:spPr>
          <a:xfrm>
            <a:off x="299925" y="146925"/>
            <a:ext cx="3519721"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dirty="0"/>
              <a:t>Keeping track of time</a:t>
            </a:r>
            <a:endParaRPr sz="2400" b="1" i="0" u="none" strike="noStrike" cap="none" dirty="0">
              <a:solidFill>
                <a:srgbClr val="000000"/>
              </a:solidFill>
              <a:latin typeface="Arial"/>
              <a:ea typeface="Arial"/>
              <a:cs typeface="Arial"/>
              <a:sym typeface="Arial"/>
            </a:endParaRPr>
          </a:p>
        </p:txBody>
      </p:sp>
      <p:sp>
        <p:nvSpPr>
          <p:cNvPr id="7" name="Google Shape;278;p30">
            <a:extLst>
              <a:ext uri="{FF2B5EF4-FFF2-40B4-BE49-F238E27FC236}">
                <a16:creationId xmlns:a16="http://schemas.microsoft.com/office/drawing/2014/main" id="{BC1C6580-F066-37FB-2F5D-59CDAE66FDAA}"/>
              </a:ext>
            </a:extLst>
          </p:cNvPr>
          <p:cNvSpPr txBox="1"/>
          <p:nvPr/>
        </p:nvSpPr>
        <p:spPr>
          <a:xfrm>
            <a:off x="299925" y="3147090"/>
            <a:ext cx="8221500" cy="1908184"/>
          </a:xfrm>
          <a:prstGeom prst="rect">
            <a:avLst/>
          </a:prstGeom>
          <a:noFill/>
          <a:ln>
            <a:noFill/>
          </a:ln>
        </p:spPr>
        <p:txBody>
          <a:bodyPr spcFirstLastPara="1" wrap="square" lIns="91425" tIns="91425" rIns="91425" bIns="91425" anchor="t" anchorCtr="0">
            <a:spAutoFit/>
          </a:bodyPr>
          <a:lstStyle/>
          <a:p>
            <a:pPr lvl="0">
              <a:buSzPts val="1400"/>
            </a:pPr>
            <a:r>
              <a:rPr lang="en-US" u="sng" dirty="0">
                <a:solidFill>
                  <a:schemeClr val="tx1"/>
                </a:solidFill>
              </a:rPr>
              <a:t>If yes</a:t>
            </a:r>
            <a:r>
              <a:rPr lang="en-US" dirty="0">
                <a:solidFill>
                  <a:schemeClr val="tx1"/>
                </a:solidFill>
              </a:rPr>
              <a:t>, do a </a:t>
            </a:r>
            <a:r>
              <a:rPr lang="en-US" b="1" dirty="0">
                <a:solidFill>
                  <a:schemeClr val="tx1"/>
                </a:solidFill>
              </a:rPr>
              <a:t>second pass </a:t>
            </a:r>
            <a:r>
              <a:rPr lang="en-US" dirty="0">
                <a:solidFill>
                  <a:schemeClr val="tx1"/>
                </a:solidFill>
              </a:rPr>
              <a:t>– more detailed read: could the authors add context, are there additional or alternative analyses, what are the strengths and weaknesses of the methods; advise how to </a:t>
            </a:r>
            <a:r>
              <a:rPr lang="en-US" u="sng" dirty="0">
                <a:solidFill>
                  <a:schemeClr val="tx1"/>
                </a:solidFill>
              </a:rPr>
              <a:t>improve the impact of the research</a:t>
            </a:r>
            <a:r>
              <a:rPr lang="en-US" dirty="0">
                <a:solidFill>
                  <a:schemeClr val="tx1"/>
                </a:solidFill>
              </a:rPr>
              <a:t>? What minor edits (including typos, grammatical improvements, figure details, </a:t>
            </a:r>
            <a:r>
              <a:rPr lang="en-US" dirty="0" err="1">
                <a:solidFill>
                  <a:schemeClr val="tx1"/>
                </a:solidFill>
              </a:rPr>
              <a:t>etc</a:t>
            </a:r>
            <a:r>
              <a:rPr lang="en-US" dirty="0">
                <a:solidFill>
                  <a:schemeClr val="tx1"/>
                </a:solidFill>
              </a:rPr>
              <a:t>) could </a:t>
            </a:r>
            <a:r>
              <a:rPr lang="en-US" u="sng" dirty="0">
                <a:solidFill>
                  <a:schemeClr val="tx1"/>
                </a:solidFill>
              </a:rPr>
              <a:t>improve presentation</a:t>
            </a:r>
            <a:r>
              <a:rPr lang="en-US" dirty="0">
                <a:solidFill>
                  <a:schemeClr val="tx1"/>
                </a:solidFill>
              </a:rPr>
              <a:t>. </a:t>
            </a:r>
          </a:p>
          <a:p>
            <a:pPr lvl="0">
              <a:buSzPts val="1400"/>
            </a:pPr>
            <a:endParaRPr lang="en-US" sz="1400" u="none" strike="noStrike" cap="none" dirty="0">
              <a:solidFill>
                <a:schemeClr val="dk2"/>
              </a:solidFill>
              <a:latin typeface="Arial"/>
              <a:ea typeface="Arial"/>
              <a:cs typeface="Arial"/>
              <a:sym typeface="Arial"/>
            </a:endParaRPr>
          </a:p>
          <a:p>
            <a:pPr lvl="0">
              <a:buSzPts val="1400"/>
            </a:pPr>
            <a:r>
              <a:rPr lang="en-US" sz="1400" u="none" strike="noStrike" cap="none" dirty="0">
                <a:solidFill>
                  <a:schemeClr val="tx1">
                    <a:lumMod val="50000"/>
                    <a:lumOff val="50000"/>
                  </a:schemeClr>
                </a:solidFill>
                <a:latin typeface="Arial"/>
                <a:ea typeface="Arial"/>
                <a:cs typeface="Arial"/>
                <a:sym typeface="Arial"/>
              </a:rPr>
              <a:t>Prepare a review summarizing goals, major/minor stren</a:t>
            </a:r>
            <a:r>
              <a:rPr lang="en-US" dirty="0">
                <a:solidFill>
                  <a:schemeClr val="tx1">
                    <a:lumMod val="50000"/>
                    <a:lumOff val="50000"/>
                  </a:schemeClr>
                </a:solidFill>
              </a:rPr>
              <a:t>gths, major/minor weaknesses, recommend improvements, list typos </a:t>
            </a:r>
            <a:r>
              <a:rPr lang="en-US" dirty="0" err="1">
                <a:solidFill>
                  <a:schemeClr val="tx1">
                    <a:lumMod val="50000"/>
                    <a:lumOff val="50000"/>
                  </a:schemeClr>
                </a:solidFill>
              </a:rPr>
              <a:t>etc</a:t>
            </a:r>
            <a:r>
              <a:rPr lang="en-US" dirty="0">
                <a:solidFill>
                  <a:schemeClr val="tx1">
                    <a:lumMod val="50000"/>
                    <a:lumOff val="50000"/>
                  </a:schemeClr>
                </a:solidFill>
              </a:rPr>
              <a:t> that, admittedly, are difficult for authors to catch after n</a:t>
            </a:r>
            <a:r>
              <a:rPr lang="en-US" baseline="30000" dirty="0">
                <a:solidFill>
                  <a:schemeClr val="tx1">
                    <a:lumMod val="50000"/>
                    <a:lumOff val="50000"/>
                  </a:schemeClr>
                </a:solidFill>
              </a:rPr>
              <a:t>th</a:t>
            </a:r>
            <a:r>
              <a:rPr lang="en-US" dirty="0">
                <a:solidFill>
                  <a:schemeClr val="tx1">
                    <a:lumMod val="50000"/>
                    <a:lumOff val="50000"/>
                  </a:schemeClr>
                </a:solidFill>
              </a:rPr>
              <a:t> read-through. </a:t>
            </a:r>
          </a:p>
          <a:p>
            <a:pPr lvl="0">
              <a:buSzPts val="1400"/>
            </a:pPr>
            <a:r>
              <a:rPr lang="en-US" b="1" i="1" dirty="0">
                <a:solidFill>
                  <a:schemeClr val="tx1">
                    <a:lumMod val="50000"/>
                    <a:lumOff val="50000"/>
                  </a:schemeClr>
                </a:solidFill>
              </a:rPr>
              <a:t>Goal: </a:t>
            </a:r>
            <a:r>
              <a:rPr lang="en-US" i="1" dirty="0">
                <a:solidFill>
                  <a:schemeClr val="tx1">
                    <a:lumMod val="50000"/>
                    <a:lumOff val="50000"/>
                  </a:schemeClr>
                </a:solidFill>
              </a:rPr>
              <a:t>help authors finalize </a:t>
            </a:r>
            <a:r>
              <a:rPr lang="en-US" i="1" dirty="0" err="1">
                <a:solidFill>
                  <a:schemeClr val="tx1">
                    <a:lumMod val="50000"/>
                    <a:lumOff val="50000"/>
                  </a:schemeClr>
                </a:solidFill>
              </a:rPr>
              <a:t>mst</a:t>
            </a:r>
            <a:r>
              <a:rPr lang="en-US" i="1" dirty="0">
                <a:solidFill>
                  <a:schemeClr val="tx1">
                    <a:lumMod val="50000"/>
                    <a:lumOff val="50000"/>
                  </a:schemeClr>
                </a:solidFill>
              </a:rPr>
              <a:t> to be accepted after R1.</a:t>
            </a:r>
            <a:endParaRPr sz="1400" i="1" u="none" strike="noStrike" cap="none" dirty="0">
              <a:solidFill>
                <a:schemeClr val="tx1">
                  <a:lumMod val="50000"/>
                  <a:lumOff val="50000"/>
                </a:schemeClr>
              </a:solidFill>
              <a:latin typeface="Arial"/>
              <a:ea typeface="Arial"/>
              <a:cs typeface="Arial"/>
              <a:sym typeface="Arial"/>
            </a:endParaRPr>
          </a:p>
        </p:txBody>
      </p:sp>
    </p:spTree>
    <p:extLst>
      <p:ext uri="{BB962C8B-B14F-4D97-AF65-F5344CB8AC3E}">
        <p14:creationId xmlns:p14="http://schemas.microsoft.com/office/powerpoint/2010/main" val="42334848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A7F4F-B1E9-F827-5ACB-D25925219C9D}"/>
            </a:ext>
          </a:extLst>
        </p:cNvPr>
        <p:cNvGrpSpPr/>
        <p:nvPr/>
      </p:nvGrpSpPr>
      <p:grpSpPr>
        <a:xfrm>
          <a:off x="0" y="0"/>
          <a:ext cx="0" cy="0"/>
          <a:chOff x="0" y="0"/>
          <a:chExt cx="0" cy="0"/>
        </a:xfrm>
      </p:grpSpPr>
      <p:sp>
        <p:nvSpPr>
          <p:cNvPr id="3" name="Google Shape;278;p30">
            <a:extLst>
              <a:ext uri="{FF2B5EF4-FFF2-40B4-BE49-F238E27FC236}">
                <a16:creationId xmlns:a16="http://schemas.microsoft.com/office/drawing/2014/main" id="{B27F746D-AD2B-CF62-4729-00338078FD04}"/>
              </a:ext>
            </a:extLst>
          </p:cNvPr>
          <p:cNvSpPr txBox="1"/>
          <p:nvPr/>
        </p:nvSpPr>
        <p:spPr>
          <a:xfrm>
            <a:off x="299925" y="742926"/>
            <a:ext cx="8221500"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2000" b="1" i="1" u="none" strike="noStrike" cap="none" dirty="0">
                <a:solidFill>
                  <a:schemeClr val="dk1"/>
                </a:solidFill>
                <a:latin typeface="Arial"/>
                <a:ea typeface="Arial"/>
                <a:cs typeface="Arial"/>
                <a:sym typeface="Arial"/>
              </a:rPr>
              <a:t>How long to spend editing?</a:t>
            </a:r>
            <a:endParaRPr sz="2000" b="0" i="0" u="none" strike="noStrike" cap="none" dirty="0">
              <a:solidFill>
                <a:schemeClr val="dk2"/>
              </a:solidFill>
              <a:latin typeface="Arial"/>
              <a:ea typeface="Arial"/>
              <a:cs typeface="Arial"/>
              <a:sym typeface="Arial"/>
            </a:endParaRPr>
          </a:p>
        </p:txBody>
      </p:sp>
      <p:sp>
        <p:nvSpPr>
          <p:cNvPr id="4" name="Google Shape;278;p30">
            <a:extLst>
              <a:ext uri="{FF2B5EF4-FFF2-40B4-BE49-F238E27FC236}">
                <a16:creationId xmlns:a16="http://schemas.microsoft.com/office/drawing/2014/main" id="{231224DF-2951-13EA-E70C-B5184C0D1B7D}"/>
              </a:ext>
            </a:extLst>
          </p:cNvPr>
          <p:cNvSpPr txBox="1"/>
          <p:nvPr/>
        </p:nvSpPr>
        <p:spPr>
          <a:xfrm>
            <a:off x="299924" y="1235338"/>
            <a:ext cx="8544151" cy="1908184"/>
          </a:xfrm>
          <a:prstGeom prst="rect">
            <a:avLst/>
          </a:prstGeom>
          <a:noFill/>
          <a:ln>
            <a:noFill/>
          </a:ln>
        </p:spPr>
        <p:txBody>
          <a:bodyPr spcFirstLastPara="1" wrap="square" lIns="91425" tIns="91425" rIns="91425" bIns="91425" anchor="t" anchorCtr="0">
            <a:spAutoFit/>
          </a:bodyPr>
          <a:lstStyle/>
          <a:p>
            <a:pPr lvl="0">
              <a:buSzPts val="1400"/>
            </a:pPr>
            <a:r>
              <a:rPr lang="en-US" b="1" dirty="0">
                <a:solidFill>
                  <a:schemeClr val="tx1"/>
                </a:solidFill>
              </a:rPr>
              <a:t>First pass </a:t>
            </a:r>
            <a:br>
              <a:rPr lang="en-US" b="1" dirty="0">
                <a:solidFill>
                  <a:schemeClr val="tx1"/>
                </a:solidFill>
              </a:rPr>
            </a:br>
            <a:r>
              <a:rPr lang="en-US" dirty="0">
                <a:solidFill>
                  <a:schemeClr val="tx1"/>
                </a:solidFill>
              </a:rPr>
              <a:t>– skim read the cover letter, abstract: does it fit journal’s scope?  [5–10 mins] [senior editor]</a:t>
            </a:r>
          </a:p>
          <a:p>
            <a:pPr lvl="0">
              <a:buSzPts val="1400"/>
            </a:pPr>
            <a:r>
              <a:rPr lang="en-US" dirty="0">
                <a:solidFill>
                  <a:schemeClr val="tx1"/>
                </a:solidFill>
              </a:rPr>
              <a:t>	- if no: reject (explain why)</a:t>
            </a:r>
          </a:p>
          <a:p>
            <a:pPr>
              <a:buSzPts val="1400"/>
            </a:pPr>
            <a:r>
              <a:rPr lang="en-US" dirty="0">
                <a:solidFill>
                  <a:schemeClr val="tx1"/>
                </a:solidFill>
              </a:rPr>
              <a:t>– skim methods, figures, results: are the fundamentals sound? [10–15 mins] [handling editor]</a:t>
            </a:r>
          </a:p>
          <a:p>
            <a:pPr>
              <a:buSzPts val="1400"/>
            </a:pPr>
            <a:r>
              <a:rPr lang="en-US" dirty="0">
                <a:solidFill>
                  <a:schemeClr val="tx1"/>
                </a:solidFill>
              </a:rPr>
              <a:t>	- if no: reject (offer brief guidance)</a:t>
            </a:r>
          </a:p>
          <a:p>
            <a:pPr>
              <a:buSzPts val="1400"/>
            </a:pPr>
            <a:r>
              <a:rPr lang="en-US" dirty="0">
                <a:solidFill>
                  <a:schemeClr val="tx1"/>
                </a:solidFill>
              </a:rPr>
              <a:t>– skim intro, discussion: are context, gap, question, hypothesis appropriate? [10–15 mins] [handling editor]</a:t>
            </a:r>
          </a:p>
          <a:p>
            <a:pPr>
              <a:buSzPts val="1400"/>
            </a:pPr>
            <a:r>
              <a:rPr lang="en-US" dirty="0">
                <a:solidFill>
                  <a:schemeClr val="tx1"/>
                </a:solidFill>
              </a:rPr>
              <a:t>	- if no: reject / revise &amp; resubmit</a:t>
            </a:r>
          </a:p>
          <a:p>
            <a:pPr>
              <a:buSzPts val="1400"/>
            </a:pPr>
            <a:r>
              <a:rPr lang="en-US" dirty="0">
                <a:solidFill>
                  <a:schemeClr val="tx1"/>
                </a:solidFill>
              </a:rPr>
              <a:t>	- if yes: request reviews</a:t>
            </a:r>
            <a:endParaRPr sz="1400" u="none" strike="noStrike" cap="none" dirty="0">
              <a:solidFill>
                <a:schemeClr val="tx1"/>
              </a:solidFill>
              <a:latin typeface="Arial"/>
              <a:ea typeface="Arial"/>
              <a:cs typeface="Arial"/>
              <a:sym typeface="Arial"/>
            </a:endParaRPr>
          </a:p>
        </p:txBody>
      </p:sp>
      <p:sp>
        <p:nvSpPr>
          <p:cNvPr id="6" name="Google Shape;277;p30">
            <a:extLst>
              <a:ext uri="{FF2B5EF4-FFF2-40B4-BE49-F238E27FC236}">
                <a16:creationId xmlns:a16="http://schemas.microsoft.com/office/drawing/2014/main" id="{0F5DBDFB-1313-BD33-3B19-E25C44B4B3BD}"/>
              </a:ext>
            </a:extLst>
          </p:cNvPr>
          <p:cNvSpPr txBox="1"/>
          <p:nvPr/>
        </p:nvSpPr>
        <p:spPr>
          <a:xfrm>
            <a:off x="299925" y="146925"/>
            <a:ext cx="3519721"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dirty="0"/>
              <a:t>Keeping track of time</a:t>
            </a:r>
            <a:endParaRPr sz="2400" b="1" i="0" u="none" strike="noStrike" cap="none" dirty="0">
              <a:solidFill>
                <a:srgbClr val="000000"/>
              </a:solidFill>
              <a:latin typeface="Arial"/>
              <a:ea typeface="Arial"/>
              <a:cs typeface="Arial"/>
              <a:sym typeface="Arial"/>
            </a:endParaRPr>
          </a:p>
        </p:txBody>
      </p:sp>
      <p:sp>
        <p:nvSpPr>
          <p:cNvPr id="7" name="Google Shape;278;p30">
            <a:extLst>
              <a:ext uri="{FF2B5EF4-FFF2-40B4-BE49-F238E27FC236}">
                <a16:creationId xmlns:a16="http://schemas.microsoft.com/office/drawing/2014/main" id="{DC78CD0B-E2FF-157E-F57F-CA3B4C7A8AE0}"/>
              </a:ext>
            </a:extLst>
          </p:cNvPr>
          <p:cNvSpPr txBox="1"/>
          <p:nvPr/>
        </p:nvSpPr>
        <p:spPr>
          <a:xfrm>
            <a:off x="299924" y="3170240"/>
            <a:ext cx="8716753" cy="1908184"/>
          </a:xfrm>
          <a:prstGeom prst="rect">
            <a:avLst/>
          </a:prstGeom>
          <a:noFill/>
          <a:ln>
            <a:noFill/>
          </a:ln>
        </p:spPr>
        <p:txBody>
          <a:bodyPr spcFirstLastPara="1" wrap="square" lIns="91425" tIns="91425" rIns="91425" bIns="91425" anchor="t" anchorCtr="0">
            <a:spAutoFit/>
          </a:bodyPr>
          <a:lstStyle/>
          <a:p>
            <a:pPr lvl="0">
              <a:buSzPts val="1400"/>
            </a:pPr>
            <a:r>
              <a:rPr lang="en-US" b="1" dirty="0">
                <a:solidFill>
                  <a:schemeClr val="tx1"/>
                </a:solidFill>
              </a:rPr>
              <a:t>Second pass </a:t>
            </a:r>
          </a:p>
          <a:p>
            <a:pPr lvl="0">
              <a:buSzPts val="1400"/>
            </a:pPr>
            <a:r>
              <a:rPr lang="en-US" dirty="0">
                <a:solidFill>
                  <a:schemeClr val="tx1"/>
                </a:solidFill>
              </a:rPr>
              <a:t>– when reviews in hand (before reading them in detail), read the </a:t>
            </a:r>
            <a:r>
              <a:rPr lang="en-US" dirty="0" err="1">
                <a:solidFill>
                  <a:schemeClr val="tx1"/>
                </a:solidFill>
              </a:rPr>
              <a:t>mst</a:t>
            </a:r>
            <a:r>
              <a:rPr lang="en-US" dirty="0">
                <a:solidFill>
                  <a:schemeClr val="tx1"/>
                </a:solidFill>
              </a:rPr>
              <a:t> as a reviewer. Make annotations, notes.</a:t>
            </a:r>
          </a:p>
          <a:p>
            <a:pPr lvl="0">
              <a:buSzPts val="1400"/>
            </a:pPr>
            <a:r>
              <a:rPr lang="en-US" dirty="0">
                <a:solidFill>
                  <a:schemeClr val="tx1"/>
                </a:solidFill>
              </a:rPr>
              <a:t>– read reviews in detail</a:t>
            </a:r>
          </a:p>
          <a:p>
            <a:pPr>
              <a:buSzPts val="1400"/>
            </a:pPr>
            <a:r>
              <a:rPr lang="en-US" dirty="0">
                <a:solidFill>
                  <a:schemeClr val="tx1"/>
                </a:solidFill>
              </a:rPr>
              <a:t>– write decision </a:t>
            </a:r>
          </a:p>
          <a:p>
            <a:pPr>
              <a:buSzPts val="1400"/>
            </a:pPr>
            <a:r>
              <a:rPr lang="en-US" dirty="0">
                <a:solidFill>
                  <a:schemeClr val="tx1"/>
                </a:solidFill>
              </a:rPr>
              <a:t>   [1 day] [handling editor]</a:t>
            </a:r>
          </a:p>
          <a:p>
            <a:pPr lvl="0">
              <a:buSzPts val="1400"/>
            </a:pPr>
            <a:endParaRPr lang="en-US" dirty="0">
              <a:solidFill>
                <a:schemeClr val="dk2"/>
              </a:solidFill>
            </a:endParaRPr>
          </a:p>
          <a:p>
            <a:pPr lvl="0">
              <a:buSzPts val="1400"/>
            </a:pPr>
            <a:r>
              <a:rPr lang="en-US" sz="1400" u="none" strike="noStrike" cap="none" dirty="0">
                <a:solidFill>
                  <a:schemeClr val="dk2"/>
                </a:solidFill>
                <a:latin typeface="Arial"/>
                <a:ea typeface="Arial"/>
                <a:cs typeface="Arial"/>
                <a:sym typeface="Arial"/>
              </a:rPr>
              <a:t>Prepare a recommendation emphasizing major stren</a:t>
            </a:r>
            <a:r>
              <a:rPr lang="en-US" dirty="0">
                <a:solidFill>
                  <a:schemeClr val="dk2"/>
                </a:solidFill>
              </a:rPr>
              <a:t>gths &amp; weaknesses, areas/approaches for improvement, moderate reviewer comments if warranted. </a:t>
            </a:r>
            <a:r>
              <a:rPr lang="en-US" b="1" i="1" dirty="0">
                <a:solidFill>
                  <a:schemeClr val="dk2"/>
                </a:solidFill>
              </a:rPr>
              <a:t>Goal:</a:t>
            </a:r>
            <a:r>
              <a:rPr lang="en-US" i="1" dirty="0">
                <a:solidFill>
                  <a:schemeClr val="dk2"/>
                </a:solidFill>
              </a:rPr>
              <a:t> help authors get </a:t>
            </a:r>
            <a:r>
              <a:rPr lang="en-US" i="1" dirty="0" err="1">
                <a:solidFill>
                  <a:schemeClr val="dk2"/>
                </a:solidFill>
              </a:rPr>
              <a:t>mst</a:t>
            </a:r>
            <a:r>
              <a:rPr lang="en-US" i="1" dirty="0">
                <a:solidFill>
                  <a:schemeClr val="dk2"/>
                </a:solidFill>
              </a:rPr>
              <a:t> accepted after R1.</a:t>
            </a:r>
            <a:endParaRPr sz="1400" i="1" u="none" strike="noStrike" cap="none" dirty="0">
              <a:solidFill>
                <a:schemeClr val="dk2"/>
              </a:solidFill>
              <a:latin typeface="Arial"/>
              <a:ea typeface="Arial"/>
              <a:cs typeface="Arial"/>
              <a:sym typeface="Arial"/>
            </a:endParaRPr>
          </a:p>
        </p:txBody>
      </p:sp>
    </p:spTree>
    <p:extLst>
      <p:ext uri="{BB962C8B-B14F-4D97-AF65-F5344CB8AC3E}">
        <p14:creationId xmlns:p14="http://schemas.microsoft.com/office/powerpoint/2010/main" val="10079200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D4C72-DBFE-CCFB-6C20-C449E19273D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FE54EA9-E616-5BEC-740D-75BB9CB92CB7}"/>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6" name="Rectangle 15">
            <a:extLst>
              <a:ext uri="{FF2B5EF4-FFF2-40B4-BE49-F238E27FC236}">
                <a16:creationId xmlns:a16="http://schemas.microsoft.com/office/drawing/2014/main" id="{C315DF2C-AC79-E4C8-8B47-547621894C83}"/>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Helping authors navigate the process</a:t>
            </a:r>
          </a:p>
        </p:txBody>
      </p:sp>
      <p:sp>
        <p:nvSpPr>
          <p:cNvPr id="17" name="Rectangle 16">
            <a:extLst>
              <a:ext uri="{FF2B5EF4-FFF2-40B4-BE49-F238E27FC236}">
                <a16:creationId xmlns:a16="http://schemas.microsoft.com/office/drawing/2014/main" id="{9803D2DA-DBF2-CD90-33C3-E01D7E18B8A6}"/>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Keeping</a:t>
            </a:r>
            <a:br>
              <a:rPr lang="en-US" sz="2400" dirty="0"/>
            </a:br>
            <a:r>
              <a:rPr lang="en-US" sz="2400" dirty="0"/>
              <a:t>track of</a:t>
            </a:r>
            <a:br>
              <a:rPr lang="en-US" sz="2400" dirty="0"/>
            </a:br>
            <a:r>
              <a:rPr lang="en-US" sz="2400" dirty="0"/>
              <a:t>time</a:t>
            </a:r>
          </a:p>
        </p:txBody>
      </p:sp>
      <p:sp>
        <p:nvSpPr>
          <p:cNvPr id="19" name="TextBox 18">
            <a:extLst>
              <a:ext uri="{FF2B5EF4-FFF2-40B4-BE49-F238E27FC236}">
                <a16:creationId xmlns:a16="http://schemas.microsoft.com/office/drawing/2014/main" id="{11920AE0-1772-54C9-6057-496BFB2A130F}"/>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key responsibilities irrespective of journal</a:t>
            </a:r>
          </a:p>
        </p:txBody>
      </p:sp>
      <p:sp>
        <p:nvSpPr>
          <p:cNvPr id="20" name="Rectangle 19">
            <a:extLst>
              <a:ext uri="{FF2B5EF4-FFF2-40B4-BE49-F238E27FC236}">
                <a16:creationId xmlns:a16="http://schemas.microsoft.com/office/drawing/2014/main" id="{6C44BDAE-5F61-7949-AF4D-935CCFDCFD96}"/>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Making </a:t>
            </a:r>
            <a:br>
              <a:rPr lang="en-US" sz="2400" dirty="0"/>
            </a:br>
            <a:r>
              <a:rPr lang="en-US" sz="2400" dirty="0"/>
              <a:t>informed</a:t>
            </a:r>
            <a:br>
              <a:rPr lang="en-US" sz="2400" dirty="0"/>
            </a:br>
            <a:r>
              <a:rPr lang="en-US" sz="2400" dirty="0"/>
              <a:t>recommendations</a:t>
            </a:r>
          </a:p>
        </p:txBody>
      </p:sp>
      <p:sp>
        <p:nvSpPr>
          <p:cNvPr id="2" name="Rectangle 1">
            <a:extLst>
              <a:ext uri="{FF2B5EF4-FFF2-40B4-BE49-F238E27FC236}">
                <a16:creationId xmlns:a16="http://schemas.microsoft.com/office/drawing/2014/main" id="{ADD2A07E-EC92-D5ED-5316-D5CEF72DF856}"/>
              </a:ext>
            </a:extLst>
          </p:cNvPr>
          <p:cNvSpPr/>
          <p:nvPr/>
        </p:nvSpPr>
        <p:spPr>
          <a:xfrm>
            <a:off x="138366" y="506301"/>
            <a:ext cx="2859482" cy="191427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28B39DA-ED41-F458-4A61-FA650E088D05}"/>
              </a:ext>
            </a:extLst>
          </p:cNvPr>
          <p:cNvSpPr/>
          <p:nvPr/>
        </p:nvSpPr>
        <p:spPr>
          <a:xfrm>
            <a:off x="138366" y="2897023"/>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F6C5727-7736-DECA-B955-099C619E9C32}"/>
              </a:ext>
            </a:extLst>
          </p:cNvPr>
          <p:cNvSpPr/>
          <p:nvPr/>
        </p:nvSpPr>
        <p:spPr>
          <a:xfrm>
            <a:off x="6146153" y="511804"/>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7BAE195-A5A3-8295-BED0-FDCBE08B9990}"/>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Being constructive; give breaks where breaks due; or tough love.</a:t>
            </a:r>
          </a:p>
        </p:txBody>
      </p:sp>
      <p:sp>
        <p:nvSpPr>
          <p:cNvPr id="12" name="Rectangle 11">
            <a:extLst>
              <a:ext uri="{FF2B5EF4-FFF2-40B4-BE49-F238E27FC236}">
                <a16:creationId xmlns:a16="http://schemas.microsoft.com/office/drawing/2014/main" id="{358D004F-F255-CDA7-9FB2-F78EDD360039}"/>
              </a:ext>
            </a:extLst>
          </p:cNvPr>
          <p:cNvSpPr/>
          <p:nvPr/>
        </p:nvSpPr>
        <p:spPr>
          <a:xfrm>
            <a:off x="3151865" y="2919738"/>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1C08028-2511-175F-CFE0-B910690336E5}"/>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Grow, </a:t>
            </a:r>
            <a:br>
              <a:rPr lang="en-US" sz="2400" dirty="0"/>
            </a:br>
            <a:r>
              <a:rPr lang="en-US" sz="2400" dirty="0"/>
              <a:t>mentor &amp;</a:t>
            </a:r>
          </a:p>
          <a:p>
            <a:pPr algn="ctr"/>
            <a:r>
              <a:rPr lang="en-US" sz="2400" dirty="0"/>
              <a:t>move on</a:t>
            </a:r>
          </a:p>
        </p:txBody>
      </p:sp>
      <p:sp>
        <p:nvSpPr>
          <p:cNvPr id="21" name="Rectangle 20">
            <a:extLst>
              <a:ext uri="{FF2B5EF4-FFF2-40B4-BE49-F238E27FC236}">
                <a16:creationId xmlns:a16="http://schemas.microsoft.com/office/drawing/2014/main" id="{0DEF5A2E-FBDC-BA4B-6CED-42974F021D4F}"/>
              </a:ext>
            </a:extLst>
          </p:cNvPr>
          <p:cNvSpPr/>
          <p:nvPr/>
        </p:nvSpPr>
        <p:spPr>
          <a:xfrm>
            <a:off x="6157727" y="2889921"/>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39770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461AE-1474-31AB-6AE6-60052768940F}"/>
            </a:ext>
          </a:extLst>
        </p:cNvPr>
        <p:cNvGrpSpPr/>
        <p:nvPr/>
      </p:nvGrpSpPr>
      <p:grpSpPr>
        <a:xfrm>
          <a:off x="0" y="0"/>
          <a:ext cx="0" cy="0"/>
          <a:chOff x="0" y="0"/>
          <a:chExt cx="0" cy="0"/>
        </a:xfrm>
      </p:grpSpPr>
      <p:sp>
        <p:nvSpPr>
          <p:cNvPr id="3" name="Google Shape;278;p30">
            <a:extLst>
              <a:ext uri="{FF2B5EF4-FFF2-40B4-BE49-F238E27FC236}">
                <a16:creationId xmlns:a16="http://schemas.microsoft.com/office/drawing/2014/main" id="{4E016403-01A5-0E11-9DAF-355F2ED2FA15}"/>
              </a:ext>
            </a:extLst>
          </p:cNvPr>
          <p:cNvSpPr txBox="1"/>
          <p:nvPr/>
        </p:nvSpPr>
        <p:spPr>
          <a:xfrm>
            <a:off x="299925" y="742926"/>
            <a:ext cx="8221500" cy="49241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2000" b="1" i="1" u="none" strike="noStrike" cap="none" dirty="0">
                <a:solidFill>
                  <a:schemeClr val="dk1"/>
                </a:solidFill>
                <a:latin typeface="Arial"/>
                <a:ea typeface="Arial"/>
                <a:cs typeface="Arial"/>
                <a:sym typeface="Arial"/>
              </a:rPr>
              <a:t>For editors, reviewers</a:t>
            </a:r>
            <a:endParaRPr sz="2000" b="0" i="0" u="none" strike="noStrike" cap="none" dirty="0">
              <a:solidFill>
                <a:schemeClr val="dk2"/>
              </a:solidFill>
              <a:latin typeface="Arial"/>
              <a:ea typeface="Arial"/>
              <a:cs typeface="Arial"/>
              <a:sym typeface="Arial"/>
            </a:endParaRPr>
          </a:p>
        </p:txBody>
      </p:sp>
      <p:sp>
        <p:nvSpPr>
          <p:cNvPr id="4" name="Google Shape;278;p30">
            <a:extLst>
              <a:ext uri="{FF2B5EF4-FFF2-40B4-BE49-F238E27FC236}">
                <a16:creationId xmlns:a16="http://schemas.microsoft.com/office/drawing/2014/main" id="{DBCD1050-D468-D716-8C2F-DC1B01E2A3B1}"/>
              </a:ext>
            </a:extLst>
          </p:cNvPr>
          <p:cNvSpPr txBox="1"/>
          <p:nvPr/>
        </p:nvSpPr>
        <p:spPr>
          <a:xfrm>
            <a:off x="299924" y="1235338"/>
            <a:ext cx="8716753" cy="3231624"/>
          </a:xfrm>
          <a:prstGeom prst="rect">
            <a:avLst/>
          </a:prstGeom>
          <a:noFill/>
          <a:ln>
            <a:noFill/>
          </a:ln>
        </p:spPr>
        <p:txBody>
          <a:bodyPr spcFirstLastPara="1" wrap="square" lIns="91425" tIns="91425" rIns="91425" bIns="91425" anchor="t" anchorCtr="0">
            <a:spAutoFit/>
          </a:bodyPr>
          <a:lstStyle/>
          <a:p>
            <a:pPr lvl="0">
              <a:buSzPts val="1400"/>
            </a:pPr>
            <a:r>
              <a:rPr lang="en-US" sz="1800" dirty="0">
                <a:solidFill>
                  <a:schemeClr val="tx1"/>
                </a:solidFill>
              </a:rPr>
              <a:t>Review/Decision should be based on evidence </a:t>
            </a:r>
          </a:p>
          <a:p>
            <a:pPr lvl="0">
              <a:buSzPts val="1400"/>
            </a:pPr>
            <a:r>
              <a:rPr lang="en-US" sz="1800" dirty="0">
                <a:solidFill>
                  <a:schemeClr val="tx1"/>
                </a:solidFill>
              </a:rPr>
              <a:t>(in the manuscript  [line #s], relevant references, evident/cited experience)</a:t>
            </a:r>
          </a:p>
          <a:p>
            <a:pPr lvl="0">
              <a:buSzPts val="1400"/>
            </a:pPr>
            <a:endParaRPr lang="en-US" sz="1800" dirty="0">
              <a:solidFill>
                <a:schemeClr val="tx1"/>
              </a:solidFill>
            </a:endParaRPr>
          </a:p>
          <a:p>
            <a:pPr lvl="0">
              <a:buSzPts val="1400"/>
            </a:pPr>
            <a:r>
              <a:rPr lang="en-US" sz="1800" dirty="0">
                <a:solidFill>
                  <a:schemeClr val="tx1"/>
                </a:solidFill>
              </a:rPr>
              <a:t>Assessing manuscripts is a group activity – the process is improved by the touch of multiple hands.</a:t>
            </a:r>
          </a:p>
          <a:p>
            <a:pPr lvl="0">
              <a:buSzPts val="1400"/>
            </a:pPr>
            <a:r>
              <a:rPr lang="en-US" sz="1800" dirty="0">
                <a:solidFill>
                  <a:schemeClr val="tx1"/>
                </a:solidFill>
              </a:rPr>
              <a:t>Few people are </a:t>
            </a:r>
            <a:r>
              <a:rPr lang="en-US" sz="1800" u="sng" dirty="0">
                <a:solidFill>
                  <a:schemeClr val="tx1"/>
                </a:solidFill>
              </a:rPr>
              <a:t>the</a:t>
            </a:r>
            <a:r>
              <a:rPr lang="en-US" sz="1800" dirty="0">
                <a:solidFill>
                  <a:schemeClr val="tx1"/>
                </a:solidFill>
              </a:rPr>
              <a:t> expert. Be humble, helpful; hedge when appropriate. </a:t>
            </a:r>
          </a:p>
          <a:p>
            <a:pPr lvl="0">
              <a:buSzPts val="1400"/>
            </a:pPr>
            <a:r>
              <a:rPr lang="en-US" sz="1800" dirty="0">
                <a:solidFill>
                  <a:schemeClr val="tx1"/>
                </a:solidFill>
              </a:rPr>
              <a:t>Engage authors, reviewers, editors in a constructive dialogue.</a:t>
            </a:r>
          </a:p>
          <a:p>
            <a:pPr lvl="0">
              <a:buSzPts val="1400"/>
            </a:pPr>
            <a:r>
              <a:rPr lang="en-US" sz="1800" dirty="0">
                <a:solidFill>
                  <a:schemeClr val="tx1"/>
                </a:solidFill>
              </a:rPr>
              <a:t>Be open to having your mind changed. </a:t>
            </a:r>
          </a:p>
          <a:p>
            <a:pPr lvl="0">
              <a:buSzPts val="1400"/>
            </a:pPr>
            <a:endParaRPr lang="en-US" sz="1800" dirty="0">
              <a:solidFill>
                <a:schemeClr val="tx1"/>
              </a:solidFill>
            </a:endParaRPr>
          </a:p>
          <a:p>
            <a:pPr lvl="0">
              <a:buSzPts val="1400"/>
            </a:pPr>
            <a:r>
              <a:rPr lang="en-US" sz="1800" dirty="0">
                <a:solidFill>
                  <a:schemeClr val="tx1"/>
                </a:solidFill>
              </a:rPr>
              <a:t>Be constructive, helpful. Foster reciprocal feedback wheel of positive change. </a:t>
            </a:r>
          </a:p>
          <a:p>
            <a:pPr lvl="0">
              <a:buSzPts val="1400"/>
            </a:pPr>
            <a:r>
              <a:rPr lang="en-US" sz="1800" dirty="0">
                <a:solidFill>
                  <a:schemeClr val="tx1"/>
                </a:solidFill>
              </a:rPr>
              <a:t>(If you’re wrong, the response will likely be constructive too.)</a:t>
            </a:r>
          </a:p>
        </p:txBody>
      </p:sp>
      <p:sp>
        <p:nvSpPr>
          <p:cNvPr id="6" name="Google Shape;277;p30">
            <a:extLst>
              <a:ext uri="{FF2B5EF4-FFF2-40B4-BE49-F238E27FC236}">
                <a16:creationId xmlns:a16="http://schemas.microsoft.com/office/drawing/2014/main" id="{84EA4036-575F-144F-71A4-E7DA7ADE0CA5}"/>
              </a:ext>
            </a:extLst>
          </p:cNvPr>
          <p:cNvSpPr txBox="1"/>
          <p:nvPr/>
        </p:nvSpPr>
        <p:spPr>
          <a:xfrm>
            <a:off x="299925" y="146925"/>
            <a:ext cx="4862384"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dirty="0"/>
              <a:t>Making informed decisions</a:t>
            </a:r>
            <a:endParaRPr sz="2400" b="1"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8629998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4"/>
          <p:cNvSpPr txBox="1"/>
          <p:nvPr/>
        </p:nvSpPr>
        <p:spPr>
          <a:xfrm>
            <a:off x="299925" y="146925"/>
            <a:ext cx="8790300" cy="503184"/>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1800" b="1" i="0" u="none" strike="noStrike" cap="none" dirty="0">
                <a:solidFill>
                  <a:srgbClr val="000000"/>
                </a:solidFill>
                <a:latin typeface="Arial"/>
                <a:ea typeface="Arial"/>
                <a:cs typeface="Arial"/>
                <a:sym typeface="Arial"/>
              </a:rPr>
              <a:t>“Peer review is dysfunctional”: Challenges </a:t>
            </a:r>
            <a:r>
              <a:rPr lang="en-GB" sz="1800" b="0" i="0" u="none" strike="noStrike" cap="none" dirty="0">
                <a:solidFill>
                  <a:srgbClr val="000000"/>
                </a:solidFill>
                <a:latin typeface="Arial"/>
                <a:ea typeface="Arial"/>
                <a:cs typeface="Arial"/>
                <a:sym typeface="Arial"/>
              </a:rPr>
              <a:t>(and a fact-check)</a:t>
            </a:r>
            <a:r>
              <a:rPr lang="en-GB" sz="1800" b="1" i="0" u="none" strike="noStrike" cap="none" dirty="0">
                <a:solidFill>
                  <a:srgbClr val="000000"/>
                </a:solidFill>
                <a:latin typeface="Arial"/>
                <a:ea typeface="Arial"/>
                <a:cs typeface="Arial"/>
                <a:sym typeface="Arial"/>
              </a:rPr>
              <a:t> </a:t>
            </a:r>
            <a:endParaRPr sz="1800" b="0" i="0" u="none" strike="noStrike" cap="none" dirty="0">
              <a:solidFill>
                <a:srgbClr val="000000"/>
              </a:solidFill>
              <a:latin typeface="Arial"/>
              <a:ea typeface="Arial"/>
              <a:cs typeface="Arial"/>
              <a:sym typeface="Arial"/>
            </a:endParaRPr>
          </a:p>
        </p:txBody>
      </p:sp>
      <p:sp>
        <p:nvSpPr>
          <p:cNvPr id="347" name="Google Shape;347;p34"/>
          <p:cNvSpPr txBox="1"/>
          <p:nvPr/>
        </p:nvSpPr>
        <p:spPr>
          <a:xfrm>
            <a:off x="299925" y="649675"/>
            <a:ext cx="8457300" cy="2031295"/>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en-GB" sz="1600" b="0" i="0" u="none" strike="noStrike" cap="none" dirty="0">
                <a:solidFill>
                  <a:schemeClr val="dk1"/>
                </a:solidFill>
                <a:latin typeface="Arial"/>
                <a:ea typeface="Arial"/>
                <a:cs typeface="Arial"/>
                <a:sym typeface="Arial"/>
              </a:rPr>
              <a:t>There has been, and is continued perception of, gender bias </a:t>
            </a:r>
            <a:endParaRPr sz="1600" b="0" i="0" u="none" strike="noStrike" cap="none" dirty="0">
              <a:solidFill>
                <a:schemeClr val="dk1"/>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en-GB" sz="1600" b="0" i="0" u="none" strike="noStrike" cap="none" dirty="0">
                <a:solidFill>
                  <a:schemeClr val="dk1"/>
                </a:solidFill>
                <a:latin typeface="Arial"/>
                <a:ea typeface="Arial"/>
                <a:cs typeface="Arial"/>
                <a:sym typeface="Arial"/>
              </a:rPr>
              <a:t>Many have experienced being singled out for language (oftentimes clumsily)</a:t>
            </a:r>
            <a:endParaRPr sz="1600" b="0" i="0" u="none" strike="noStrike" cap="none" dirty="0">
              <a:solidFill>
                <a:schemeClr val="dk1"/>
              </a:solidFill>
              <a:latin typeface="Arial"/>
              <a:ea typeface="Arial"/>
              <a:cs typeface="Arial"/>
              <a:sym typeface="Arial"/>
            </a:endParaRPr>
          </a:p>
          <a:p>
            <a:pPr marL="173038" marR="0" lvl="0" indent="-160338" algn="l" rtl="0">
              <a:lnSpc>
                <a:spcPct val="150000"/>
              </a:lnSpc>
              <a:spcBef>
                <a:spcPts val="0"/>
              </a:spcBef>
              <a:spcAft>
                <a:spcPts val="0"/>
              </a:spcAft>
              <a:buClr>
                <a:srgbClr val="000000"/>
              </a:buClr>
              <a:buSzPts val="1400"/>
              <a:buFont typeface="Arial"/>
              <a:buNone/>
            </a:pPr>
            <a:r>
              <a:rPr lang="en-GB" sz="1600" b="0" i="0" u="none" strike="noStrike" cap="none" dirty="0">
                <a:solidFill>
                  <a:schemeClr val="dk1"/>
                </a:solidFill>
                <a:latin typeface="Arial"/>
                <a:ea typeface="Arial"/>
                <a:cs typeface="Arial"/>
                <a:sym typeface="Arial"/>
              </a:rPr>
              <a:t>Adequate but old technology, may be frowned upon; other limitations may not be understood (e.g. safety)</a:t>
            </a:r>
            <a:endParaRPr sz="1600" b="0" i="0" u="none" strike="noStrike" cap="none" dirty="0">
              <a:solidFill>
                <a:schemeClr val="dk1"/>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en-GB" sz="1600" b="0" i="0" u="none" strike="noStrike" cap="none" dirty="0">
                <a:solidFill>
                  <a:schemeClr val="dk1"/>
                </a:solidFill>
                <a:latin typeface="Arial"/>
                <a:ea typeface="Arial"/>
                <a:cs typeface="Arial"/>
                <a:sym typeface="Arial"/>
              </a:rPr>
              <a:t>We have all had bad experiences with peer review / editors </a:t>
            </a:r>
            <a:endParaRPr sz="1600" b="0" i="0" u="none" strike="noStrike" cap="none" dirty="0">
              <a:solidFill>
                <a:schemeClr val="dk2"/>
              </a:solidFill>
              <a:latin typeface="Arial"/>
              <a:ea typeface="Arial"/>
              <a:cs typeface="Arial"/>
              <a:sym typeface="Arial"/>
            </a:endParaRPr>
          </a:p>
        </p:txBody>
      </p:sp>
      <p:grpSp>
        <p:nvGrpSpPr>
          <p:cNvPr id="348" name="Google Shape;348;p34"/>
          <p:cNvGrpSpPr/>
          <p:nvPr/>
        </p:nvGrpSpPr>
        <p:grpSpPr>
          <a:xfrm>
            <a:off x="388750" y="2782618"/>
            <a:ext cx="8573100" cy="2339284"/>
            <a:chOff x="388750" y="2782618"/>
            <a:chExt cx="8573100" cy="2339284"/>
          </a:xfrm>
        </p:grpSpPr>
        <p:sp>
          <p:nvSpPr>
            <p:cNvPr id="349" name="Google Shape;349;p34"/>
            <p:cNvSpPr txBox="1"/>
            <p:nvPr/>
          </p:nvSpPr>
          <p:spPr>
            <a:xfrm>
              <a:off x="388750" y="3213718"/>
              <a:ext cx="8573100" cy="190818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600" b="0" i="1" u="none" strike="noStrike" cap="none" dirty="0">
                  <a:solidFill>
                    <a:schemeClr val="dk1"/>
                  </a:solidFill>
                  <a:latin typeface="Arial"/>
                  <a:ea typeface="Arial"/>
                  <a:cs typeface="Arial"/>
                  <a:sym typeface="Arial"/>
                </a:rPr>
                <a:t>Peer review, is less biased than often perceived (</a:t>
              </a:r>
              <a:r>
                <a:rPr lang="en-GB" sz="1600" b="0" i="0" u="none" strike="noStrike" cap="none" dirty="0">
                  <a:solidFill>
                    <a:schemeClr val="dk1"/>
                  </a:solidFill>
                  <a:latin typeface="Arial"/>
                  <a:ea typeface="Arial"/>
                  <a:cs typeface="Arial"/>
                  <a:sym typeface="Arial"/>
                </a:rPr>
                <a:t>see </a:t>
              </a:r>
              <a:r>
                <a:rPr lang="en-GB" sz="1600" b="0" i="0" u="none" strike="noStrike" cap="none" dirty="0" err="1">
                  <a:solidFill>
                    <a:schemeClr val="dk1"/>
                  </a:solidFill>
                  <a:latin typeface="Arial"/>
                  <a:ea typeface="Arial"/>
                  <a:cs typeface="Arial"/>
                  <a:sym typeface="Arial"/>
                </a:rPr>
                <a:t>Squazzoni</a:t>
              </a:r>
              <a:r>
                <a:rPr lang="en-GB" sz="1600" b="0" i="0" u="none" strike="noStrike" cap="none" dirty="0">
                  <a:solidFill>
                    <a:schemeClr val="dk1"/>
                  </a:solidFill>
                  <a:latin typeface="Arial"/>
                  <a:ea typeface="Arial"/>
                  <a:cs typeface="Arial"/>
                  <a:sym typeface="Arial"/>
                </a:rPr>
                <a:t> et al. 2021; Ceci et al. 2023)</a:t>
              </a:r>
              <a:r>
                <a:rPr lang="en-GB" sz="1600" b="0" i="1" u="none" strike="noStrike" cap="none" dirty="0">
                  <a:solidFill>
                    <a:schemeClr val="dk1"/>
                  </a:solidFill>
                  <a:latin typeface="Arial"/>
                  <a:ea typeface="Arial"/>
                  <a:cs typeface="Arial"/>
                  <a:sym typeface="Arial"/>
                </a:rPr>
                <a:t>. </a:t>
              </a:r>
              <a:endParaRPr sz="1600" b="0" i="1"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600" b="0" i="1"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600" b="0" i="1" u="none" strike="noStrike" cap="none" dirty="0">
                  <a:solidFill>
                    <a:schemeClr val="dk1"/>
                  </a:solidFill>
                  <a:latin typeface="Arial"/>
                  <a:ea typeface="Arial"/>
                  <a:cs typeface="Arial"/>
                  <a:sym typeface="Arial"/>
                </a:rPr>
                <a:t>When done well, it is constructive, provides opportunity, and is mostly consistent &amp; predictable (single blind).</a:t>
              </a:r>
              <a:endParaRPr sz="1600" b="0" i="1"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600" b="0" i="1"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600" b="0" i="1" u="none" strike="noStrike" cap="none" dirty="0">
                  <a:solidFill>
                    <a:schemeClr val="dk1"/>
                  </a:solidFill>
                  <a:latin typeface="Arial"/>
                  <a:ea typeface="Arial"/>
                  <a:cs typeface="Arial"/>
                  <a:sym typeface="Arial"/>
                </a:rPr>
                <a:t>And variations (e.g. double-blind) give perception of even more impartiality. </a:t>
              </a:r>
              <a:endParaRPr sz="1600" b="0" i="1" u="none" strike="noStrike" cap="none" dirty="0">
                <a:solidFill>
                  <a:schemeClr val="dk1"/>
                </a:solidFill>
                <a:latin typeface="Arial"/>
                <a:ea typeface="Arial"/>
                <a:cs typeface="Arial"/>
                <a:sym typeface="Arial"/>
              </a:endParaRPr>
            </a:p>
          </p:txBody>
        </p:sp>
        <p:sp>
          <p:nvSpPr>
            <p:cNvPr id="350" name="Google Shape;350;p34"/>
            <p:cNvSpPr txBox="1"/>
            <p:nvPr/>
          </p:nvSpPr>
          <p:spPr>
            <a:xfrm>
              <a:off x="388750" y="2782618"/>
              <a:ext cx="4815900" cy="503184"/>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1800" b="1" i="0" u="none" strike="noStrike" cap="none" dirty="0">
                  <a:solidFill>
                    <a:srgbClr val="000000"/>
                  </a:solidFill>
                  <a:latin typeface="Arial"/>
                  <a:ea typeface="Arial"/>
                  <a:cs typeface="Arial"/>
                  <a:sym typeface="Arial"/>
                </a:rPr>
                <a:t>But … </a:t>
              </a:r>
              <a:endParaRPr sz="1800" b="0" i="0" u="none" strike="noStrike" cap="none" dirty="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645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20123A-9238-01F2-069A-1924F7613BE7}"/>
              </a:ext>
            </a:extLst>
          </p:cNvPr>
          <p:cNvSpPr txBox="1"/>
          <p:nvPr/>
        </p:nvSpPr>
        <p:spPr>
          <a:xfrm>
            <a:off x="333375" y="342900"/>
            <a:ext cx="6789038" cy="369332"/>
          </a:xfrm>
          <a:prstGeom prst="rect">
            <a:avLst/>
          </a:prstGeom>
          <a:noFill/>
        </p:spPr>
        <p:txBody>
          <a:bodyPr wrap="none" rtlCol="0">
            <a:spAutoFit/>
          </a:bodyPr>
          <a:lstStyle/>
          <a:p>
            <a:r>
              <a:rPr lang="en-US" sz="1800" b="1" dirty="0"/>
              <a:t>The editorial/review process is not particularly capricious …</a:t>
            </a:r>
          </a:p>
        </p:txBody>
      </p:sp>
      <p:graphicFrame>
        <p:nvGraphicFramePr>
          <p:cNvPr id="5" name="Chart 4">
            <a:extLst>
              <a:ext uri="{FF2B5EF4-FFF2-40B4-BE49-F238E27FC236}">
                <a16:creationId xmlns:a16="http://schemas.microsoft.com/office/drawing/2014/main" id="{00000000-0008-0000-0000-000002000000}"/>
              </a:ext>
            </a:extLst>
          </p:cNvPr>
          <p:cNvGraphicFramePr>
            <a:graphicFrameLocks/>
          </p:cNvGraphicFramePr>
          <p:nvPr/>
        </p:nvGraphicFramePr>
        <p:xfrm>
          <a:off x="495300" y="915174"/>
          <a:ext cx="4838701" cy="4152900"/>
        </p:xfrm>
        <a:graphic>
          <a:graphicData uri="http://schemas.openxmlformats.org/drawingml/2006/chart">
            <c:chart xmlns:c="http://schemas.openxmlformats.org/drawingml/2006/chart" xmlns:r="http://schemas.openxmlformats.org/officeDocument/2006/relationships" r:id="rId3"/>
          </a:graphicData>
        </a:graphic>
      </p:graphicFrame>
      <p:sp>
        <p:nvSpPr>
          <p:cNvPr id="3" name="Oval 2">
            <a:extLst>
              <a:ext uri="{FF2B5EF4-FFF2-40B4-BE49-F238E27FC236}">
                <a16:creationId xmlns:a16="http://schemas.microsoft.com/office/drawing/2014/main" id="{308DFC68-D717-B873-A740-C55F724FCFBE}"/>
              </a:ext>
            </a:extLst>
          </p:cNvPr>
          <p:cNvSpPr/>
          <p:nvPr/>
        </p:nvSpPr>
        <p:spPr>
          <a:xfrm>
            <a:off x="4058090" y="1492768"/>
            <a:ext cx="690556" cy="690556"/>
          </a:xfrm>
          <a:prstGeom prst="ellipse">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10BCE01E-F76E-0E04-2390-B5E981962350}"/>
              </a:ext>
            </a:extLst>
          </p:cNvPr>
          <p:cNvSpPr/>
          <p:nvPr/>
        </p:nvSpPr>
        <p:spPr>
          <a:xfrm>
            <a:off x="2569372" y="3030386"/>
            <a:ext cx="690556" cy="690556"/>
          </a:xfrm>
          <a:prstGeom prst="ellipse">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0368F10-E9E8-BB6C-3B14-74E24A49FCEB}"/>
              </a:ext>
            </a:extLst>
          </p:cNvPr>
          <p:cNvSpPr txBox="1"/>
          <p:nvPr/>
        </p:nvSpPr>
        <p:spPr>
          <a:xfrm>
            <a:off x="5524500" y="1975047"/>
            <a:ext cx="3619499" cy="523220"/>
          </a:xfrm>
          <a:prstGeom prst="rect">
            <a:avLst/>
          </a:prstGeom>
          <a:noFill/>
        </p:spPr>
        <p:txBody>
          <a:bodyPr wrap="square" rtlCol="0">
            <a:spAutoFit/>
          </a:bodyPr>
          <a:lstStyle/>
          <a:p>
            <a:r>
              <a:rPr lang="en-US" dirty="0">
                <a:solidFill>
                  <a:schemeClr val="accent5"/>
                </a:solidFill>
              </a:rPr>
              <a:t>- 65% of outcomes of peer review correctly predicted by senior editor</a:t>
            </a:r>
          </a:p>
        </p:txBody>
      </p:sp>
      <p:sp>
        <p:nvSpPr>
          <p:cNvPr id="8" name="Oval 7">
            <a:extLst>
              <a:ext uri="{FF2B5EF4-FFF2-40B4-BE49-F238E27FC236}">
                <a16:creationId xmlns:a16="http://schemas.microsoft.com/office/drawing/2014/main" id="{74A85F77-6916-842E-F69E-B9C6095F47DC}"/>
              </a:ext>
            </a:extLst>
          </p:cNvPr>
          <p:cNvSpPr/>
          <p:nvPr/>
        </p:nvSpPr>
        <p:spPr>
          <a:xfrm>
            <a:off x="2569372" y="1492768"/>
            <a:ext cx="690556" cy="690556"/>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highlight>
                <a:srgbClr val="00FF00"/>
              </a:highlight>
            </a:endParaRPr>
          </a:p>
        </p:txBody>
      </p:sp>
      <p:sp>
        <p:nvSpPr>
          <p:cNvPr id="9" name="TextBox 8">
            <a:extLst>
              <a:ext uri="{FF2B5EF4-FFF2-40B4-BE49-F238E27FC236}">
                <a16:creationId xmlns:a16="http://schemas.microsoft.com/office/drawing/2014/main" id="{94A0E12A-C3E3-0A14-4F6C-D4D2DF09FF8C}"/>
              </a:ext>
            </a:extLst>
          </p:cNvPr>
          <p:cNvSpPr txBox="1"/>
          <p:nvPr/>
        </p:nvSpPr>
        <p:spPr>
          <a:xfrm>
            <a:off x="5546808" y="2630605"/>
            <a:ext cx="3597192" cy="738664"/>
          </a:xfrm>
          <a:prstGeom prst="rect">
            <a:avLst/>
          </a:prstGeom>
          <a:noFill/>
        </p:spPr>
        <p:txBody>
          <a:bodyPr wrap="square" rtlCol="0">
            <a:spAutoFit/>
          </a:bodyPr>
          <a:lstStyle/>
          <a:p>
            <a:r>
              <a:rPr lang="en-US" dirty="0">
                <a:solidFill>
                  <a:srgbClr val="92D050"/>
                </a:solidFill>
              </a:rPr>
              <a:t>- 20% thought possibly unsuitable by senior editor, but given opportunity for review</a:t>
            </a:r>
          </a:p>
        </p:txBody>
      </p:sp>
      <p:sp>
        <p:nvSpPr>
          <p:cNvPr id="10" name="TextBox 9">
            <a:extLst>
              <a:ext uri="{FF2B5EF4-FFF2-40B4-BE49-F238E27FC236}">
                <a16:creationId xmlns:a16="http://schemas.microsoft.com/office/drawing/2014/main" id="{9612DC85-44A5-7E06-CA21-FCA24C89B3D5}"/>
              </a:ext>
            </a:extLst>
          </p:cNvPr>
          <p:cNvSpPr txBox="1"/>
          <p:nvPr/>
        </p:nvSpPr>
        <p:spPr>
          <a:xfrm>
            <a:off x="5546808" y="3501607"/>
            <a:ext cx="3597192" cy="954107"/>
          </a:xfrm>
          <a:prstGeom prst="rect">
            <a:avLst/>
          </a:prstGeom>
          <a:noFill/>
        </p:spPr>
        <p:txBody>
          <a:bodyPr wrap="square" rtlCol="0">
            <a:spAutoFit/>
          </a:bodyPr>
          <a:lstStyle/>
          <a:p>
            <a:r>
              <a:rPr lang="en-US" dirty="0">
                <a:solidFill>
                  <a:srgbClr val="C00000"/>
                </a:solidFill>
              </a:rPr>
              <a:t>- 15% thought probably suitable by senior editor on preliminary read-through, but rejected after deeper-dive by AE and/or following review</a:t>
            </a:r>
          </a:p>
        </p:txBody>
      </p:sp>
      <p:sp>
        <p:nvSpPr>
          <p:cNvPr id="11" name="Oval 10">
            <a:extLst>
              <a:ext uri="{FF2B5EF4-FFF2-40B4-BE49-F238E27FC236}">
                <a16:creationId xmlns:a16="http://schemas.microsoft.com/office/drawing/2014/main" id="{E80C2B14-614E-33AF-7AC0-DBA827E14E66}"/>
              </a:ext>
            </a:extLst>
          </p:cNvPr>
          <p:cNvSpPr/>
          <p:nvPr/>
        </p:nvSpPr>
        <p:spPr>
          <a:xfrm>
            <a:off x="4058090" y="3030386"/>
            <a:ext cx="690556" cy="69055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highlight>
                <a:srgbClr val="00FF00"/>
              </a:highlight>
            </a:endParaRPr>
          </a:p>
        </p:txBody>
      </p:sp>
      <p:sp>
        <p:nvSpPr>
          <p:cNvPr id="13" name="TextBox 12">
            <a:extLst>
              <a:ext uri="{FF2B5EF4-FFF2-40B4-BE49-F238E27FC236}">
                <a16:creationId xmlns:a16="http://schemas.microsoft.com/office/drawing/2014/main" id="{9CCC8AE9-6FF5-3AC3-9379-E32C120668CB}"/>
              </a:ext>
            </a:extLst>
          </p:cNvPr>
          <p:cNvSpPr txBox="1"/>
          <p:nvPr/>
        </p:nvSpPr>
        <p:spPr>
          <a:xfrm>
            <a:off x="5535654" y="1314826"/>
            <a:ext cx="3619499" cy="523220"/>
          </a:xfrm>
          <a:prstGeom prst="rect">
            <a:avLst/>
          </a:prstGeom>
          <a:noFill/>
        </p:spPr>
        <p:txBody>
          <a:bodyPr wrap="square" rtlCol="0">
            <a:spAutoFit/>
          </a:bodyPr>
          <a:lstStyle/>
          <a:p>
            <a:r>
              <a:rPr lang="en-US" dirty="0">
                <a:solidFill>
                  <a:schemeClr val="tx1"/>
                </a:solidFill>
              </a:rPr>
              <a:t>Of manuscripts meeting scope and minimum expectations for preparation:</a:t>
            </a:r>
          </a:p>
        </p:txBody>
      </p:sp>
    </p:spTree>
    <p:extLst>
      <p:ext uri="{BB962C8B-B14F-4D97-AF65-F5344CB8AC3E}">
        <p14:creationId xmlns:p14="http://schemas.microsoft.com/office/powerpoint/2010/main" val="18811202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6DFCB-453A-946C-BFF6-F2BD13FA1FD5}"/>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1E842E7-B7CE-512E-698E-90A15686522B}"/>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6" name="Rectangle 15">
            <a:extLst>
              <a:ext uri="{FF2B5EF4-FFF2-40B4-BE49-F238E27FC236}">
                <a16:creationId xmlns:a16="http://schemas.microsoft.com/office/drawing/2014/main" id="{49C67D97-5FD9-828A-F082-227298BB863C}"/>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Helping authors navigate the process</a:t>
            </a:r>
          </a:p>
        </p:txBody>
      </p:sp>
      <p:sp>
        <p:nvSpPr>
          <p:cNvPr id="17" name="Rectangle 16">
            <a:extLst>
              <a:ext uri="{FF2B5EF4-FFF2-40B4-BE49-F238E27FC236}">
                <a16:creationId xmlns:a16="http://schemas.microsoft.com/office/drawing/2014/main" id="{E516DFAB-FFCD-C382-608D-0997A8FFF680}"/>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Keeping</a:t>
            </a:r>
            <a:br>
              <a:rPr lang="en-US" sz="2400" dirty="0"/>
            </a:br>
            <a:r>
              <a:rPr lang="en-US" sz="2400" dirty="0"/>
              <a:t>track of</a:t>
            </a:r>
            <a:br>
              <a:rPr lang="en-US" sz="2400" dirty="0"/>
            </a:br>
            <a:r>
              <a:rPr lang="en-US" sz="2400" dirty="0"/>
              <a:t>time</a:t>
            </a:r>
          </a:p>
        </p:txBody>
      </p:sp>
      <p:sp>
        <p:nvSpPr>
          <p:cNvPr id="19" name="TextBox 18">
            <a:extLst>
              <a:ext uri="{FF2B5EF4-FFF2-40B4-BE49-F238E27FC236}">
                <a16:creationId xmlns:a16="http://schemas.microsoft.com/office/drawing/2014/main" id="{B2E8656F-0B90-F15C-8BBD-4A83B6849119}"/>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key responsibilities irrespective of journal</a:t>
            </a:r>
          </a:p>
        </p:txBody>
      </p:sp>
      <p:sp>
        <p:nvSpPr>
          <p:cNvPr id="20" name="Rectangle 19">
            <a:extLst>
              <a:ext uri="{FF2B5EF4-FFF2-40B4-BE49-F238E27FC236}">
                <a16:creationId xmlns:a16="http://schemas.microsoft.com/office/drawing/2014/main" id="{E128D02E-A831-D03C-3142-EDC48D7AAA73}"/>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Making </a:t>
            </a:r>
            <a:br>
              <a:rPr lang="en-US" sz="2400" dirty="0"/>
            </a:br>
            <a:r>
              <a:rPr lang="en-US" sz="2400" dirty="0"/>
              <a:t>informed</a:t>
            </a:r>
            <a:br>
              <a:rPr lang="en-US" sz="2400" dirty="0"/>
            </a:br>
            <a:r>
              <a:rPr lang="en-US" sz="2400" dirty="0"/>
              <a:t>recommendations</a:t>
            </a:r>
          </a:p>
        </p:txBody>
      </p:sp>
      <p:sp>
        <p:nvSpPr>
          <p:cNvPr id="2" name="Rectangle 1">
            <a:extLst>
              <a:ext uri="{FF2B5EF4-FFF2-40B4-BE49-F238E27FC236}">
                <a16:creationId xmlns:a16="http://schemas.microsoft.com/office/drawing/2014/main" id="{204758D5-4340-206A-7598-CBA2174B44E1}"/>
              </a:ext>
            </a:extLst>
          </p:cNvPr>
          <p:cNvSpPr/>
          <p:nvPr/>
        </p:nvSpPr>
        <p:spPr>
          <a:xfrm>
            <a:off x="138366" y="506301"/>
            <a:ext cx="2859482" cy="191427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9399FED-FFBD-0D9B-55F8-11A2DB464311}"/>
              </a:ext>
            </a:extLst>
          </p:cNvPr>
          <p:cNvSpPr/>
          <p:nvPr/>
        </p:nvSpPr>
        <p:spPr>
          <a:xfrm>
            <a:off x="138366" y="2897023"/>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8AFE674-F464-5350-0AE1-55879781F0C6}"/>
              </a:ext>
            </a:extLst>
          </p:cNvPr>
          <p:cNvSpPr/>
          <p:nvPr/>
        </p:nvSpPr>
        <p:spPr>
          <a:xfrm>
            <a:off x="3155179" y="510479"/>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0C37D02-AD2B-35D0-995F-BD013F934556}"/>
              </a:ext>
            </a:extLst>
          </p:cNvPr>
          <p:cNvSpPr/>
          <p:nvPr/>
        </p:nvSpPr>
        <p:spPr>
          <a:xfrm>
            <a:off x="6146153" y="511804"/>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9447AC4-8819-CDE7-F20B-A5BBCBCA3856}"/>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Being constructive; give breaks where breaks due; or tough love.</a:t>
            </a:r>
          </a:p>
        </p:txBody>
      </p:sp>
      <p:sp>
        <p:nvSpPr>
          <p:cNvPr id="13" name="Rectangle 12">
            <a:extLst>
              <a:ext uri="{FF2B5EF4-FFF2-40B4-BE49-F238E27FC236}">
                <a16:creationId xmlns:a16="http://schemas.microsoft.com/office/drawing/2014/main" id="{AF94F22F-0FA3-96CE-CA0B-A07EFB7C4EF5}"/>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Grow, </a:t>
            </a:r>
            <a:br>
              <a:rPr lang="en-US" sz="2400" dirty="0"/>
            </a:br>
            <a:r>
              <a:rPr lang="en-US" sz="2400" dirty="0"/>
              <a:t>mentor &amp;</a:t>
            </a:r>
          </a:p>
          <a:p>
            <a:pPr algn="ctr"/>
            <a:r>
              <a:rPr lang="en-US" sz="2400" dirty="0"/>
              <a:t>move on</a:t>
            </a:r>
          </a:p>
        </p:txBody>
      </p:sp>
      <p:sp>
        <p:nvSpPr>
          <p:cNvPr id="14" name="Rectangle 13">
            <a:extLst>
              <a:ext uri="{FF2B5EF4-FFF2-40B4-BE49-F238E27FC236}">
                <a16:creationId xmlns:a16="http://schemas.microsoft.com/office/drawing/2014/main" id="{CA2EE735-C48B-0405-3A8D-45803C0C8177}"/>
              </a:ext>
            </a:extLst>
          </p:cNvPr>
          <p:cNvSpPr/>
          <p:nvPr/>
        </p:nvSpPr>
        <p:spPr>
          <a:xfrm>
            <a:off x="6157727" y="2889921"/>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51925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8B16D4-759F-CDA8-87CB-BD773321D4BC}"/>
              </a:ext>
            </a:extLst>
          </p:cNvPr>
          <p:cNvSpPr txBox="1"/>
          <p:nvPr/>
        </p:nvSpPr>
        <p:spPr>
          <a:xfrm>
            <a:off x="648183" y="1134319"/>
            <a:ext cx="8107198" cy="3693319"/>
          </a:xfrm>
          <a:prstGeom prst="rect">
            <a:avLst/>
          </a:prstGeom>
          <a:noFill/>
        </p:spPr>
        <p:txBody>
          <a:bodyPr wrap="square" rtlCol="0">
            <a:spAutoFit/>
          </a:bodyPr>
          <a:lstStyle/>
          <a:p>
            <a:r>
              <a:rPr lang="en-US" sz="1800" b="1" i="1" dirty="0"/>
              <a:t>Be constructive</a:t>
            </a:r>
          </a:p>
          <a:p>
            <a:r>
              <a:rPr lang="en-US" sz="1800" dirty="0"/>
              <a:t>- Overall better</a:t>
            </a:r>
          </a:p>
          <a:p>
            <a:endParaRPr lang="en-US" sz="1800" dirty="0"/>
          </a:p>
          <a:p>
            <a:r>
              <a:rPr lang="en-US" sz="1800" b="1" i="1" dirty="0"/>
              <a:t>Give breaks</a:t>
            </a:r>
          </a:p>
          <a:p>
            <a:pPr marL="285750" indent="-285750">
              <a:buFontTx/>
              <a:buChar char="-"/>
            </a:pPr>
            <a:r>
              <a:rPr lang="en-US" sz="1800" dirty="0"/>
              <a:t>Sometimes ECRs don’t get good advice / lessons from their profs</a:t>
            </a:r>
          </a:p>
          <a:p>
            <a:endParaRPr lang="en-US" sz="1800" dirty="0"/>
          </a:p>
          <a:p>
            <a:r>
              <a:rPr lang="en-US" sz="1800" b="1" i="1" dirty="0"/>
              <a:t>Tough love</a:t>
            </a:r>
          </a:p>
          <a:p>
            <a:pPr marL="285750" indent="-285750">
              <a:buFontTx/>
              <a:buChar char="-"/>
            </a:pPr>
            <a:r>
              <a:rPr lang="en-US" sz="1800" dirty="0"/>
              <a:t>Easy route is to give a chance … but can lead to many cycles</a:t>
            </a:r>
          </a:p>
          <a:p>
            <a:pPr marL="285750" indent="-285750">
              <a:buFontTx/>
              <a:buChar char="-"/>
            </a:pPr>
            <a:r>
              <a:rPr lang="en-US" sz="1800" dirty="0"/>
              <a:t>Always temptation to be helpful … sometimes need to give tough love, with plenty of detail</a:t>
            </a:r>
          </a:p>
          <a:p>
            <a:pPr marL="285750" indent="-285750">
              <a:buFontTx/>
              <a:buChar char="-"/>
            </a:pPr>
            <a:r>
              <a:rPr lang="en-US" sz="1800" dirty="0"/>
              <a:t>It’s authors’ responsibility to prep a solid </a:t>
            </a:r>
            <a:r>
              <a:rPr lang="en-US" sz="1800" dirty="0" err="1"/>
              <a:t>mst</a:t>
            </a:r>
            <a:r>
              <a:rPr lang="en-US" sz="1800" dirty="0"/>
              <a:t> (none of this ‘submit for review, cause always something to chance’ bs</a:t>
            </a:r>
          </a:p>
          <a:p>
            <a:pPr marL="285750" indent="-285750">
              <a:buFontTx/>
              <a:buChar char="-"/>
            </a:pPr>
            <a:endParaRPr lang="en-US" sz="1800" dirty="0"/>
          </a:p>
        </p:txBody>
      </p:sp>
      <p:sp>
        <p:nvSpPr>
          <p:cNvPr id="5" name="TextBox 4">
            <a:extLst>
              <a:ext uri="{FF2B5EF4-FFF2-40B4-BE49-F238E27FC236}">
                <a16:creationId xmlns:a16="http://schemas.microsoft.com/office/drawing/2014/main" id="{27E17636-734D-2656-41E6-22B4D01598E6}"/>
              </a:ext>
            </a:extLst>
          </p:cNvPr>
          <p:cNvSpPr txBox="1"/>
          <p:nvPr/>
        </p:nvSpPr>
        <p:spPr>
          <a:xfrm>
            <a:off x="648183" y="295835"/>
            <a:ext cx="8145178" cy="707886"/>
          </a:xfrm>
          <a:prstGeom prst="rect">
            <a:avLst/>
          </a:prstGeom>
          <a:noFill/>
        </p:spPr>
        <p:txBody>
          <a:bodyPr wrap="none" rtlCol="0">
            <a:spAutoFit/>
          </a:bodyPr>
          <a:lstStyle/>
          <a:p>
            <a:r>
              <a:rPr lang="en-US" sz="2000" b="1" dirty="0"/>
              <a:t>Being constructive; give breaks where breaks due; or tough love.</a:t>
            </a:r>
          </a:p>
          <a:p>
            <a:endParaRPr lang="en-US" sz="2000" b="1" dirty="0"/>
          </a:p>
        </p:txBody>
      </p:sp>
    </p:spTree>
    <p:extLst>
      <p:ext uri="{BB962C8B-B14F-4D97-AF65-F5344CB8AC3E}">
        <p14:creationId xmlns:p14="http://schemas.microsoft.com/office/powerpoint/2010/main" val="34735077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F1F59-7CF1-7FDF-F793-A181110180D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84179EE-7697-9C21-05E2-7B060E06FF43}"/>
              </a:ext>
            </a:extLst>
          </p:cNvPr>
          <p:cNvSpPr/>
          <p:nvPr/>
        </p:nvSpPr>
        <p:spPr>
          <a:xfrm>
            <a:off x="138365" y="507626"/>
            <a:ext cx="2859482" cy="191427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Understanding</a:t>
            </a:r>
            <a:br>
              <a:rPr lang="en-US" sz="2400" dirty="0"/>
            </a:br>
            <a:r>
              <a:rPr lang="en-US" sz="2400" dirty="0"/>
              <a:t>the</a:t>
            </a:r>
          </a:p>
          <a:p>
            <a:pPr algn="ctr"/>
            <a:r>
              <a:rPr lang="en-US" sz="2400" dirty="0"/>
              <a:t>process</a:t>
            </a:r>
          </a:p>
        </p:txBody>
      </p:sp>
      <p:sp>
        <p:nvSpPr>
          <p:cNvPr id="16" name="Rectangle 15">
            <a:extLst>
              <a:ext uri="{FF2B5EF4-FFF2-40B4-BE49-F238E27FC236}">
                <a16:creationId xmlns:a16="http://schemas.microsoft.com/office/drawing/2014/main" id="{E79E2D05-4247-37D6-28EE-9842E28DD219}"/>
              </a:ext>
            </a:extLst>
          </p:cNvPr>
          <p:cNvSpPr/>
          <p:nvPr/>
        </p:nvSpPr>
        <p:spPr>
          <a:xfrm>
            <a:off x="6171992" y="507626"/>
            <a:ext cx="2859482" cy="191427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Helping authors navigate the process</a:t>
            </a:r>
          </a:p>
        </p:txBody>
      </p:sp>
      <p:sp>
        <p:nvSpPr>
          <p:cNvPr id="17" name="Rectangle 16">
            <a:extLst>
              <a:ext uri="{FF2B5EF4-FFF2-40B4-BE49-F238E27FC236}">
                <a16:creationId xmlns:a16="http://schemas.microsoft.com/office/drawing/2014/main" id="{B26AA86B-7259-36A8-6479-C1CDD294002F}"/>
              </a:ext>
            </a:extLst>
          </p:cNvPr>
          <p:cNvSpPr/>
          <p:nvPr/>
        </p:nvSpPr>
        <p:spPr>
          <a:xfrm>
            <a:off x="138365" y="2931313"/>
            <a:ext cx="2859482" cy="1914278"/>
          </a:xfrm>
          <a:prstGeom prst="rect">
            <a:avLst/>
          </a:prstGeom>
          <a:solidFill>
            <a:srgbClr val="7F572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Keeping</a:t>
            </a:r>
            <a:br>
              <a:rPr lang="en-US" sz="2400" dirty="0"/>
            </a:br>
            <a:r>
              <a:rPr lang="en-US" sz="2400" dirty="0"/>
              <a:t>track of</a:t>
            </a:r>
            <a:br>
              <a:rPr lang="en-US" sz="2400" dirty="0"/>
            </a:br>
            <a:r>
              <a:rPr lang="en-US" sz="2400" dirty="0"/>
              <a:t>time</a:t>
            </a:r>
          </a:p>
        </p:txBody>
      </p:sp>
      <p:sp>
        <p:nvSpPr>
          <p:cNvPr id="18" name="Rectangle 17">
            <a:extLst>
              <a:ext uri="{FF2B5EF4-FFF2-40B4-BE49-F238E27FC236}">
                <a16:creationId xmlns:a16="http://schemas.microsoft.com/office/drawing/2014/main" id="{FB37C594-546A-A9EE-3E72-5239802A0999}"/>
              </a:ext>
            </a:extLst>
          </p:cNvPr>
          <p:cNvSpPr/>
          <p:nvPr/>
        </p:nvSpPr>
        <p:spPr>
          <a:xfrm>
            <a:off x="6168678" y="2912636"/>
            <a:ext cx="2859482" cy="1914278"/>
          </a:xfrm>
          <a:prstGeom prst="rect">
            <a:avLst/>
          </a:prstGeom>
          <a:solidFill>
            <a:srgbClr val="159D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Grow, </a:t>
            </a:r>
            <a:br>
              <a:rPr lang="en-US" sz="2400" dirty="0"/>
            </a:br>
            <a:r>
              <a:rPr lang="en-US" sz="2400" dirty="0"/>
              <a:t>mentor &amp;</a:t>
            </a:r>
          </a:p>
          <a:p>
            <a:pPr algn="ctr"/>
            <a:r>
              <a:rPr lang="en-US" sz="2400" dirty="0"/>
              <a:t>move on</a:t>
            </a:r>
          </a:p>
        </p:txBody>
      </p:sp>
      <p:sp>
        <p:nvSpPr>
          <p:cNvPr id="19" name="TextBox 18">
            <a:extLst>
              <a:ext uri="{FF2B5EF4-FFF2-40B4-BE49-F238E27FC236}">
                <a16:creationId xmlns:a16="http://schemas.microsoft.com/office/drawing/2014/main" id="{1825DA04-69AB-ADD1-E314-A6655C7524B3}"/>
              </a:ext>
            </a:extLst>
          </p:cNvPr>
          <p:cNvSpPr txBox="1"/>
          <p:nvPr/>
        </p:nvSpPr>
        <p:spPr>
          <a:xfrm>
            <a:off x="0" y="2440370"/>
            <a:ext cx="9143999" cy="461665"/>
          </a:xfrm>
          <a:prstGeom prst="rect">
            <a:avLst/>
          </a:prstGeom>
          <a:noFill/>
        </p:spPr>
        <p:txBody>
          <a:bodyPr wrap="square" rtlCol="0">
            <a:spAutoFit/>
          </a:bodyPr>
          <a:lstStyle/>
          <a:p>
            <a:pPr algn="ctr"/>
            <a:r>
              <a:rPr lang="en-US" sz="2400" b="1" dirty="0"/>
              <a:t>Six key responsibilities irrespective of journal</a:t>
            </a:r>
          </a:p>
        </p:txBody>
      </p:sp>
      <p:sp>
        <p:nvSpPr>
          <p:cNvPr id="20" name="Rectangle 19">
            <a:extLst>
              <a:ext uri="{FF2B5EF4-FFF2-40B4-BE49-F238E27FC236}">
                <a16:creationId xmlns:a16="http://schemas.microsoft.com/office/drawing/2014/main" id="{01C0EB96-0EF1-D3A3-D823-F186C8FFB0A1}"/>
              </a:ext>
            </a:extLst>
          </p:cNvPr>
          <p:cNvSpPr/>
          <p:nvPr/>
        </p:nvSpPr>
        <p:spPr>
          <a:xfrm>
            <a:off x="3155178" y="526092"/>
            <a:ext cx="2859482" cy="1914278"/>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Making </a:t>
            </a:r>
            <a:br>
              <a:rPr lang="en-US" sz="2400" dirty="0"/>
            </a:br>
            <a:r>
              <a:rPr lang="en-US" sz="2400" dirty="0"/>
              <a:t>informed</a:t>
            </a:r>
            <a:br>
              <a:rPr lang="en-US" sz="2400" dirty="0"/>
            </a:br>
            <a:r>
              <a:rPr lang="en-US" sz="2400" dirty="0"/>
              <a:t>recommendations</a:t>
            </a:r>
          </a:p>
        </p:txBody>
      </p:sp>
      <p:sp>
        <p:nvSpPr>
          <p:cNvPr id="28" name="Rectangle 27">
            <a:extLst>
              <a:ext uri="{FF2B5EF4-FFF2-40B4-BE49-F238E27FC236}">
                <a16:creationId xmlns:a16="http://schemas.microsoft.com/office/drawing/2014/main" id="{1E326DDF-4882-4C75-F5D0-4C9872D9A8AB}"/>
              </a:ext>
            </a:extLst>
          </p:cNvPr>
          <p:cNvSpPr/>
          <p:nvPr/>
        </p:nvSpPr>
        <p:spPr>
          <a:xfrm>
            <a:off x="3155178" y="2931313"/>
            <a:ext cx="2859482" cy="1914278"/>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Being constructive; give breaks where breaks due; or tough love.</a:t>
            </a:r>
          </a:p>
        </p:txBody>
      </p:sp>
      <p:sp>
        <p:nvSpPr>
          <p:cNvPr id="2" name="Rectangle 1">
            <a:extLst>
              <a:ext uri="{FF2B5EF4-FFF2-40B4-BE49-F238E27FC236}">
                <a16:creationId xmlns:a16="http://schemas.microsoft.com/office/drawing/2014/main" id="{BE4CB09B-BF68-C7A2-702D-9A20FCBB4FF7}"/>
              </a:ext>
            </a:extLst>
          </p:cNvPr>
          <p:cNvSpPr/>
          <p:nvPr/>
        </p:nvSpPr>
        <p:spPr>
          <a:xfrm>
            <a:off x="138366" y="506301"/>
            <a:ext cx="2859482" cy="191427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022BC58-053E-8A51-E0B3-69AD1E379F9F}"/>
              </a:ext>
            </a:extLst>
          </p:cNvPr>
          <p:cNvSpPr/>
          <p:nvPr/>
        </p:nvSpPr>
        <p:spPr>
          <a:xfrm>
            <a:off x="138366" y="2897023"/>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7986D5-2707-85F5-34A6-D7E8B0197195}"/>
              </a:ext>
            </a:extLst>
          </p:cNvPr>
          <p:cNvSpPr/>
          <p:nvPr/>
        </p:nvSpPr>
        <p:spPr>
          <a:xfrm>
            <a:off x="3155179" y="510479"/>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0AD466D-6897-7D44-60A2-1BCB01DE6ABA}"/>
              </a:ext>
            </a:extLst>
          </p:cNvPr>
          <p:cNvSpPr/>
          <p:nvPr/>
        </p:nvSpPr>
        <p:spPr>
          <a:xfrm>
            <a:off x="6146153" y="511804"/>
            <a:ext cx="2882007"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77C64EC-5073-83FF-09AA-8772CF37490B}"/>
              </a:ext>
            </a:extLst>
          </p:cNvPr>
          <p:cNvSpPr/>
          <p:nvPr/>
        </p:nvSpPr>
        <p:spPr>
          <a:xfrm>
            <a:off x="3151865" y="2919738"/>
            <a:ext cx="2859482" cy="1948568"/>
          </a:xfrm>
          <a:prstGeom prst="rect">
            <a:avLst/>
          </a:prstGeom>
          <a:solidFill>
            <a:schemeClr val="bg1">
              <a:alpha val="75000"/>
            </a:schemeClr>
          </a:solidFill>
          <a:ln w="50800">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46168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7;p30">
            <a:extLst>
              <a:ext uri="{FF2B5EF4-FFF2-40B4-BE49-F238E27FC236}">
                <a16:creationId xmlns:a16="http://schemas.microsoft.com/office/drawing/2014/main" id="{AFD0C890-6B2C-52C1-2384-57AB3E62935A}"/>
              </a:ext>
            </a:extLst>
          </p:cNvPr>
          <p:cNvSpPr txBox="1"/>
          <p:nvPr/>
        </p:nvSpPr>
        <p:spPr>
          <a:xfrm>
            <a:off x="299925" y="146925"/>
            <a:ext cx="863070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2400" b="1" i="0" u="none" strike="noStrike" cap="none" dirty="0">
                <a:solidFill>
                  <a:srgbClr val="000000"/>
                </a:solidFill>
                <a:latin typeface="Arial"/>
                <a:ea typeface="Arial"/>
                <a:cs typeface="Arial"/>
                <a:sym typeface="Arial"/>
              </a:rPr>
              <a:t>Editors and Reviewers</a:t>
            </a:r>
            <a:endParaRPr sz="2400" b="1" i="0" u="none" strike="noStrike" cap="none" dirty="0">
              <a:solidFill>
                <a:srgbClr val="000000"/>
              </a:solidFill>
              <a:latin typeface="Arial"/>
              <a:ea typeface="Arial"/>
              <a:cs typeface="Arial"/>
              <a:sym typeface="Arial"/>
            </a:endParaRPr>
          </a:p>
        </p:txBody>
      </p:sp>
      <p:sp>
        <p:nvSpPr>
          <p:cNvPr id="3" name="Google Shape;278;p30">
            <a:extLst>
              <a:ext uri="{FF2B5EF4-FFF2-40B4-BE49-F238E27FC236}">
                <a16:creationId xmlns:a16="http://schemas.microsoft.com/office/drawing/2014/main" id="{F83C2745-C37C-5C78-B844-4BEC4DFA93FC}"/>
              </a:ext>
            </a:extLst>
          </p:cNvPr>
          <p:cNvSpPr txBox="1"/>
          <p:nvPr/>
        </p:nvSpPr>
        <p:spPr>
          <a:xfrm>
            <a:off x="299925" y="742926"/>
            <a:ext cx="8302208" cy="400079"/>
          </a:xfrm>
          <a:prstGeom prst="rect">
            <a:avLst/>
          </a:prstGeom>
          <a:noFill/>
          <a:ln>
            <a:noFill/>
          </a:ln>
        </p:spPr>
        <p:txBody>
          <a:bodyPr spcFirstLastPara="1" wrap="square" lIns="91425" tIns="91425" rIns="91425" bIns="91425" anchor="t" anchorCtr="0">
            <a:spAutoFit/>
          </a:bodyPr>
          <a:lstStyle/>
          <a:p>
            <a:pPr lvl="0">
              <a:buSzPts val="1400"/>
            </a:pPr>
            <a:r>
              <a:rPr lang="en-GB" sz="1400" b="1" i="1" u="none" strike="noStrike" cap="none" dirty="0">
                <a:solidFill>
                  <a:schemeClr val="dk1"/>
                </a:solidFill>
                <a:latin typeface="Arial"/>
                <a:ea typeface="Arial"/>
                <a:cs typeface="Arial"/>
                <a:sym typeface="Arial"/>
              </a:rPr>
              <a:t>We are colleagues, </a:t>
            </a:r>
            <a:r>
              <a:rPr lang="en-GB" b="1" i="1" dirty="0">
                <a:solidFill>
                  <a:schemeClr val="dk1"/>
                </a:solidFill>
              </a:rPr>
              <a:t>authors too, and support good science, generously … let’s build the ranks </a:t>
            </a:r>
            <a:endParaRPr sz="1400" b="0" i="0" u="none" strike="noStrike" cap="none" dirty="0">
              <a:solidFill>
                <a:schemeClr val="dk2"/>
              </a:solidFill>
              <a:latin typeface="Arial"/>
              <a:ea typeface="Arial"/>
              <a:cs typeface="Arial"/>
              <a:sym typeface="Arial"/>
            </a:endParaRPr>
          </a:p>
        </p:txBody>
      </p:sp>
      <p:sp>
        <p:nvSpPr>
          <p:cNvPr id="4" name="Google Shape;278;p30">
            <a:extLst>
              <a:ext uri="{FF2B5EF4-FFF2-40B4-BE49-F238E27FC236}">
                <a16:creationId xmlns:a16="http://schemas.microsoft.com/office/drawing/2014/main" id="{65736D33-5EBC-4AB1-D10F-CF5E8BBC81AA}"/>
              </a:ext>
            </a:extLst>
          </p:cNvPr>
          <p:cNvSpPr txBox="1"/>
          <p:nvPr/>
        </p:nvSpPr>
        <p:spPr>
          <a:xfrm>
            <a:off x="299925" y="1352293"/>
            <a:ext cx="8221500" cy="104641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tx1"/>
                </a:solidFill>
                <a:latin typeface="Arial"/>
                <a:ea typeface="Arial"/>
                <a:cs typeface="Arial"/>
                <a:sym typeface="Arial"/>
              </a:rPr>
              <a:t>GROW:</a:t>
            </a:r>
          </a:p>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tx1"/>
                </a:solidFill>
                <a:latin typeface="Arial"/>
                <a:ea typeface="Arial"/>
                <a:cs typeface="Arial"/>
                <a:sym typeface="Arial"/>
              </a:rPr>
              <a:t>We are ignorant of much outside our immediate expertise, </a:t>
            </a:r>
            <a:r>
              <a:rPr lang="en-US" sz="1400" u="none" strike="noStrike" cap="none" dirty="0" err="1">
                <a:solidFill>
                  <a:schemeClr val="tx1"/>
                </a:solidFill>
                <a:latin typeface="Arial"/>
                <a:ea typeface="Arial"/>
                <a:cs typeface="Arial"/>
                <a:sym typeface="Arial"/>
              </a:rPr>
              <a:t>fallable</a:t>
            </a:r>
            <a:r>
              <a:rPr lang="en-US" sz="1400" u="none" strike="noStrike" cap="none" dirty="0">
                <a:solidFill>
                  <a:schemeClr val="tx1"/>
                </a:solidFill>
                <a:latin typeface="Arial"/>
                <a:ea typeface="Arial"/>
                <a:cs typeface="Arial"/>
                <a:sym typeface="Arial"/>
              </a:rPr>
              <a:t> … and life-long learners</a:t>
            </a:r>
          </a:p>
          <a:p>
            <a:pPr marL="0" marR="0" lvl="0" indent="0" algn="l" rtl="0">
              <a:lnSpc>
                <a:spcPct val="100000"/>
              </a:lnSpc>
              <a:spcBef>
                <a:spcPts val="0"/>
              </a:spcBef>
              <a:spcAft>
                <a:spcPts val="0"/>
              </a:spcAft>
              <a:buClr>
                <a:srgbClr val="000000"/>
              </a:buClr>
              <a:buSzPts val="1400"/>
              <a:buFont typeface="Arial"/>
              <a:buNone/>
            </a:pPr>
            <a:r>
              <a:rPr lang="en-US" dirty="0">
                <a:solidFill>
                  <a:schemeClr val="tx1">
                    <a:lumMod val="50000"/>
                    <a:lumOff val="50000"/>
                  </a:schemeClr>
                </a:solidFill>
              </a:rPr>
              <a:t>- Reviewing / editing is a great way see different approaches, contemplate them, to learn about process, to practice humility, to improve ourselves as researchers (and so improve the process) </a:t>
            </a:r>
            <a:endParaRPr sz="1400" u="none" strike="noStrike" cap="none" dirty="0">
              <a:solidFill>
                <a:schemeClr val="tx1">
                  <a:lumMod val="50000"/>
                  <a:lumOff val="50000"/>
                </a:schemeClr>
              </a:solidFill>
              <a:latin typeface="Arial"/>
              <a:ea typeface="Arial"/>
              <a:cs typeface="Arial"/>
              <a:sym typeface="Arial"/>
            </a:endParaRPr>
          </a:p>
        </p:txBody>
      </p:sp>
      <p:sp>
        <p:nvSpPr>
          <p:cNvPr id="5" name="Google Shape;278;p30">
            <a:extLst>
              <a:ext uri="{FF2B5EF4-FFF2-40B4-BE49-F238E27FC236}">
                <a16:creationId xmlns:a16="http://schemas.microsoft.com/office/drawing/2014/main" id="{87D3032B-793F-36FD-FE8C-2D479F34320E}"/>
              </a:ext>
            </a:extLst>
          </p:cNvPr>
          <p:cNvSpPr txBox="1"/>
          <p:nvPr/>
        </p:nvSpPr>
        <p:spPr>
          <a:xfrm>
            <a:off x="299923" y="3568253"/>
            <a:ext cx="8764066" cy="1046410"/>
          </a:xfrm>
          <a:prstGeom prst="rect">
            <a:avLst/>
          </a:prstGeom>
          <a:noFill/>
          <a:ln>
            <a:noFill/>
          </a:ln>
        </p:spPr>
        <p:txBody>
          <a:bodyPr spcFirstLastPara="1" wrap="square" lIns="91425" tIns="91425" rIns="91425" bIns="91425" anchor="t" anchorCtr="0">
            <a:spAutoFit/>
          </a:bodyPr>
          <a:lstStyle/>
          <a:p>
            <a:pPr>
              <a:buSzPts val="1400"/>
            </a:pPr>
            <a:r>
              <a:rPr lang="en-GB" dirty="0">
                <a:solidFill>
                  <a:schemeClr val="tx1"/>
                </a:solidFill>
              </a:rPr>
              <a:t>MOVE-ON: </a:t>
            </a:r>
          </a:p>
          <a:p>
            <a:pPr marL="0" marR="0" lvl="0" indent="0" algn="l" rtl="0">
              <a:lnSpc>
                <a:spcPct val="100000"/>
              </a:lnSpc>
              <a:spcBef>
                <a:spcPts val="0"/>
              </a:spcBef>
              <a:spcAft>
                <a:spcPts val="0"/>
              </a:spcAft>
              <a:buClr>
                <a:srgbClr val="000000"/>
              </a:buClr>
              <a:buSzPts val="1400"/>
              <a:buFont typeface="Arial"/>
              <a:buNone/>
            </a:pPr>
            <a:r>
              <a:rPr lang="en-GB" dirty="0">
                <a:solidFill>
                  <a:schemeClr val="tx1"/>
                </a:solidFill>
              </a:rPr>
              <a:t>R</a:t>
            </a:r>
            <a:r>
              <a:rPr lang="en-US" dirty="0" err="1">
                <a:solidFill>
                  <a:schemeClr val="tx1"/>
                </a:solidFill>
              </a:rPr>
              <a:t>eviewing</a:t>
            </a:r>
            <a:r>
              <a:rPr lang="en-US" dirty="0">
                <a:solidFill>
                  <a:schemeClr val="tx1"/>
                </a:solidFill>
              </a:rPr>
              <a:t> is not the end of the road … nor being a handling editor … or senior editor … or editor-in-chief …</a:t>
            </a:r>
          </a:p>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dk2"/>
                </a:solidFill>
                <a:latin typeface="Arial"/>
                <a:ea typeface="Arial"/>
                <a:cs typeface="Arial"/>
                <a:sym typeface="Arial"/>
              </a:rPr>
              <a:t>- moving on / moving up allows you to keep growing, keep mentoring, meet goals for advancement to more senior ranks, and to also grow the community …</a:t>
            </a:r>
            <a:endParaRPr sz="1400" u="none" strike="noStrike" cap="none" dirty="0">
              <a:solidFill>
                <a:schemeClr val="dk2"/>
              </a:solidFill>
              <a:latin typeface="Arial"/>
              <a:ea typeface="Arial"/>
              <a:cs typeface="Arial"/>
              <a:sym typeface="Arial"/>
            </a:endParaRPr>
          </a:p>
        </p:txBody>
      </p:sp>
      <p:sp>
        <p:nvSpPr>
          <p:cNvPr id="7" name="TextBox 6">
            <a:extLst>
              <a:ext uri="{FF2B5EF4-FFF2-40B4-BE49-F238E27FC236}">
                <a16:creationId xmlns:a16="http://schemas.microsoft.com/office/drawing/2014/main" id="{B7B04F30-C025-383F-00D4-5FC55601163A}"/>
              </a:ext>
            </a:extLst>
          </p:cNvPr>
          <p:cNvSpPr txBox="1"/>
          <p:nvPr/>
        </p:nvSpPr>
        <p:spPr>
          <a:xfrm>
            <a:off x="299924" y="2503347"/>
            <a:ext cx="8221499" cy="954107"/>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1400"/>
              <a:buFont typeface="Arial"/>
              <a:buNone/>
            </a:pPr>
            <a:r>
              <a:rPr lang="en-GB" sz="1400" u="none" strike="noStrike" cap="none" dirty="0">
                <a:solidFill>
                  <a:schemeClr val="tx1"/>
                </a:solidFill>
                <a:latin typeface="Arial"/>
                <a:ea typeface="Arial"/>
                <a:cs typeface="Arial"/>
                <a:sym typeface="Arial"/>
              </a:rPr>
              <a:t>MENTOR: </a:t>
            </a:r>
          </a:p>
          <a:p>
            <a:pPr lvl="0">
              <a:buSzPts val="1400"/>
            </a:pPr>
            <a:r>
              <a:rPr lang="en-US" dirty="0">
                <a:solidFill>
                  <a:schemeClr val="tx1"/>
                </a:solidFill>
              </a:rPr>
              <a:t>We are authors … with some particular insight into process to share</a:t>
            </a:r>
          </a:p>
          <a:p>
            <a:pPr>
              <a:buSzPts val="1400"/>
            </a:pPr>
            <a:r>
              <a:rPr lang="en-US" dirty="0">
                <a:solidFill>
                  <a:schemeClr val="tx1">
                    <a:lumMod val="50000"/>
                    <a:lumOff val="50000"/>
                  </a:schemeClr>
                </a:solidFill>
              </a:rPr>
              <a:t>- Reviewing / editing is a great way to share the fruits of our labors</a:t>
            </a:r>
          </a:p>
          <a:p>
            <a:pPr marL="0" marR="0" lvl="0" indent="0" algn="l" rtl="0">
              <a:lnSpc>
                <a:spcPct val="100000"/>
              </a:lnSpc>
              <a:spcBef>
                <a:spcPts val="0"/>
              </a:spcBef>
              <a:spcAft>
                <a:spcPts val="0"/>
              </a:spcAft>
              <a:buClr>
                <a:srgbClr val="000000"/>
              </a:buClr>
              <a:buSzPts val="1400"/>
              <a:buFont typeface="Arial"/>
              <a:buNone/>
            </a:pPr>
            <a:r>
              <a:rPr lang="en-GB" sz="1400" u="none" strike="noStrike" cap="none" dirty="0">
                <a:solidFill>
                  <a:schemeClr val="tx1">
                    <a:lumMod val="50000"/>
                    <a:lumOff val="50000"/>
                  </a:schemeClr>
                </a:solidFill>
                <a:latin typeface="Arial"/>
                <a:ea typeface="Arial"/>
                <a:cs typeface="Arial"/>
                <a:sym typeface="Arial"/>
              </a:rPr>
              <a:t>- So it’s also a great opportunity to mentor (explicitly/implicitly) colleagues who are us a few years ago</a:t>
            </a:r>
            <a:endParaRPr lang="en-GB" dirty="0">
              <a:solidFill>
                <a:schemeClr val="tx1">
                  <a:lumMod val="50000"/>
                  <a:lumOff val="50000"/>
                </a:schemeClr>
              </a:solidFill>
            </a:endParaRPr>
          </a:p>
        </p:txBody>
      </p:sp>
      <p:sp>
        <p:nvSpPr>
          <p:cNvPr id="6" name="TextBox 5">
            <a:extLst>
              <a:ext uri="{FF2B5EF4-FFF2-40B4-BE49-F238E27FC236}">
                <a16:creationId xmlns:a16="http://schemas.microsoft.com/office/drawing/2014/main" id="{48CFF3C9-9DA3-C000-E2A2-30AEC6F973C1}"/>
              </a:ext>
            </a:extLst>
          </p:cNvPr>
          <p:cNvSpPr txBox="1"/>
          <p:nvPr/>
        </p:nvSpPr>
        <p:spPr>
          <a:xfrm>
            <a:off x="299924" y="4719307"/>
            <a:ext cx="8372805" cy="307777"/>
          </a:xfrm>
          <a:prstGeom prst="rect">
            <a:avLst/>
          </a:prstGeom>
          <a:noFill/>
        </p:spPr>
        <p:txBody>
          <a:bodyPr wrap="none" rtlCol="0">
            <a:spAutoFit/>
          </a:bodyPr>
          <a:lstStyle/>
          <a:p>
            <a:r>
              <a:rPr lang="en-US" dirty="0">
                <a:solidFill>
                  <a:schemeClr val="tx1"/>
                </a:solidFill>
              </a:rPr>
              <a:t>We need more, better, reviewers and editors … especially those familiar with tensions in the ecosystem</a:t>
            </a:r>
          </a:p>
        </p:txBody>
      </p:sp>
    </p:spTree>
    <p:extLst>
      <p:ext uri="{BB962C8B-B14F-4D97-AF65-F5344CB8AC3E}">
        <p14:creationId xmlns:p14="http://schemas.microsoft.com/office/powerpoint/2010/main" val="28705227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4" name="Google Shape;254;p26"/>
          <p:cNvSpPr txBox="1"/>
          <p:nvPr/>
        </p:nvSpPr>
        <p:spPr>
          <a:xfrm>
            <a:off x="277065" y="867394"/>
            <a:ext cx="8221500" cy="384717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1400" b="1" i="1" u="none" strike="noStrike" cap="none" dirty="0">
                <a:solidFill>
                  <a:schemeClr val="tx1"/>
                </a:solidFill>
                <a:latin typeface="Arial"/>
                <a:ea typeface="Arial"/>
                <a:cs typeface="Arial"/>
                <a:sym typeface="Arial"/>
              </a:rPr>
              <a:t>Some additional strategies:</a:t>
            </a:r>
            <a:endParaRPr sz="1400" b="0" i="0" u="none" strike="noStrike" cap="none" dirty="0">
              <a:solidFill>
                <a:schemeClr val="tx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tx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chemeClr val="tx1"/>
                </a:solidFill>
                <a:latin typeface="Arial"/>
                <a:ea typeface="Arial"/>
                <a:cs typeface="Arial"/>
                <a:sym typeface="Arial"/>
              </a:rPr>
              <a:t>Get experience as an editor</a:t>
            </a:r>
            <a:endParaRPr sz="1400" b="0" i="0" u="none" strike="noStrike" cap="none" dirty="0">
              <a:solidFill>
                <a:schemeClr val="tx1"/>
              </a:solidFill>
              <a:latin typeface="Arial"/>
              <a:ea typeface="Arial"/>
              <a:cs typeface="Arial"/>
              <a:sym typeface="Arial"/>
            </a:endParaRPr>
          </a:p>
          <a:p>
            <a:pPr marL="457200" marR="0" lvl="0" indent="-317500" algn="l" rtl="0">
              <a:lnSpc>
                <a:spcPct val="100000"/>
              </a:lnSpc>
              <a:spcBef>
                <a:spcPts val="0"/>
              </a:spcBef>
              <a:spcAft>
                <a:spcPts val="0"/>
              </a:spcAft>
              <a:buClr>
                <a:schemeClr val="dk2"/>
              </a:buClr>
              <a:buSzPts val="1400"/>
              <a:buFont typeface="Arial"/>
              <a:buChar char="-"/>
            </a:pPr>
            <a:r>
              <a:rPr lang="en-US" sz="1400" b="0" i="0" u="none" strike="noStrike" cap="none" dirty="0">
                <a:solidFill>
                  <a:schemeClr val="dk2"/>
                </a:solidFill>
                <a:latin typeface="Arial"/>
                <a:ea typeface="Arial"/>
                <a:cs typeface="Arial"/>
                <a:sym typeface="Arial"/>
              </a:rPr>
              <a:t>be a good reviewer</a:t>
            </a:r>
          </a:p>
          <a:p>
            <a:pPr marL="457200" marR="0" lvl="0" indent="-317500" algn="l" rtl="0">
              <a:lnSpc>
                <a:spcPct val="100000"/>
              </a:lnSpc>
              <a:spcBef>
                <a:spcPts val="0"/>
              </a:spcBef>
              <a:spcAft>
                <a:spcPts val="0"/>
              </a:spcAft>
              <a:buClr>
                <a:schemeClr val="dk2"/>
              </a:buClr>
              <a:buSzPts val="1400"/>
              <a:buFont typeface="Arial"/>
              <a:buChar char="-"/>
            </a:pPr>
            <a:r>
              <a:rPr lang="en-US" sz="1400" b="0" i="0" u="none" strike="noStrike" cap="none" dirty="0">
                <a:solidFill>
                  <a:schemeClr val="dk2"/>
                </a:solidFill>
                <a:latin typeface="Arial"/>
                <a:ea typeface="Arial"/>
                <a:cs typeface="Arial"/>
                <a:sym typeface="Arial"/>
              </a:rPr>
              <a:t>look for editorial academies</a:t>
            </a:r>
          </a:p>
          <a:p>
            <a:pPr marL="457200" marR="0" lvl="0" indent="-317500" algn="l" rtl="0">
              <a:lnSpc>
                <a:spcPct val="100000"/>
              </a:lnSpc>
              <a:spcBef>
                <a:spcPts val="0"/>
              </a:spcBef>
              <a:spcAft>
                <a:spcPts val="0"/>
              </a:spcAft>
              <a:buClr>
                <a:schemeClr val="dk2"/>
              </a:buClr>
              <a:buSzPts val="1400"/>
              <a:buFont typeface="Arial"/>
              <a:buChar char="-"/>
            </a:pPr>
            <a:r>
              <a:rPr lang="en-US" dirty="0">
                <a:solidFill>
                  <a:schemeClr val="dk2"/>
                </a:solidFill>
              </a:rPr>
              <a:t>let the Editors/Editor-in-Chief of your journal know you’re interested in editing</a:t>
            </a:r>
          </a:p>
          <a:p>
            <a:pPr marL="457200" marR="0" lvl="0" indent="-317500" algn="l" rtl="0">
              <a:lnSpc>
                <a:spcPct val="100000"/>
              </a:lnSpc>
              <a:spcBef>
                <a:spcPts val="0"/>
              </a:spcBef>
              <a:spcAft>
                <a:spcPts val="0"/>
              </a:spcAft>
              <a:buClr>
                <a:schemeClr val="dk2"/>
              </a:buClr>
              <a:buSzPts val="1400"/>
              <a:buFont typeface="Arial"/>
              <a:buChar char="-"/>
            </a:pPr>
            <a:r>
              <a:rPr lang="en-US" sz="1400" b="0" i="0" u="none" strike="noStrike" cap="none" dirty="0">
                <a:solidFill>
                  <a:schemeClr val="dk2"/>
                </a:solidFill>
                <a:latin typeface="Arial"/>
                <a:ea typeface="Arial"/>
                <a:cs typeface="Arial"/>
                <a:sym typeface="Arial"/>
              </a:rPr>
              <a:t>write to editors to ask about opportunities</a:t>
            </a:r>
            <a:endParaRPr sz="14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chemeClr val="tx1"/>
                </a:solidFill>
                <a:latin typeface="Arial"/>
                <a:ea typeface="Arial"/>
                <a:cs typeface="Arial"/>
                <a:sym typeface="Arial"/>
              </a:rPr>
              <a:t>Become an Associate Editor </a:t>
            </a:r>
            <a:endParaRPr sz="1400" b="0" i="0" u="none" strike="noStrike" cap="none" dirty="0">
              <a:solidFill>
                <a:schemeClr val="tx1"/>
              </a:solidFill>
              <a:latin typeface="Arial"/>
              <a:ea typeface="Arial"/>
              <a:cs typeface="Arial"/>
              <a:sym typeface="Arial"/>
            </a:endParaRPr>
          </a:p>
          <a:p>
            <a:pPr marL="457200" marR="0" lvl="0" indent="-317500" algn="l" rtl="0">
              <a:lnSpc>
                <a:spcPct val="100000"/>
              </a:lnSpc>
              <a:spcBef>
                <a:spcPts val="0"/>
              </a:spcBef>
              <a:spcAft>
                <a:spcPts val="0"/>
              </a:spcAft>
              <a:buClr>
                <a:schemeClr val="dk2"/>
              </a:buClr>
              <a:buSzPts val="1400"/>
              <a:buFont typeface="Arial"/>
              <a:buChar char="-"/>
            </a:pPr>
            <a:r>
              <a:rPr lang="en-GB" sz="1400" b="0" i="0" u="none" strike="noStrike" cap="none" dirty="0">
                <a:solidFill>
                  <a:schemeClr val="dk2"/>
                </a:solidFill>
                <a:latin typeface="Arial"/>
                <a:ea typeface="Arial"/>
                <a:cs typeface="Arial"/>
                <a:sym typeface="Arial"/>
              </a:rPr>
              <a:t>contact senior editors (after publishing multiple articles, and reviewing: quality, timely, constructive)</a:t>
            </a:r>
            <a:endParaRPr sz="1400" b="0" i="0" u="none" strike="noStrike" cap="none" dirty="0">
              <a:solidFill>
                <a:schemeClr val="dk2"/>
              </a:solidFill>
              <a:latin typeface="Arial"/>
              <a:ea typeface="Arial"/>
              <a:cs typeface="Arial"/>
              <a:sym typeface="Arial"/>
            </a:endParaRPr>
          </a:p>
          <a:p>
            <a:pPr marL="457200" marR="0" lvl="0" indent="-317500" algn="l" rtl="0">
              <a:lnSpc>
                <a:spcPct val="100000"/>
              </a:lnSpc>
              <a:spcBef>
                <a:spcPts val="0"/>
              </a:spcBef>
              <a:spcAft>
                <a:spcPts val="0"/>
              </a:spcAft>
              <a:buClr>
                <a:schemeClr val="dk2"/>
              </a:buClr>
              <a:buSzPts val="1400"/>
              <a:buFont typeface="Arial"/>
              <a:buChar char="-"/>
            </a:pPr>
            <a:r>
              <a:rPr lang="en-GB" sz="1400" b="0" i="0" u="none" strike="noStrike" cap="none" dirty="0">
                <a:solidFill>
                  <a:schemeClr val="dk2"/>
                </a:solidFill>
                <a:latin typeface="Arial"/>
                <a:ea typeface="Arial"/>
                <a:cs typeface="Arial"/>
                <a:sym typeface="Arial"/>
              </a:rPr>
              <a:t>may have an ‘academy’ or Early Career Research board</a:t>
            </a:r>
            <a:endParaRPr sz="14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1" u="none" strike="noStrike" cap="none" dirty="0">
                <a:solidFill>
                  <a:schemeClr val="tx1"/>
                </a:solidFill>
                <a:latin typeface="Arial"/>
                <a:ea typeface="Arial"/>
                <a:cs typeface="Arial"/>
                <a:sym typeface="Arial"/>
              </a:rPr>
              <a:t>Choose the right journals for all your activities (established, society, sustainable diamond OA)</a:t>
            </a:r>
          </a:p>
          <a:p>
            <a:pPr marL="0" marR="0" lvl="0" indent="0" algn="l" rtl="0">
              <a:lnSpc>
                <a:spcPct val="100000"/>
              </a:lnSpc>
              <a:spcBef>
                <a:spcPts val="0"/>
              </a:spcBef>
              <a:spcAft>
                <a:spcPts val="0"/>
              </a:spcAft>
              <a:buClr>
                <a:srgbClr val="000000"/>
              </a:buClr>
              <a:buSzPts val="1400"/>
              <a:buFont typeface="Arial"/>
              <a:buNone/>
            </a:pPr>
            <a:r>
              <a:rPr lang="en-GB" i="1" dirty="0">
                <a:solidFill>
                  <a:schemeClr val="tx1"/>
                </a:solidFill>
              </a:rPr>
              <a:t>Beware glorified ‘editorial boards’ that are really just reviewing, ‘special issues’, …</a:t>
            </a:r>
          </a:p>
          <a:p>
            <a:pPr marL="0" marR="0" lvl="0" indent="0" algn="l" rtl="0">
              <a:lnSpc>
                <a:spcPct val="100000"/>
              </a:lnSpc>
              <a:spcBef>
                <a:spcPts val="0"/>
              </a:spcBef>
              <a:spcAft>
                <a:spcPts val="0"/>
              </a:spcAft>
              <a:buClr>
                <a:srgbClr val="000000"/>
              </a:buClr>
              <a:buSzPts val="1400"/>
              <a:buFont typeface="Arial"/>
              <a:buNone/>
            </a:pPr>
            <a:endParaRPr lang="en-GB" sz="1400" b="0" u="none" strike="noStrike" cap="none" dirty="0">
              <a:solidFill>
                <a:schemeClr val="tx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dirty="0">
                <a:solidFill>
                  <a:schemeClr val="tx1"/>
                </a:solidFill>
              </a:rPr>
              <a:t>Ask your society what opportunities they have!</a:t>
            </a:r>
            <a:endParaRPr sz="1400" b="0" u="none" strike="noStrike" cap="none" dirty="0">
              <a:solidFill>
                <a:schemeClr val="tx1"/>
              </a:solidFill>
              <a:latin typeface="Arial"/>
              <a:ea typeface="Arial"/>
              <a:cs typeface="Arial"/>
              <a:sym typeface="Arial"/>
            </a:endParaRPr>
          </a:p>
        </p:txBody>
      </p:sp>
      <p:sp>
        <p:nvSpPr>
          <p:cNvPr id="2" name="Google Shape;278;p30">
            <a:extLst>
              <a:ext uri="{FF2B5EF4-FFF2-40B4-BE49-F238E27FC236}">
                <a16:creationId xmlns:a16="http://schemas.microsoft.com/office/drawing/2014/main" id="{BF6F372D-9372-965A-1B76-E5A52D052CB5}"/>
              </a:ext>
            </a:extLst>
          </p:cNvPr>
          <p:cNvSpPr txBox="1"/>
          <p:nvPr/>
        </p:nvSpPr>
        <p:spPr>
          <a:xfrm>
            <a:off x="277065" y="331446"/>
            <a:ext cx="8302208" cy="400079"/>
          </a:xfrm>
          <a:prstGeom prst="rect">
            <a:avLst/>
          </a:prstGeom>
          <a:noFill/>
          <a:ln>
            <a:noFill/>
          </a:ln>
        </p:spPr>
        <p:txBody>
          <a:bodyPr spcFirstLastPara="1" wrap="square" lIns="91425" tIns="91425" rIns="91425" bIns="91425" anchor="t" anchorCtr="0">
            <a:spAutoFit/>
          </a:bodyPr>
          <a:lstStyle/>
          <a:p>
            <a:pPr lvl="0">
              <a:buSzPts val="1400"/>
            </a:pPr>
            <a:r>
              <a:rPr lang="en-GB" sz="1400" b="1" i="1" u="none" strike="noStrike" cap="none" dirty="0">
                <a:solidFill>
                  <a:schemeClr val="dk1"/>
                </a:solidFill>
                <a:latin typeface="Arial"/>
                <a:ea typeface="Arial"/>
                <a:cs typeface="Arial"/>
                <a:sym typeface="Arial"/>
              </a:rPr>
              <a:t>… plus …</a:t>
            </a:r>
            <a:endParaRPr sz="1400" b="0" i="0" u="none" strike="noStrike" cap="none" dirty="0">
              <a:solidFill>
                <a:schemeClr val="dk2"/>
              </a:solidFill>
              <a:latin typeface="Arial"/>
              <a:ea typeface="Arial"/>
              <a:cs typeface="Arial"/>
              <a:sym typeface="Arial"/>
            </a:endParaRPr>
          </a:p>
        </p:txBody>
      </p:sp>
    </p:spTree>
    <p:extLst>
      <p:ext uri="{BB962C8B-B14F-4D97-AF65-F5344CB8AC3E}">
        <p14:creationId xmlns:p14="http://schemas.microsoft.com/office/powerpoint/2010/main" val="28299249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Shape 118">
          <a:extLst>
            <a:ext uri="{FF2B5EF4-FFF2-40B4-BE49-F238E27FC236}">
              <a16:creationId xmlns:a16="http://schemas.microsoft.com/office/drawing/2014/main" id="{B932A8B2-0C5F-70F4-C0F6-78EF9E11DB17}"/>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8F1BD0D5-5E33-711C-C72F-C0C3AD77F7AE}"/>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dirty="0">
                <a:solidFill>
                  <a:srgbClr val="2A2A2A"/>
                </a:solidFill>
              </a:rPr>
              <a:t>AGENDA</a:t>
            </a:r>
            <a:endParaRPr sz="6100" i="1" dirty="0"/>
          </a:p>
        </p:txBody>
      </p:sp>
      <p:sp>
        <p:nvSpPr>
          <p:cNvPr id="120" name="Google Shape;120;p6">
            <a:extLst>
              <a:ext uri="{FF2B5EF4-FFF2-40B4-BE49-F238E27FC236}">
                <a16:creationId xmlns:a16="http://schemas.microsoft.com/office/drawing/2014/main" id="{24846CF5-9226-3AA5-BF91-46AE35984340}"/>
              </a:ext>
            </a:extLst>
          </p:cNvPr>
          <p:cNvSpPr txBox="1"/>
          <p:nvPr/>
        </p:nvSpPr>
        <p:spPr>
          <a:xfrm>
            <a:off x="189214" y="912275"/>
            <a:ext cx="6745806"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Intro (10 mins)</a:t>
            </a:r>
            <a:endParaRPr sz="1800" dirty="0">
              <a:solidFill>
                <a:schemeClr val="bg1">
                  <a:lumMod val="75000"/>
                </a:schemeClr>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Panel Discussion (</a:t>
            </a:r>
            <a:r>
              <a:rPr lang="en-GB" sz="1800" dirty="0">
                <a:solidFill>
                  <a:schemeClr val="bg1">
                    <a:lumMod val="75000"/>
                  </a:schemeClr>
                </a:solidFill>
                <a:latin typeface="Calibri"/>
                <a:ea typeface="Calibri"/>
                <a:cs typeface="Calibri"/>
                <a:sym typeface="Calibri"/>
              </a:rPr>
              <a:t>50</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1" u="none" strike="noStrike" cap="none" dirty="0">
                <a:solidFill>
                  <a:schemeClr val="bg1">
                    <a:lumMod val="75000"/>
                  </a:schemeClr>
                </a:solidFill>
                <a:latin typeface="Calibri"/>
                <a:ea typeface="Calibri"/>
                <a:cs typeface="Calibri"/>
                <a:sym typeface="Calibri"/>
              </a:rPr>
              <a:t> 	- short break (5 mins)</a:t>
            </a:r>
            <a:endParaRPr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Breakout Groups (55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0" u="none" strike="noStrike" cap="none" dirty="0">
                <a:solidFill>
                  <a:schemeClr val="bg1">
                    <a:lumMod val="75000"/>
                  </a:schemeClr>
                </a:solidFill>
                <a:latin typeface="Calibri"/>
                <a:ea typeface="Calibri"/>
                <a:cs typeface="Calibri"/>
                <a:sym typeface="Calibri"/>
              </a:rPr>
              <a:t> 	</a:t>
            </a:r>
            <a:r>
              <a:rPr lang="en-GB" sz="1800" b="0" i="1" u="none" strike="noStrike" cap="none" dirty="0">
                <a:solidFill>
                  <a:schemeClr val="bg1">
                    <a:lumMod val="75000"/>
                  </a:schemeClr>
                </a:solidFill>
                <a:latin typeface="Calibri"/>
                <a:ea typeface="Calibri"/>
                <a:cs typeface="Calibri"/>
                <a:sym typeface="Calibri"/>
              </a:rPr>
              <a:t>- short break (5 mins)</a:t>
            </a:r>
            <a:endParaRPr lang="en-US"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dk1"/>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dk1"/>
                </a:solidFill>
                <a:latin typeface="Calibri"/>
                <a:ea typeface="Calibri"/>
                <a:cs typeface="Calibri"/>
                <a:sym typeface="Calibri"/>
              </a:rPr>
              <a:t>Tips for success: reviewers, editors (</a:t>
            </a:r>
            <a:r>
              <a:rPr lang="en-GB" sz="1800" dirty="0">
                <a:solidFill>
                  <a:schemeClr val="dk1"/>
                </a:solidFill>
                <a:latin typeface="Calibri"/>
                <a:ea typeface="Calibri"/>
                <a:cs typeface="Calibri"/>
                <a:sym typeface="Calibri"/>
              </a:rPr>
              <a:t>25</a:t>
            </a:r>
            <a:r>
              <a:rPr lang="en-GB" sz="1800" b="0" i="0" u="none" strike="noStrike" cap="none" dirty="0">
                <a:solidFill>
                  <a:schemeClr val="dk1"/>
                </a:solidFill>
                <a:latin typeface="Calibri"/>
                <a:ea typeface="Calibri"/>
                <a:cs typeface="Calibri"/>
                <a:sym typeface="Calibri"/>
              </a:rPr>
              <a:t> </a:t>
            </a:r>
            <a:r>
              <a:rPr lang="en-GB" sz="1800" dirty="0">
                <a:solidFill>
                  <a:schemeClr val="dk1"/>
                </a:solidFill>
                <a:latin typeface="Calibri"/>
                <a:ea typeface="Calibri"/>
                <a:cs typeface="Calibri"/>
                <a:sym typeface="Calibri"/>
              </a:rPr>
              <a:t>mins</a:t>
            </a:r>
            <a:r>
              <a:rPr lang="en-GB" sz="1800" b="0" i="0" u="none" strike="noStrike" cap="none" dirty="0">
                <a:solidFill>
                  <a:schemeClr val="dk1"/>
                </a:solidFill>
                <a:latin typeface="Calibri"/>
                <a:ea typeface="Calibri"/>
                <a:cs typeface="Calibri"/>
                <a:sym typeface="Calibri"/>
              </a:rPr>
              <a:t>)</a:t>
            </a:r>
            <a:endParaRPr sz="1800" dirty="0">
              <a:solidFill>
                <a:schemeClr val="dk1"/>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b="1" dirty="0">
                <a:solidFill>
                  <a:schemeClr val="dk1"/>
                </a:solidFill>
                <a:latin typeface="Calibri"/>
                <a:ea typeface="Calibri"/>
                <a:cs typeface="Calibri"/>
                <a:sym typeface="Calibri"/>
              </a:rPr>
              <a:t>Q&amp;A (25 mins)</a:t>
            </a:r>
            <a:endParaRPr lang="en-GB" sz="1800" b="1"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endParaRPr lang="en-GB" sz="1800" dirty="0">
              <a:solidFill>
                <a:schemeClr val="bg1">
                  <a:lumMod val="75000"/>
                </a:schemeClr>
              </a:solidFill>
              <a:latin typeface="Calibri"/>
              <a:ea typeface="Calibri"/>
              <a:cs typeface="Calibri"/>
              <a:sym typeface="Calibri"/>
            </a:endParaRPr>
          </a:p>
          <a:p>
            <a:pPr marL="114300" lvl="0">
              <a:lnSpc>
                <a:spcPct val="115000"/>
              </a:lnSpc>
              <a:buClr>
                <a:schemeClr val="dk1"/>
              </a:buClr>
              <a:buSzPts val="1800"/>
            </a:pPr>
            <a:r>
              <a:rPr lang="en-GB" sz="1800" dirty="0">
                <a:solidFill>
                  <a:schemeClr val="bg1">
                    <a:lumMod val="75000"/>
                  </a:schemeClr>
                </a:solidFill>
                <a:latin typeface="Calibri"/>
                <a:ea typeface="Calibri"/>
                <a:cs typeface="Calibri"/>
                <a:sym typeface="Calibri"/>
              </a:rPr>
              <a:t>Closing remarks</a:t>
            </a:r>
            <a:endParaRPr sz="1800" b="1" i="1" u="none" strike="noStrike" cap="none" dirty="0">
              <a:solidFill>
                <a:schemeClr val="bg1">
                  <a:lumMod val="75000"/>
                </a:schemeClr>
              </a:solidFill>
              <a:latin typeface="Arial"/>
              <a:ea typeface="Arial"/>
              <a:cs typeface="Arial"/>
              <a:sym typeface="Arial"/>
            </a:endParaRPr>
          </a:p>
        </p:txBody>
      </p:sp>
      <p:sp>
        <p:nvSpPr>
          <p:cNvPr id="2" name="Rectangle 1">
            <a:extLst>
              <a:ext uri="{FF2B5EF4-FFF2-40B4-BE49-F238E27FC236}">
                <a16:creationId xmlns:a16="http://schemas.microsoft.com/office/drawing/2014/main" id="{CE5AAB43-4B4B-7B4C-EE85-D10E3A7BB564}"/>
              </a:ext>
            </a:extLst>
          </p:cNvPr>
          <p:cNvSpPr/>
          <p:nvPr/>
        </p:nvSpPr>
        <p:spPr>
          <a:xfrm>
            <a:off x="5474678" y="1177459"/>
            <a:ext cx="902811" cy="1200329"/>
          </a:xfrm>
          <a:prstGeom prst="rect">
            <a:avLst/>
          </a:prstGeom>
          <a:noFill/>
        </p:spPr>
        <p:txBody>
          <a:bodyPr wrap="none" lIns="91440" tIns="45720" rIns="91440" bIns="45720">
            <a:spAutoFit/>
          </a:bodyPr>
          <a:lstStyle/>
          <a:p>
            <a:r>
              <a:rPr lang="en-US" sz="72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Q</a:t>
            </a:r>
          </a:p>
        </p:txBody>
      </p:sp>
      <p:sp>
        <p:nvSpPr>
          <p:cNvPr id="3" name="Rectangle 2">
            <a:extLst>
              <a:ext uri="{FF2B5EF4-FFF2-40B4-BE49-F238E27FC236}">
                <a16:creationId xmlns:a16="http://schemas.microsoft.com/office/drawing/2014/main" id="{3DAB4D64-B044-5CAD-6953-9DCB06D1136E}"/>
              </a:ext>
            </a:extLst>
          </p:cNvPr>
          <p:cNvSpPr/>
          <p:nvPr/>
        </p:nvSpPr>
        <p:spPr>
          <a:xfrm>
            <a:off x="6431527" y="1734410"/>
            <a:ext cx="851515" cy="1200329"/>
          </a:xfrm>
          <a:prstGeom prst="rect">
            <a:avLst/>
          </a:prstGeom>
          <a:noFill/>
        </p:spPr>
        <p:txBody>
          <a:bodyPr wrap="none" lIns="91440" tIns="45720" rIns="91440" bIns="45720">
            <a:spAutoFit/>
          </a:bodyPr>
          <a:lstStyle/>
          <a:p>
            <a:pPr algn="ctr"/>
            <a:r>
              <a:rPr lang="en-US" sz="72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&amp;</a:t>
            </a:r>
          </a:p>
        </p:txBody>
      </p:sp>
      <p:sp>
        <p:nvSpPr>
          <p:cNvPr id="4" name="Rectangle 3">
            <a:extLst>
              <a:ext uri="{FF2B5EF4-FFF2-40B4-BE49-F238E27FC236}">
                <a16:creationId xmlns:a16="http://schemas.microsoft.com/office/drawing/2014/main" id="{F017AB52-0648-56D0-56AE-BF950DDB872F}"/>
              </a:ext>
            </a:extLst>
          </p:cNvPr>
          <p:cNvSpPr/>
          <p:nvPr/>
        </p:nvSpPr>
        <p:spPr>
          <a:xfrm>
            <a:off x="7388378" y="2282142"/>
            <a:ext cx="851515" cy="1200329"/>
          </a:xfrm>
          <a:prstGeom prst="rect">
            <a:avLst/>
          </a:prstGeom>
          <a:noFill/>
        </p:spPr>
        <p:txBody>
          <a:bodyPr wrap="none" lIns="91440" tIns="45720" rIns="91440" bIns="45720">
            <a:spAutoFit/>
          </a:bodyPr>
          <a:lstStyle/>
          <a:p>
            <a:pPr algn="r"/>
            <a:r>
              <a:rPr lang="en-US" sz="72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a:t>
            </a:r>
          </a:p>
        </p:txBody>
      </p:sp>
      <p:grpSp>
        <p:nvGrpSpPr>
          <p:cNvPr id="15" name="Group 14">
            <a:extLst>
              <a:ext uri="{FF2B5EF4-FFF2-40B4-BE49-F238E27FC236}">
                <a16:creationId xmlns:a16="http://schemas.microsoft.com/office/drawing/2014/main" id="{4FFCFA5D-0636-4036-767D-145DD33FFDB2}"/>
              </a:ext>
            </a:extLst>
          </p:cNvPr>
          <p:cNvGrpSpPr/>
          <p:nvPr/>
        </p:nvGrpSpPr>
        <p:grpSpPr>
          <a:xfrm>
            <a:off x="4815512" y="775170"/>
            <a:ext cx="4139274" cy="3749696"/>
            <a:chOff x="4815512" y="775170"/>
            <a:chExt cx="4139274" cy="3749696"/>
          </a:xfrm>
        </p:grpSpPr>
        <p:pic>
          <p:nvPicPr>
            <p:cNvPr id="6" name="Graphic 5" descr="Speech outline">
              <a:extLst>
                <a:ext uri="{FF2B5EF4-FFF2-40B4-BE49-F238E27FC236}">
                  <a16:creationId xmlns:a16="http://schemas.microsoft.com/office/drawing/2014/main" id="{69F3AE22-3614-D5F6-F4EC-447489B478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4815512" y="775170"/>
              <a:ext cx="2971023" cy="2929564"/>
            </a:xfrm>
            <a:prstGeom prst="rect">
              <a:avLst/>
            </a:prstGeom>
          </p:spPr>
        </p:pic>
        <p:pic>
          <p:nvPicPr>
            <p:cNvPr id="7" name="Graphic 6" descr="Speech outline">
              <a:extLst>
                <a:ext uri="{FF2B5EF4-FFF2-40B4-BE49-F238E27FC236}">
                  <a16:creationId xmlns:a16="http://schemas.microsoft.com/office/drawing/2014/main" id="{FAF056F0-A23F-51D6-0B27-AE9E14CF75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83764" y="1319753"/>
              <a:ext cx="2971022" cy="3205113"/>
            </a:xfrm>
            <a:prstGeom prst="rect">
              <a:avLst/>
            </a:prstGeom>
          </p:spPr>
        </p:pic>
        <p:cxnSp>
          <p:nvCxnSpPr>
            <p:cNvPr id="14" name="Straight Connector 13">
              <a:extLst>
                <a:ext uri="{FF2B5EF4-FFF2-40B4-BE49-F238E27FC236}">
                  <a16:creationId xmlns:a16="http://schemas.microsoft.com/office/drawing/2014/main" id="{7618ECCF-44D7-F9EA-4320-94A097B04A0C}"/>
                </a:ext>
              </a:extLst>
            </p:cNvPr>
            <p:cNvCxnSpPr>
              <a:cxnSpLocks/>
            </p:cNvCxnSpPr>
            <p:nvPr/>
          </p:nvCxnSpPr>
          <p:spPr>
            <a:xfrm>
              <a:off x="6412275" y="2733773"/>
              <a:ext cx="79964" cy="0"/>
            </a:xfrm>
            <a:prstGeom prst="line">
              <a:avLst/>
            </a:prstGeom>
            <a:ln w="47625">
              <a:solidFill>
                <a:srgbClr val="006E7A">
                  <a:alpha val="90000"/>
                </a:srgb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575021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Shape 118">
          <a:extLst>
            <a:ext uri="{FF2B5EF4-FFF2-40B4-BE49-F238E27FC236}">
              <a16:creationId xmlns:a16="http://schemas.microsoft.com/office/drawing/2014/main" id="{442BDA4F-A57C-33D6-DF2C-0DE11F3424C2}"/>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F3FECD1C-908E-5BCD-FBB9-D7EC72CB65F5}"/>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dirty="0">
                <a:solidFill>
                  <a:srgbClr val="2A2A2A"/>
                </a:solidFill>
              </a:rPr>
              <a:t>AGENDA</a:t>
            </a:r>
            <a:endParaRPr sz="6100" i="1" dirty="0"/>
          </a:p>
        </p:txBody>
      </p:sp>
      <p:sp>
        <p:nvSpPr>
          <p:cNvPr id="120" name="Google Shape;120;p6">
            <a:extLst>
              <a:ext uri="{FF2B5EF4-FFF2-40B4-BE49-F238E27FC236}">
                <a16:creationId xmlns:a16="http://schemas.microsoft.com/office/drawing/2014/main" id="{AD00A1C3-4191-21E3-E61E-6D9AEC94EA57}"/>
              </a:ext>
            </a:extLst>
          </p:cNvPr>
          <p:cNvSpPr txBox="1"/>
          <p:nvPr/>
        </p:nvSpPr>
        <p:spPr>
          <a:xfrm>
            <a:off x="189214" y="912275"/>
            <a:ext cx="6405550" cy="4007221"/>
          </a:xfrm>
          <a:prstGeom prst="rect">
            <a:avLst/>
          </a:prstGeom>
          <a:noFill/>
          <a:ln>
            <a:noFill/>
          </a:ln>
        </p:spPr>
        <p:txBody>
          <a:bodyPr spcFirstLastPara="1" wrap="square" lIns="91425" tIns="91425" rIns="91425" bIns="91425" anchor="t" anchorCtr="0">
            <a:spAutoFit/>
          </a:bodyPr>
          <a:lstStyle/>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Intro (10 mins)</a:t>
            </a:r>
            <a:endParaRPr sz="1800" dirty="0">
              <a:solidFill>
                <a:schemeClr val="bg1">
                  <a:lumMod val="75000"/>
                </a:schemeClr>
              </a:solidFill>
              <a:latin typeface="Calibri"/>
              <a:ea typeface="Calibri"/>
              <a:cs typeface="Calibri"/>
              <a:sym typeface="Calibri"/>
            </a:endParaRPr>
          </a:p>
          <a:p>
            <a:pPr marL="0" lvl="0" indent="0" algn="l" rtl="0">
              <a:lnSpc>
                <a:spcPct val="115000"/>
              </a:lnSpc>
              <a:spcBef>
                <a:spcPts val="0"/>
              </a:spcBef>
              <a:spcAft>
                <a:spcPts val="0"/>
              </a:spcAft>
              <a:buNone/>
            </a:pPr>
            <a:endParaRPr sz="1800"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Panel Discussion (</a:t>
            </a:r>
            <a:r>
              <a:rPr lang="en-GB" sz="1800" dirty="0">
                <a:solidFill>
                  <a:schemeClr val="bg1">
                    <a:lumMod val="75000"/>
                  </a:schemeClr>
                </a:solidFill>
                <a:latin typeface="Calibri"/>
                <a:ea typeface="Calibri"/>
                <a:cs typeface="Calibri"/>
                <a:sym typeface="Calibri"/>
              </a:rPr>
              <a:t>50</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1" u="none" strike="noStrike" cap="none" dirty="0">
                <a:solidFill>
                  <a:schemeClr val="bg1">
                    <a:lumMod val="75000"/>
                  </a:schemeClr>
                </a:solidFill>
                <a:latin typeface="Calibri"/>
                <a:ea typeface="Calibri"/>
                <a:cs typeface="Calibri"/>
                <a:sym typeface="Calibri"/>
              </a:rPr>
              <a:t> 	- short break (5 mins)</a:t>
            </a:r>
            <a:endParaRPr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chemeClr val="bg1">
                  <a:lumMod val="75000"/>
                </a:schemeClr>
              </a:solidFill>
              <a:latin typeface="Calibri"/>
              <a:ea typeface="Calibri"/>
              <a:cs typeface="Calibri"/>
              <a:sym typeface="Calibri"/>
            </a:endParaRPr>
          </a:p>
          <a:p>
            <a:pPr marL="114300" marR="0" lvl="0" algn="l" rtl="0">
              <a:lnSpc>
                <a:spcPct val="115000"/>
              </a:lnSpc>
              <a:spcBef>
                <a:spcPts val="0"/>
              </a:spcBef>
              <a:spcAft>
                <a:spcPts val="0"/>
              </a:spcAft>
              <a:buClr>
                <a:schemeClr val="dk1"/>
              </a:buClr>
              <a:buSzPts val="1800"/>
            </a:pPr>
            <a:r>
              <a:rPr lang="en-GB" sz="1800" b="0" i="0" u="none" strike="noStrike" cap="none" dirty="0">
                <a:solidFill>
                  <a:schemeClr val="bg1">
                    <a:lumMod val="75000"/>
                  </a:schemeClr>
                </a:solidFill>
                <a:latin typeface="Calibri"/>
                <a:ea typeface="Calibri"/>
                <a:cs typeface="Calibri"/>
                <a:sym typeface="Calibri"/>
              </a:rPr>
              <a:t>Breakout Groups (55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br>
              <a:rPr lang="en-GB" sz="1800" b="0" i="0" u="none" strike="noStrike" cap="none" dirty="0">
                <a:solidFill>
                  <a:schemeClr val="bg1">
                    <a:lumMod val="75000"/>
                  </a:schemeClr>
                </a:solidFill>
                <a:latin typeface="Calibri"/>
                <a:ea typeface="Calibri"/>
                <a:cs typeface="Calibri"/>
                <a:sym typeface="Calibri"/>
              </a:rPr>
            </a:br>
            <a:r>
              <a:rPr lang="en-GB" sz="1800" b="0" i="0" u="none" strike="noStrike" cap="none" dirty="0">
                <a:solidFill>
                  <a:schemeClr val="bg1">
                    <a:lumMod val="75000"/>
                  </a:schemeClr>
                </a:solidFill>
                <a:latin typeface="Calibri"/>
                <a:ea typeface="Calibri"/>
                <a:cs typeface="Calibri"/>
                <a:sym typeface="Calibri"/>
              </a:rPr>
              <a:t> 	</a:t>
            </a:r>
            <a:r>
              <a:rPr lang="en-GB" sz="1800" b="0" i="1" u="none" strike="noStrike" cap="none" dirty="0">
                <a:solidFill>
                  <a:schemeClr val="bg1">
                    <a:lumMod val="75000"/>
                  </a:schemeClr>
                </a:solidFill>
                <a:latin typeface="Calibri"/>
                <a:ea typeface="Calibri"/>
                <a:cs typeface="Calibri"/>
                <a:sym typeface="Calibri"/>
              </a:rPr>
              <a:t>- short break (5 mins)</a:t>
            </a:r>
            <a:endParaRPr lang="en-US" sz="1800" b="0" i="1" u="none" strike="noStrike" cap="none" dirty="0">
              <a:solidFill>
                <a:schemeClr val="bg1">
                  <a:lumMod val="75000"/>
                </a:schemeClr>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1800"/>
              <a:buFont typeface="Arial"/>
              <a:buNone/>
            </a:pPr>
            <a:endParaRPr lang="en-US" sz="1800" b="0" i="0" u="none" strike="noStrike" cap="none" dirty="0">
              <a:solidFill>
                <a:schemeClr val="bg1">
                  <a:lumMod val="75000"/>
                </a:schemeClr>
              </a:solidFill>
              <a:latin typeface="Calibri"/>
              <a:ea typeface="Calibri"/>
              <a:cs typeface="Calibri"/>
              <a:sym typeface="Calibri"/>
            </a:endParaRPr>
          </a:p>
          <a:p>
            <a:pPr marL="114300" lvl="0">
              <a:lnSpc>
                <a:spcPct val="115000"/>
              </a:lnSpc>
              <a:buClr>
                <a:schemeClr val="dk1"/>
              </a:buClr>
              <a:buSzPts val="1800"/>
            </a:pPr>
            <a:r>
              <a:rPr lang="en-GB" sz="1800" dirty="0">
                <a:solidFill>
                  <a:schemeClr val="bg1">
                    <a:lumMod val="75000"/>
                  </a:schemeClr>
                </a:solidFill>
                <a:latin typeface="Calibri"/>
                <a:ea typeface="Calibri"/>
                <a:cs typeface="Calibri"/>
                <a:sym typeface="Calibri"/>
              </a:rPr>
              <a:t>Tips for success: reviewers, editors (25</a:t>
            </a:r>
            <a:r>
              <a:rPr lang="en-GB" sz="1800" b="0" i="0" u="none" strike="noStrike" cap="none" dirty="0">
                <a:solidFill>
                  <a:schemeClr val="bg1">
                    <a:lumMod val="75000"/>
                  </a:schemeClr>
                </a:solidFill>
                <a:latin typeface="Calibri"/>
                <a:ea typeface="Calibri"/>
                <a:cs typeface="Calibri"/>
                <a:sym typeface="Calibri"/>
              </a:rPr>
              <a:t> </a:t>
            </a:r>
            <a:r>
              <a:rPr lang="en-GB" sz="1800" dirty="0">
                <a:solidFill>
                  <a:schemeClr val="bg1">
                    <a:lumMod val="75000"/>
                  </a:schemeClr>
                </a:solidFill>
                <a:latin typeface="Calibri"/>
                <a:ea typeface="Calibri"/>
                <a:cs typeface="Calibri"/>
                <a:sym typeface="Calibri"/>
              </a:rPr>
              <a:t>mins</a:t>
            </a:r>
            <a:r>
              <a:rPr lang="en-GB" sz="1800" b="0" i="0" u="none" strike="noStrike" cap="none" dirty="0">
                <a:solidFill>
                  <a:schemeClr val="bg1">
                    <a:lumMod val="75000"/>
                  </a:schemeClr>
                </a:solidFill>
                <a:latin typeface="Calibri"/>
                <a:ea typeface="Calibri"/>
                <a:cs typeface="Calibri"/>
                <a:sym typeface="Calibri"/>
              </a:rPr>
              <a:t>)</a:t>
            </a:r>
            <a:endParaRPr sz="1800" dirty="0">
              <a:solidFill>
                <a:schemeClr val="bg1">
                  <a:lumMod val="75000"/>
                </a:schemeClr>
              </a:solidFill>
              <a:latin typeface="Calibri"/>
              <a:ea typeface="Calibri"/>
              <a:cs typeface="Calibri"/>
              <a:sym typeface="Calibri"/>
            </a:endParaRPr>
          </a:p>
          <a:p>
            <a:pPr marL="114300" lvl="0" algn="l" rtl="0">
              <a:lnSpc>
                <a:spcPct val="115000"/>
              </a:lnSpc>
              <a:spcBef>
                <a:spcPts val="0"/>
              </a:spcBef>
              <a:spcAft>
                <a:spcPts val="0"/>
              </a:spcAft>
              <a:buClr>
                <a:schemeClr val="dk1"/>
              </a:buClr>
              <a:buSzPts val="1800"/>
            </a:pPr>
            <a:r>
              <a:rPr lang="en-GB" sz="1800" dirty="0">
                <a:solidFill>
                  <a:schemeClr val="bg1">
                    <a:lumMod val="75000"/>
                  </a:schemeClr>
                </a:solidFill>
                <a:latin typeface="Calibri"/>
                <a:ea typeface="Calibri"/>
                <a:cs typeface="Calibri"/>
                <a:sym typeface="Calibri"/>
              </a:rPr>
              <a:t>Q&amp;A (25 mins)</a:t>
            </a:r>
          </a:p>
          <a:p>
            <a:pPr marL="114300" lvl="0" algn="l" rtl="0">
              <a:lnSpc>
                <a:spcPct val="115000"/>
              </a:lnSpc>
              <a:spcBef>
                <a:spcPts val="0"/>
              </a:spcBef>
              <a:spcAft>
                <a:spcPts val="0"/>
              </a:spcAft>
              <a:buClr>
                <a:schemeClr val="dk1"/>
              </a:buClr>
              <a:buSzPts val="1800"/>
            </a:pPr>
            <a:endParaRPr lang="en-GB" sz="1800" dirty="0">
              <a:solidFill>
                <a:schemeClr val="dk1"/>
              </a:solidFill>
              <a:latin typeface="Calibri"/>
              <a:ea typeface="Calibri"/>
              <a:cs typeface="Calibri"/>
              <a:sym typeface="Calibri"/>
            </a:endParaRPr>
          </a:p>
          <a:p>
            <a:pPr marL="114300" lvl="0">
              <a:lnSpc>
                <a:spcPct val="115000"/>
              </a:lnSpc>
              <a:buClr>
                <a:schemeClr val="dk1"/>
              </a:buClr>
              <a:buSzPts val="1800"/>
            </a:pPr>
            <a:r>
              <a:rPr lang="en-GB" sz="1800" dirty="0">
                <a:solidFill>
                  <a:schemeClr val="dk1"/>
                </a:solidFill>
                <a:latin typeface="Calibri"/>
                <a:ea typeface="Calibri"/>
                <a:cs typeface="Calibri"/>
                <a:sym typeface="Calibri"/>
              </a:rPr>
              <a:t>Closing remarks</a:t>
            </a:r>
            <a:endParaRPr sz="1800" b="1" i="1" u="none" strike="noStrike" cap="none" dirty="0">
              <a:solidFill>
                <a:schemeClr val="dk2"/>
              </a:solidFill>
              <a:latin typeface="Arial"/>
              <a:ea typeface="Arial"/>
              <a:cs typeface="Arial"/>
              <a:sym typeface="Arial"/>
            </a:endParaRPr>
          </a:p>
        </p:txBody>
      </p:sp>
      <p:pic>
        <p:nvPicPr>
          <p:cNvPr id="3" name="Graphic 2" descr="Bow with solid fill">
            <a:extLst>
              <a:ext uri="{FF2B5EF4-FFF2-40B4-BE49-F238E27FC236}">
                <a16:creationId xmlns:a16="http://schemas.microsoft.com/office/drawing/2014/main" id="{C708B4A3-9E11-9598-52A0-AE23567337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11995" y="2534513"/>
            <a:ext cx="914400" cy="914400"/>
          </a:xfrm>
          <a:prstGeom prst="rect">
            <a:avLst/>
          </a:prstGeom>
        </p:spPr>
      </p:pic>
      <p:sp>
        <p:nvSpPr>
          <p:cNvPr id="5" name="Rectangle 4">
            <a:extLst>
              <a:ext uri="{FF2B5EF4-FFF2-40B4-BE49-F238E27FC236}">
                <a16:creationId xmlns:a16="http://schemas.microsoft.com/office/drawing/2014/main" id="{EE846363-87CD-4FFC-72E5-B39F154E8893}"/>
              </a:ext>
            </a:extLst>
          </p:cNvPr>
          <p:cNvSpPr/>
          <p:nvPr/>
        </p:nvSpPr>
        <p:spPr>
          <a:xfrm>
            <a:off x="5825765" y="1694587"/>
            <a:ext cx="2300630" cy="1754326"/>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WRAP</a:t>
            </a:r>
          </a:p>
          <a:p>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UP!</a:t>
            </a:r>
          </a:p>
        </p:txBody>
      </p:sp>
    </p:spTree>
    <p:extLst>
      <p:ext uri="{BB962C8B-B14F-4D97-AF65-F5344CB8AC3E}">
        <p14:creationId xmlns:p14="http://schemas.microsoft.com/office/powerpoint/2010/main" val="37940311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EF26177C-3D19-DC71-7F82-77B48FA63F24}"/>
            </a:ext>
          </a:extLst>
        </p:cNvPr>
        <p:cNvGrpSpPr/>
        <p:nvPr/>
      </p:nvGrpSpPr>
      <p:grpSpPr>
        <a:xfrm>
          <a:off x="0" y="0"/>
          <a:ext cx="0" cy="0"/>
          <a:chOff x="0" y="0"/>
          <a:chExt cx="0" cy="0"/>
        </a:xfrm>
      </p:grpSpPr>
      <p:sp>
        <p:nvSpPr>
          <p:cNvPr id="113" name="Google Shape;113;p7">
            <a:extLst>
              <a:ext uri="{FF2B5EF4-FFF2-40B4-BE49-F238E27FC236}">
                <a16:creationId xmlns:a16="http://schemas.microsoft.com/office/drawing/2014/main" id="{480B2986-5583-4D9C-8506-C17FF8B6782C}"/>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dirty="0">
                <a:solidFill>
                  <a:srgbClr val="2A2A2A"/>
                </a:solidFill>
              </a:rPr>
              <a:t>GOALS</a:t>
            </a:r>
            <a:endParaRPr sz="6100" i="1" dirty="0"/>
          </a:p>
        </p:txBody>
      </p:sp>
      <p:sp>
        <p:nvSpPr>
          <p:cNvPr id="114" name="Google Shape;114;p7">
            <a:extLst>
              <a:ext uri="{FF2B5EF4-FFF2-40B4-BE49-F238E27FC236}">
                <a16:creationId xmlns:a16="http://schemas.microsoft.com/office/drawing/2014/main" id="{4595A1B3-B27F-6579-52BC-4C912380439D}"/>
              </a:ext>
            </a:extLst>
          </p:cNvPr>
          <p:cNvSpPr txBox="1"/>
          <p:nvPr/>
        </p:nvSpPr>
        <p:spPr>
          <a:xfrm>
            <a:off x="311700" y="1156050"/>
            <a:ext cx="8301000" cy="3210849"/>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endParaRPr sz="1900" b="0" i="0" u="none" strike="noStrike" cap="none" dirty="0">
              <a:solidFill>
                <a:schemeClr val="tx1"/>
              </a:solidFill>
              <a:latin typeface="Calibri"/>
              <a:ea typeface="Calibri"/>
              <a:cs typeface="Calibri"/>
              <a:sym typeface="Calibri"/>
            </a:endParaRPr>
          </a:p>
          <a:p>
            <a:pPr marL="457200" lvl="0" indent="-349250">
              <a:lnSpc>
                <a:spcPct val="115000"/>
              </a:lnSpc>
              <a:buClr>
                <a:schemeClr val="dk1"/>
              </a:buClr>
              <a:buSzPts val="1900"/>
              <a:buFont typeface="Calibri"/>
              <a:buAutoNum type="arabicPeriod"/>
            </a:pPr>
            <a:r>
              <a:rPr lang="en-GB" sz="1900" dirty="0">
                <a:solidFill>
                  <a:schemeClr val="tx1"/>
                </a:solidFill>
                <a:latin typeface="Calibri"/>
                <a:ea typeface="Calibri"/>
                <a:cs typeface="Calibri"/>
                <a:sym typeface="Calibri"/>
              </a:rPr>
              <a:t>Share experiences with reviewing and editing as ECRs, and discuss ways to deliver a constructive, quality, timely, process.</a:t>
            </a:r>
            <a:endParaRPr sz="1900" b="0" i="0" u="none" strike="noStrike" cap="none" dirty="0">
              <a:solidFill>
                <a:schemeClr val="tx1"/>
              </a:solidFill>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latin typeface="Calibri"/>
                <a:ea typeface="Calibri"/>
                <a:cs typeface="Calibri"/>
                <a:sym typeface="Calibri"/>
              </a:rPr>
              <a:t>To better understand the structure of scientific publishing, including changes in recent decades, journal mechanics, and positive alternatives. </a:t>
            </a:r>
            <a:endParaRPr sz="1900" b="0" i="0" u="none" strike="noStrike" cap="none" dirty="0">
              <a:solidFill>
                <a:schemeClr val="tx1"/>
              </a:solidFill>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latin typeface="Calibri"/>
                <a:ea typeface="Calibri"/>
                <a:cs typeface="Calibri"/>
                <a:sym typeface="Calibri"/>
              </a:rPr>
              <a:t>Be positioned to expand your career </a:t>
            </a:r>
            <a:r>
              <a:rPr lang="en-GB" sz="1900" dirty="0">
                <a:solidFill>
                  <a:schemeClr val="tx1"/>
                </a:solidFill>
                <a:latin typeface="Calibri"/>
                <a:ea typeface="Calibri"/>
                <a:cs typeface="Calibri"/>
                <a:sym typeface="Calibri"/>
              </a:rPr>
              <a:t>through meaningful community service as a reviewer and editor</a:t>
            </a:r>
            <a:r>
              <a:rPr lang="en-GB" sz="1900" b="0" i="0" u="none" strike="noStrike" cap="none" dirty="0">
                <a:solidFill>
                  <a:schemeClr val="tx1"/>
                </a:solidFill>
                <a:latin typeface="Calibri"/>
                <a:ea typeface="Calibri"/>
                <a:cs typeface="Calibri"/>
                <a:sym typeface="Calibri"/>
              </a:rPr>
              <a:t>. </a:t>
            </a:r>
            <a:endParaRPr sz="1900" b="0" i="0" u="none" strike="noStrike" cap="none" dirty="0">
              <a:solidFill>
                <a:schemeClr val="tx1"/>
              </a:solidFill>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latin typeface="Calibri"/>
                <a:ea typeface="Calibri"/>
                <a:cs typeface="Calibri"/>
                <a:sym typeface="Calibri"/>
              </a:rPr>
              <a:t>Meet some new colleagues to hang out with over the coming days!</a:t>
            </a:r>
            <a:endParaRPr sz="1900" b="0" i="0" u="none" strike="noStrike" cap="none" dirty="0">
              <a:solidFill>
                <a:schemeClr val="tx1"/>
              </a:solidFill>
              <a:latin typeface="Calibri"/>
              <a:ea typeface="Calibri"/>
              <a:cs typeface="Calibri"/>
              <a:sym typeface="Calibri"/>
            </a:endParaRPr>
          </a:p>
          <a:p>
            <a:pPr marL="0" marR="0" lvl="0" indent="0" algn="l" rtl="0">
              <a:lnSpc>
                <a:spcPct val="115000"/>
              </a:lnSpc>
              <a:spcBef>
                <a:spcPts val="0"/>
              </a:spcBef>
              <a:spcAft>
                <a:spcPts val="0"/>
              </a:spcAft>
              <a:buClr>
                <a:schemeClr val="dk1"/>
              </a:buClr>
              <a:buSzPts val="1100"/>
              <a:buFont typeface="Arial"/>
              <a:buNone/>
            </a:pPr>
            <a:r>
              <a:rPr lang="en-GB" sz="1900" b="0" i="0" u="none" strike="noStrike" cap="none" dirty="0">
                <a:solidFill>
                  <a:schemeClr val="tx1"/>
                </a:solidFill>
                <a:latin typeface="Calibri"/>
                <a:ea typeface="Calibri"/>
                <a:cs typeface="Calibri"/>
                <a:sym typeface="Calibri"/>
              </a:rPr>
              <a:t> </a:t>
            </a:r>
            <a:endParaRPr sz="1900" b="1" i="1" u="none" strike="noStrike" cap="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2862075734"/>
      </p:ext>
    </p:extLst>
  </p:cSld>
  <p:clrMapOvr>
    <a:masterClrMapping/>
  </p:clrMapOvr>
  <p:extLst>
    <p:ext uri="{6950BFC3-D8DA-4A85-94F7-54DA5524770B}">
      <p188:commentRel xmlns:p188="http://schemas.microsoft.com/office/powerpoint/2018/8/main" r:id="rId3"/>
    </p:ext>
  </p:extLs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2" name="Google Shape;113;p7">
            <a:extLst>
              <a:ext uri="{FF2B5EF4-FFF2-40B4-BE49-F238E27FC236}">
                <a16:creationId xmlns:a16="http://schemas.microsoft.com/office/drawing/2014/main" id="{70B98B1B-F1C3-1F78-5A45-6A70FA095B8D}"/>
              </a:ext>
            </a:extLst>
          </p:cNvPr>
          <p:cNvSpPr txBox="1">
            <a:spLocks noGrp="1"/>
          </p:cNvSpPr>
          <p:nvPr>
            <p:ph type="ctrTitle"/>
          </p:nvPr>
        </p:nvSpPr>
        <p:spPr>
          <a:xfrm>
            <a:off x="311700" y="290075"/>
            <a:ext cx="8520600" cy="622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5200"/>
              <a:buNone/>
            </a:pPr>
            <a:r>
              <a:rPr lang="en-GB" sz="2000" b="1" dirty="0">
                <a:solidFill>
                  <a:srgbClr val="2A2A2A"/>
                </a:solidFill>
              </a:rPr>
              <a:t>Take-home messages</a:t>
            </a:r>
            <a:endParaRPr sz="6100" i="1" dirty="0"/>
          </a:p>
        </p:txBody>
      </p:sp>
      <p:sp>
        <p:nvSpPr>
          <p:cNvPr id="3" name="Google Shape;114;p7">
            <a:extLst>
              <a:ext uri="{FF2B5EF4-FFF2-40B4-BE49-F238E27FC236}">
                <a16:creationId xmlns:a16="http://schemas.microsoft.com/office/drawing/2014/main" id="{EFA20DE2-BEE8-D456-5B3F-D8FAB5BA5D74}"/>
              </a:ext>
            </a:extLst>
          </p:cNvPr>
          <p:cNvSpPr txBox="1"/>
          <p:nvPr/>
        </p:nvSpPr>
        <p:spPr>
          <a:xfrm>
            <a:off x="311700" y="1156050"/>
            <a:ext cx="8301000" cy="253835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endParaRPr sz="1900" b="0" i="0" u="none" strike="noStrike" cap="none" dirty="0">
              <a:solidFill>
                <a:schemeClr val="tx1"/>
              </a:solidFill>
              <a:latin typeface="Calibri"/>
              <a:ea typeface="Calibri"/>
              <a:cs typeface="Calibri"/>
              <a:sym typeface="Calibri"/>
            </a:endParaRPr>
          </a:p>
          <a:p>
            <a:pPr marL="457200" lvl="0" indent="-349250">
              <a:lnSpc>
                <a:spcPct val="115000"/>
              </a:lnSpc>
              <a:buClr>
                <a:schemeClr val="dk1"/>
              </a:buClr>
              <a:buSzPts val="1900"/>
              <a:buFont typeface="Calibri"/>
              <a:buAutoNum type="arabicPeriod"/>
            </a:pPr>
            <a:r>
              <a:rPr lang="en-US" sz="1900" dirty="0">
                <a:solidFill>
                  <a:schemeClr val="tx1"/>
                </a:solidFill>
                <a:latin typeface="Calibri"/>
                <a:ea typeface="Calibri"/>
                <a:cs typeface="Calibri"/>
                <a:sym typeface="Calibri"/>
              </a:rPr>
              <a:t>Editors are first and foremost people, researchers, authors</a:t>
            </a:r>
            <a:endParaRPr sz="1900" b="0" i="0" u="none" strike="noStrike" cap="none" dirty="0">
              <a:solidFill>
                <a:schemeClr val="tx1"/>
              </a:solidFill>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latin typeface="Calibri"/>
                <a:ea typeface="Calibri"/>
                <a:cs typeface="Calibri"/>
                <a:sym typeface="Calibri"/>
              </a:rPr>
              <a:t>Editors are here to help (not ‘gatekeepers’) – you can write to them / we can correspond (judiciously). </a:t>
            </a:r>
            <a:endParaRPr sz="1900" b="0" i="0" u="none" strike="noStrike" cap="none" dirty="0">
              <a:solidFill>
                <a:schemeClr val="tx1"/>
              </a:solidFill>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latin typeface="Calibri"/>
                <a:ea typeface="Calibri"/>
                <a:cs typeface="Calibri"/>
                <a:sym typeface="Calibri"/>
              </a:rPr>
              <a:t>It’s our responsibility to know the ropes </a:t>
            </a:r>
            <a:r>
              <a:rPr lang="en-GB" sz="1900" dirty="0">
                <a:solidFill>
                  <a:schemeClr val="tx1"/>
                </a:solidFill>
                <a:latin typeface="Calibri"/>
                <a:ea typeface="Calibri"/>
                <a:cs typeface="Calibri"/>
                <a:sym typeface="Calibri"/>
              </a:rPr>
              <a:t>as a reviewer and editor</a:t>
            </a:r>
            <a:r>
              <a:rPr lang="en-GB" sz="1900" b="0" i="0" u="none" strike="noStrike" cap="none" dirty="0">
                <a:solidFill>
                  <a:schemeClr val="tx1"/>
                </a:solidFill>
                <a:latin typeface="Calibri"/>
                <a:ea typeface="Calibri"/>
                <a:cs typeface="Calibri"/>
                <a:sym typeface="Calibri"/>
              </a:rPr>
              <a:t>. </a:t>
            </a:r>
            <a:endParaRPr sz="1900" b="0" i="0" u="none" strike="noStrike" cap="none" dirty="0">
              <a:solidFill>
                <a:schemeClr val="tx1"/>
              </a:solidFill>
              <a:latin typeface="Calibri"/>
              <a:ea typeface="Calibri"/>
              <a:cs typeface="Calibri"/>
              <a:sym typeface="Calibri"/>
            </a:endParaRPr>
          </a:p>
          <a:p>
            <a:pPr marL="457200" marR="0" lvl="0" indent="-349250" algn="l" rtl="0">
              <a:lnSpc>
                <a:spcPct val="115000"/>
              </a:lnSpc>
              <a:spcBef>
                <a:spcPts val="0"/>
              </a:spcBef>
              <a:spcAft>
                <a:spcPts val="0"/>
              </a:spcAft>
              <a:buClr>
                <a:schemeClr val="dk1"/>
              </a:buClr>
              <a:buSzPts val="1900"/>
              <a:buFont typeface="Calibri"/>
              <a:buAutoNum type="arabicPeriod"/>
            </a:pPr>
            <a:r>
              <a:rPr lang="en-GB" sz="1900" b="0" i="0" u="none" strike="noStrike" cap="none" dirty="0">
                <a:solidFill>
                  <a:schemeClr val="tx1"/>
                </a:solidFill>
                <a:latin typeface="Calibri"/>
                <a:ea typeface="Calibri"/>
                <a:cs typeface="Calibri"/>
                <a:sym typeface="Calibri"/>
              </a:rPr>
              <a:t>Develop a philosophy on authorship, reviewing, editing, publishing!</a:t>
            </a:r>
            <a:endParaRPr sz="1900" b="0" i="0" u="none" strike="noStrike" cap="none" dirty="0">
              <a:solidFill>
                <a:schemeClr val="tx1"/>
              </a:solidFill>
              <a:latin typeface="Calibri"/>
              <a:ea typeface="Calibri"/>
              <a:cs typeface="Calibri"/>
              <a:sym typeface="Calibri"/>
            </a:endParaRPr>
          </a:p>
          <a:p>
            <a:pPr marL="0" marR="0" lvl="0" indent="0" algn="l" rtl="0">
              <a:lnSpc>
                <a:spcPct val="115000"/>
              </a:lnSpc>
              <a:spcBef>
                <a:spcPts val="0"/>
              </a:spcBef>
              <a:spcAft>
                <a:spcPts val="0"/>
              </a:spcAft>
              <a:buClr>
                <a:schemeClr val="dk1"/>
              </a:buClr>
              <a:buSzPts val="1100"/>
              <a:buFont typeface="Arial"/>
              <a:buNone/>
            </a:pPr>
            <a:r>
              <a:rPr lang="en-GB" sz="1900" b="0" i="0" u="none" strike="noStrike" cap="none" dirty="0">
                <a:solidFill>
                  <a:schemeClr val="tx1"/>
                </a:solidFill>
                <a:latin typeface="Calibri"/>
                <a:ea typeface="Calibri"/>
                <a:cs typeface="Calibri"/>
                <a:sym typeface="Calibri"/>
              </a:rPr>
              <a:t> </a:t>
            </a:r>
            <a:endParaRPr sz="1900" b="1" i="1" u="none" strike="noStrike" cap="none" dirty="0">
              <a:solidFill>
                <a:schemeClr val="tx1"/>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98">
          <a:extLst>
            <a:ext uri="{FF2B5EF4-FFF2-40B4-BE49-F238E27FC236}">
              <a16:creationId xmlns:a16="http://schemas.microsoft.com/office/drawing/2014/main" id="{9ECED0C1-DB8B-C54C-25BE-FB7E058A4D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58A13BF-2C5A-3DE2-7250-D792450743E8}"/>
              </a:ext>
            </a:extLst>
          </p:cNvPr>
          <p:cNvSpPr txBox="1"/>
          <p:nvPr/>
        </p:nvSpPr>
        <p:spPr>
          <a:xfrm>
            <a:off x="686784" y="263426"/>
            <a:ext cx="7385355" cy="4832092"/>
          </a:xfrm>
          <a:prstGeom prst="rect">
            <a:avLst/>
          </a:prstGeom>
          <a:noFill/>
        </p:spPr>
        <p:txBody>
          <a:bodyPr wrap="none" rtlCol="0">
            <a:spAutoFit/>
          </a:bodyPr>
          <a:lstStyle/>
          <a:p>
            <a:r>
              <a:rPr lang="en-US" sz="2800" b="1" dirty="0"/>
              <a:t>OPPORTUNITIES:</a:t>
            </a:r>
          </a:p>
          <a:p>
            <a:endParaRPr lang="en-US" dirty="0"/>
          </a:p>
          <a:p>
            <a:r>
              <a:rPr lang="en-US" b="1" dirty="0"/>
              <a:t>PEEER</a:t>
            </a:r>
          </a:p>
          <a:p>
            <a:r>
              <a:rPr lang="en-US" dirty="0"/>
              <a:t>Sign up </a:t>
            </a:r>
            <a:r>
              <a:rPr lang="en-US" dirty="0">
                <a:hlinkClick r:id="rId3"/>
              </a:rPr>
              <a:t>https://peeer.net/the-peeer-team/</a:t>
            </a:r>
            <a:r>
              <a:rPr lang="en-US" dirty="0"/>
              <a:t> </a:t>
            </a:r>
          </a:p>
          <a:p>
            <a:r>
              <a:rPr lang="en-US" dirty="0"/>
              <a:t>Offer workshops</a:t>
            </a:r>
          </a:p>
          <a:p>
            <a:r>
              <a:rPr lang="en-US" dirty="0"/>
              <a:t>Create other resources; share</a:t>
            </a:r>
          </a:p>
          <a:p>
            <a:br>
              <a:rPr lang="en-US" dirty="0"/>
            </a:br>
            <a:r>
              <a:rPr lang="en-US" b="1" dirty="0"/>
              <a:t>FAB</a:t>
            </a:r>
          </a:p>
          <a:p>
            <a:r>
              <a:rPr lang="en-US" dirty="0"/>
              <a:t>Sign up </a:t>
            </a:r>
            <a:r>
              <a:rPr lang="en-US" dirty="0">
                <a:hlinkClick r:id="rId4"/>
              </a:rPr>
              <a:t>https://freeassociationbiogeography.org/2024/10/10/fab/</a:t>
            </a:r>
            <a:r>
              <a:rPr lang="en-US" dirty="0"/>
              <a:t> </a:t>
            </a:r>
          </a:p>
          <a:p>
            <a:r>
              <a:rPr lang="en-US" dirty="0"/>
              <a:t>Promote the site, ideas, to your colleagues, other societies</a:t>
            </a:r>
          </a:p>
          <a:p>
            <a:endParaRPr lang="en-US" dirty="0"/>
          </a:p>
          <a:p>
            <a:r>
              <a:rPr lang="en-US" b="1" dirty="0"/>
              <a:t>BIOGEOGRAPHY</a:t>
            </a:r>
            <a:r>
              <a:rPr lang="en-US" dirty="0"/>
              <a:t> </a:t>
            </a:r>
            <a:r>
              <a:rPr lang="en-US" dirty="0">
                <a:hlinkClick r:id="rId5"/>
              </a:rPr>
              <a:t>https://biog.journals.sup.org/index.php/biog/</a:t>
            </a:r>
            <a:r>
              <a:rPr lang="en-US" dirty="0"/>
              <a:t> </a:t>
            </a:r>
          </a:p>
          <a:p>
            <a:r>
              <a:rPr lang="en-US" dirty="0"/>
              <a:t>Join our review board – </a:t>
            </a:r>
          </a:p>
          <a:p>
            <a:r>
              <a:rPr lang="en-US" dirty="0"/>
              <a:t>Watch for an Editorial Academy – </a:t>
            </a:r>
          </a:p>
          <a:p>
            <a:endParaRPr lang="en-US" dirty="0"/>
          </a:p>
          <a:p>
            <a:r>
              <a:rPr lang="en-US" b="1" dirty="0"/>
              <a:t>BIOGEOGRAPHY.NEWS</a:t>
            </a:r>
            <a:r>
              <a:rPr lang="en-US" dirty="0"/>
              <a:t>  https://</a:t>
            </a:r>
            <a:r>
              <a:rPr lang="en-US" dirty="0" err="1"/>
              <a:t>biogeographynews.org</a:t>
            </a:r>
            <a:r>
              <a:rPr lang="en-US" dirty="0"/>
              <a:t>/</a:t>
            </a:r>
          </a:p>
          <a:p>
            <a:r>
              <a:rPr lang="en-US" dirty="0"/>
              <a:t>Highlight others’ work – </a:t>
            </a:r>
          </a:p>
          <a:p>
            <a:r>
              <a:rPr lang="en-US" dirty="0"/>
              <a:t>Gain some experience editing in lower pressure situation</a:t>
            </a:r>
          </a:p>
          <a:p>
            <a:r>
              <a:rPr lang="en-US" dirty="0"/>
              <a:t>Build a cross-platform community – </a:t>
            </a:r>
          </a:p>
          <a:p>
            <a:endParaRPr lang="en-US" dirty="0"/>
          </a:p>
          <a:p>
            <a:r>
              <a:rPr lang="en-US" dirty="0"/>
              <a:t>Come chat with us during the meeting … at our table outside, grab us during breaks, </a:t>
            </a:r>
            <a:r>
              <a:rPr lang="en-US" dirty="0" err="1"/>
              <a:t>etc</a:t>
            </a:r>
            <a:r>
              <a:rPr lang="en-US" dirty="0"/>
              <a:t> …</a:t>
            </a:r>
          </a:p>
        </p:txBody>
      </p:sp>
    </p:spTree>
    <p:extLst>
      <p:ext uri="{BB962C8B-B14F-4D97-AF65-F5344CB8AC3E}">
        <p14:creationId xmlns:p14="http://schemas.microsoft.com/office/powerpoint/2010/main" val="17693374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387916"/>
            <a:ext cx="8520600" cy="1137300"/>
          </a:xfrm>
          <a:prstGeom prst="rect">
            <a:avLst/>
          </a:prstGeom>
        </p:spPr>
        <p:txBody>
          <a:bodyPr spcFirstLastPara="1" wrap="square" lIns="91425" tIns="91425" rIns="91425" bIns="91425" anchor="b" anchorCtr="0">
            <a:noAutofit/>
          </a:bodyPr>
          <a:lstStyle/>
          <a:p>
            <a:pPr marL="0" lvl="0" indent="0" algn="ctr" rtl="0">
              <a:lnSpc>
                <a:spcPct val="115000"/>
              </a:lnSpc>
              <a:spcBef>
                <a:spcPts val="2400"/>
              </a:spcBef>
              <a:spcAft>
                <a:spcPts val="600"/>
              </a:spcAft>
              <a:buClr>
                <a:schemeClr val="dk1"/>
              </a:buClr>
              <a:buSzPts val="1100"/>
              <a:buFont typeface="Arial"/>
              <a:buNone/>
            </a:pPr>
            <a:r>
              <a:rPr lang="en" sz="2400" b="1" i="1" dirty="0"/>
              <a:t>PEEER: Publishing for an Ethical and Equitable Environment in Research</a:t>
            </a:r>
            <a:endParaRPr sz="2400" dirty="0"/>
          </a:p>
        </p:txBody>
      </p:sp>
      <p:sp>
        <p:nvSpPr>
          <p:cNvPr id="55" name="Google Shape;55;p13"/>
          <p:cNvSpPr txBox="1">
            <a:spLocks noGrp="1"/>
          </p:cNvSpPr>
          <p:nvPr>
            <p:ph type="subTitle" idx="1"/>
          </p:nvPr>
        </p:nvSpPr>
        <p:spPr>
          <a:xfrm>
            <a:off x="2613434" y="1359199"/>
            <a:ext cx="5931125" cy="1846187"/>
          </a:xfrm>
          <a:prstGeom prst="rect">
            <a:avLst/>
          </a:prstGeom>
        </p:spPr>
        <p:txBody>
          <a:bodyPr spcFirstLastPara="1" wrap="square" lIns="91425" tIns="91425" rIns="91425" bIns="91425" anchor="t" anchorCtr="0">
            <a:noAutofit/>
          </a:bodyPr>
          <a:lstStyle/>
          <a:p>
            <a:pPr marL="0" lvl="0" indent="0" algn="l" rtl="0">
              <a:lnSpc>
                <a:spcPct val="115000"/>
              </a:lnSpc>
              <a:spcBef>
                <a:spcPts val="2400"/>
              </a:spcBef>
              <a:spcAft>
                <a:spcPts val="0"/>
              </a:spcAft>
              <a:buClr>
                <a:schemeClr val="dk1"/>
              </a:buClr>
              <a:buSzPts val="1100"/>
              <a:buFont typeface="Arial"/>
              <a:buNone/>
            </a:pPr>
            <a:r>
              <a:rPr lang="en" sz="1800" dirty="0">
                <a:solidFill>
                  <a:schemeClr val="dk1"/>
                </a:solidFill>
                <a:latin typeface="Calibri"/>
                <a:ea typeface="Calibri"/>
                <a:cs typeface="Calibri"/>
                <a:sym typeface="Calibri"/>
              </a:rPr>
              <a:t>To build a community of authors, editors, reviewers, libraries, publishers, and societies to support affordable and equitable access plus a healthy scientific and research community. </a:t>
            </a:r>
            <a:br>
              <a:rPr lang="en" sz="1800" dirty="0">
                <a:solidFill>
                  <a:schemeClr val="dk1"/>
                </a:solidFill>
                <a:latin typeface="Calibri"/>
                <a:ea typeface="Calibri"/>
                <a:cs typeface="Calibri"/>
                <a:sym typeface="Calibri"/>
              </a:rPr>
            </a:br>
            <a:r>
              <a:rPr lang="en" sz="1800" dirty="0">
                <a:solidFill>
                  <a:schemeClr val="dk1"/>
                </a:solidFill>
                <a:latin typeface="Calibri"/>
                <a:ea typeface="Calibri"/>
                <a:cs typeface="Calibri"/>
                <a:sym typeface="Calibri"/>
              </a:rPr>
              <a:t>In doing so, to change scientific publishing for the better.</a:t>
            </a:r>
            <a:endParaRPr sz="1800" dirty="0">
              <a:solidFill>
                <a:schemeClr val="dk1"/>
              </a:solidFill>
              <a:latin typeface="Calibri"/>
              <a:ea typeface="Calibri"/>
              <a:cs typeface="Calibri"/>
              <a:sym typeface="Calibri"/>
            </a:endParaRPr>
          </a:p>
          <a:p>
            <a:pPr marL="0" lvl="0" indent="0" algn="l" rtl="0">
              <a:spcBef>
                <a:spcPts val="600"/>
              </a:spcBef>
              <a:spcAft>
                <a:spcPts val="0"/>
              </a:spcAft>
              <a:buNone/>
            </a:pPr>
            <a:endParaRPr sz="1800" dirty="0">
              <a:latin typeface="Calibri"/>
              <a:ea typeface="Calibri"/>
              <a:cs typeface="Calibri"/>
              <a:sym typeface="Calibri"/>
            </a:endParaRPr>
          </a:p>
        </p:txBody>
      </p:sp>
      <p:pic>
        <p:nvPicPr>
          <p:cNvPr id="56" name="Google Shape;56;p13"/>
          <p:cNvPicPr preferRelativeResize="0"/>
          <p:nvPr/>
        </p:nvPicPr>
        <p:blipFill>
          <a:blip r:embed="rId3">
            <a:alphaModFix/>
          </a:blip>
          <a:stretch>
            <a:fillRect/>
          </a:stretch>
        </p:blipFill>
        <p:spPr>
          <a:xfrm>
            <a:off x="791725" y="1629061"/>
            <a:ext cx="1576325" cy="1576325"/>
          </a:xfrm>
          <a:prstGeom prst="rect">
            <a:avLst/>
          </a:prstGeom>
          <a:noFill/>
          <a:ln>
            <a:noFill/>
          </a:ln>
        </p:spPr>
      </p:pic>
      <p:pic>
        <p:nvPicPr>
          <p:cNvPr id="58" name="Google Shape;58;p13"/>
          <p:cNvPicPr preferRelativeResize="0"/>
          <p:nvPr/>
        </p:nvPicPr>
        <p:blipFill rotWithShape="1">
          <a:blip r:embed="rId4">
            <a:alphaModFix/>
          </a:blip>
          <a:srcRect t="2402" b="25458"/>
          <a:stretch/>
        </p:blipFill>
        <p:spPr>
          <a:xfrm>
            <a:off x="791725" y="3526901"/>
            <a:ext cx="1181100" cy="1190625"/>
          </a:xfrm>
          <a:prstGeom prst="rect">
            <a:avLst/>
          </a:prstGeom>
          <a:noFill/>
          <a:ln>
            <a:noFill/>
          </a:ln>
        </p:spPr>
      </p:pic>
      <p:sp>
        <p:nvSpPr>
          <p:cNvPr id="59" name="Google Shape;59;p13"/>
          <p:cNvSpPr txBox="1"/>
          <p:nvPr/>
        </p:nvSpPr>
        <p:spPr>
          <a:xfrm>
            <a:off x="4858175" y="3988516"/>
            <a:ext cx="3844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60" name="Google Shape;60;p13"/>
          <p:cNvSpPr txBox="1"/>
          <p:nvPr/>
        </p:nvSpPr>
        <p:spPr>
          <a:xfrm>
            <a:off x="6100500" y="4406357"/>
            <a:ext cx="2731800" cy="392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700" dirty="0">
                <a:solidFill>
                  <a:srgbClr val="4A86E8"/>
                </a:solidFill>
              </a:rPr>
              <a:t>#</a:t>
            </a:r>
            <a:r>
              <a:rPr lang="en" sz="1700" dirty="0" err="1">
                <a:solidFill>
                  <a:srgbClr val="4A86E8"/>
                </a:solidFill>
              </a:rPr>
              <a:t>BetterPublishing</a:t>
            </a:r>
            <a:endParaRPr lang="en" sz="1700" dirty="0">
              <a:solidFill>
                <a:srgbClr val="4A86E8"/>
              </a:solidFill>
            </a:endParaRPr>
          </a:p>
          <a:p>
            <a:pPr marL="0" lvl="0" indent="0" algn="ctr" rtl="0">
              <a:lnSpc>
                <a:spcPct val="115000"/>
              </a:lnSpc>
              <a:spcBef>
                <a:spcPts val="0"/>
              </a:spcBef>
              <a:spcAft>
                <a:spcPts val="0"/>
              </a:spcAft>
              <a:buNone/>
            </a:pPr>
            <a:r>
              <a:rPr lang="en" sz="1700" dirty="0" err="1">
                <a:solidFill>
                  <a:srgbClr val="4A86E8"/>
                </a:solidFill>
              </a:rPr>
              <a:t>peeeresearch@gmail.com</a:t>
            </a:r>
            <a:endParaRPr sz="1700" dirty="0">
              <a:solidFill>
                <a:srgbClr val="4A86E8"/>
              </a:solidFill>
            </a:endParaRPr>
          </a:p>
        </p:txBody>
      </p:sp>
      <p:sp>
        <p:nvSpPr>
          <p:cNvPr id="2" name="Google Shape;546;p73">
            <a:extLst>
              <a:ext uri="{FF2B5EF4-FFF2-40B4-BE49-F238E27FC236}">
                <a16:creationId xmlns:a16="http://schemas.microsoft.com/office/drawing/2014/main" id="{E2985E85-0B13-8CA2-84A2-40F91F067FAD}"/>
              </a:ext>
            </a:extLst>
          </p:cNvPr>
          <p:cNvSpPr txBox="1">
            <a:spLocks/>
          </p:cNvSpPr>
          <p:nvPr/>
        </p:nvSpPr>
        <p:spPr>
          <a:xfrm>
            <a:off x="2689160" y="3422541"/>
            <a:ext cx="3918450" cy="148802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lnSpc>
                <a:spcPct val="80000"/>
              </a:lnSpc>
              <a:buSzPts val="605"/>
            </a:pPr>
            <a:r>
              <a:rPr lang="en-US" sz="1300" dirty="0">
                <a:solidFill>
                  <a:srgbClr val="6D9EEB"/>
                </a:solidFill>
                <a:hlinkClick r:id="rId5"/>
              </a:rPr>
              <a:t>https://peeer.net/</a:t>
            </a:r>
            <a:r>
              <a:rPr lang="en-US" sz="1300" dirty="0">
                <a:solidFill>
                  <a:srgbClr val="6D9EEB"/>
                </a:solidFill>
              </a:rPr>
              <a:t> </a:t>
            </a:r>
          </a:p>
          <a:p>
            <a:pPr marL="0" indent="0" algn="l">
              <a:lnSpc>
                <a:spcPct val="80000"/>
              </a:lnSpc>
              <a:buSzPts val="605"/>
            </a:pPr>
            <a:endParaRPr lang="en-US" sz="1300" dirty="0">
              <a:solidFill>
                <a:srgbClr val="6D9EEB"/>
              </a:solidFill>
            </a:endParaRPr>
          </a:p>
          <a:p>
            <a:pPr marL="0" indent="0" algn="l">
              <a:lnSpc>
                <a:spcPct val="80000"/>
              </a:lnSpc>
              <a:buSzPts val="605"/>
            </a:pPr>
            <a:r>
              <a:rPr lang="en-US" sz="1300" dirty="0">
                <a:solidFill>
                  <a:srgbClr val="6D9EEB"/>
                </a:solidFill>
              </a:rPr>
              <a:t>        @</a:t>
            </a:r>
            <a:r>
              <a:rPr lang="en-US" sz="1300" dirty="0" err="1">
                <a:solidFill>
                  <a:srgbClr val="6D9EEB"/>
                </a:solidFill>
              </a:rPr>
              <a:t>peeer</a:t>
            </a:r>
            <a:r>
              <a:rPr lang="en-US" sz="1300" dirty="0">
                <a:solidFill>
                  <a:srgbClr val="6D9EEB"/>
                </a:solidFill>
              </a:rPr>
              <a:t> (https://</a:t>
            </a:r>
            <a:r>
              <a:rPr lang="en-US" sz="1300" dirty="0" err="1">
                <a:solidFill>
                  <a:srgbClr val="6D9EEB"/>
                </a:solidFill>
              </a:rPr>
              <a:t>x.com</a:t>
            </a:r>
            <a:r>
              <a:rPr lang="en-US" sz="1300" dirty="0">
                <a:solidFill>
                  <a:srgbClr val="6D9EEB"/>
                </a:solidFill>
              </a:rPr>
              <a:t>/peeer295544)</a:t>
            </a:r>
          </a:p>
          <a:p>
            <a:pPr marL="0" indent="0" algn="l">
              <a:lnSpc>
                <a:spcPct val="80000"/>
              </a:lnSpc>
              <a:buSzPts val="605"/>
            </a:pPr>
            <a:endParaRPr lang="en-US" sz="1300" dirty="0">
              <a:solidFill>
                <a:srgbClr val="6D9EEB"/>
              </a:solidFill>
            </a:endParaRPr>
          </a:p>
          <a:p>
            <a:pPr marL="0" indent="0" algn="l">
              <a:lnSpc>
                <a:spcPct val="80000"/>
              </a:lnSpc>
              <a:buSzPts val="605"/>
            </a:pPr>
            <a:r>
              <a:rPr lang="en-US" sz="1300" dirty="0">
                <a:solidFill>
                  <a:srgbClr val="6D9EEB"/>
                </a:solidFill>
              </a:rPr>
              <a:t>                           @</a:t>
            </a:r>
            <a:r>
              <a:rPr lang="en-US" sz="1300" dirty="0" err="1">
                <a:solidFill>
                  <a:srgbClr val="6D9EEB"/>
                </a:solidFill>
              </a:rPr>
              <a:t>peeer.bsky.social</a:t>
            </a:r>
            <a:endParaRPr lang="en-US" sz="1300" dirty="0">
              <a:solidFill>
                <a:srgbClr val="6D9EEB"/>
              </a:solidFill>
            </a:endParaRPr>
          </a:p>
          <a:p>
            <a:pPr marL="0" indent="0" algn="l">
              <a:lnSpc>
                <a:spcPct val="80000"/>
              </a:lnSpc>
              <a:buSzPts val="605"/>
            </a:pPr>
            <a:endParaRPr lang="en-US" sz="1300" dirty="0">
              <a:solidFill>
                <a:srgbClr val="6D9EEB"/>
              </a:solidFill>
            </a:endParaRPr>
          </a:p>
          <a:p>
            <a:pPr marL="0" indent="0" algn="l">
              <a:lnSpc>
                <a:spcPct val="80000"/>
              </a:lnSpc>
              <a:buSzPts val="605"/>
            </a:pPr>
            <a:r>
              <a:rPr lang="en-US" sz="1300" dirty="0">
                <a:solidFill>
                  <a:srgbClr val="6D9EEB"/>
                </a:solidFill>
              </a:rPr>
              <a:t>                           @PEEER</a:t>
            </a:r>
          </a:p>
          <a:p>
            <a:pPr marL="0" indent="0" algn="l">
              <a:lnSpc>
                <a:spcPct val="80000"/>
              </a:lnSpc>
              <a:buSzPts val="605"/>
            </a:pPr>
            <a:endParaRPr lang="en-US" sz="1300" dirty="0">
              <a:solidFill>
                <a:srgbClr val="FF0000"/>
              </a:solidFill>
            </a:endParaRPr>
          </a:p>
        </p:txBody>
      </p:sp>
      <p:grpSp>
        <p:nvGrpSpPr>
          <p:cNvPr id="3" name="Group 2">
            <a:extLst>
              <a:ext uri="{FF2B5EF4-FFF2-40B4-BE49-F238E27FC236}">
                <a16:creationId xmlns:a16="http://schemas.microsoft.com/office/drawing/2014/main" id="{AFB4B8C1-DDBE-13A8-488F-9555CA0BEED7}"/>
              </a:ext>
            </a:extLst>
          </p:cNvPr>
          <p:cNvGrpSpPr/>
          <p:nvPr/>
        </p:nvGrpSpPr>
        <p:grpSpPr>
          <a:xfrm>
            <a:off x="2725125" y="3741253"/>
            <a:ext cx="1150686" cy="987973"/>
            <a:chOff x="418150" y="3097100"/>
            <a:chExt cx="1119300" cy="961025"/>
          </a:xfrm>
        </p:grpSpPr>
        <p:pic>
          <p:nvPicPr>
            <p:cNvPr id="4" name="Google Shape;550;p73">
              <a:extLst>
                <a:ext uri="{FF2B5EF4-FFF2-40B4-BE49-F238E27FC236}">
                  <a16:creationId xmlns:a16="http://schemas.microsoft.com/office/drawing/2014/main" id="{5C3FE06F-1F82-ED07-5772-FF41406C590C}"/>
                </a:ext>
              </a:extLst>
            </p:cNvPr>
            <p:cNvPicPr preferRelativeResize="0"/>
            <p:nvPr/>
          </p:nvPicPr>
          <p:blipFill>
            <a:blip r:embed="rId6">
              <a:alphaModFix/>
            </a:blip>
            <a:stretch>
              <a:fillRect/>
            </a:stretch>
          </p:blipFill>
          <p:spPr>
            <a:xfrm>
              <a:off x="418150" y="3772950"/>
              <a:ext cx="1119300" cy="285175"/>
            </a:xfrm>
            <a:prstGeom prst="rect">
              <a:avLst/>
            </a:prstGeom>
            <a:noFill/>
            <a:ln>
              <a:noFill/>
            </a:ln>
          </p:spPr>
        </p:pic>
        <p:pic>
          <p:nvPicPr>
            <p:cNvPr id="5" name="Google Shape;551;p73">
              <a:extLst>
                <a:ext uri="{FF2B5EF4-FFF2-40B4-BE49-F238E27FC236}">
                  <a16:creationId xmlns:a16="http://schemas.microsoft.com/office/drawing/2014/main" id="{40297FA6-F80E-6E33-441C-A7FFCFF74904}"/>
                </a:ext>
              </a:extLst>
            </p:cNvPr>
            <p:cNvPicPr preferRelativeResize="0"/>
            <p:nvPr/>
          </p:nvPicPr>
          <p:blipFill rotWithShape="1">
            <a:blip r:embed="rId7">
              <a:alphaModFix/>
            </a:blip>
            <a:srcRect l="22619" t="36784" r="26629" b="38269"/>
            <a:stretch/>
          </p:blipFill>
          <p:spPr>
            <a:xfrm>
              <a:off x="418150" y="3396625"/>
              <a:ext cx="1107466" cy="285174"/>
            </a:xfrm>
            <a:prstGeom prst="rect">
              <a:avLst/>
            </a:prstGeom>
            <a:noFill/>
            <a:ln>
              <a:noFill/>
            </a:ln>
          </p:spPr>
        </p:pic>
        <p:pic>
          <p:nvPicPr>
            <p:cNvPr id="6" name="Google Shape;552;p73">
              <a:extLst>
                <a:ext uri="{FF2B5EF4-FFF2-40B4-BE49-F238E27FC236}">
                  <a16:creationId xmlns:a16="http://schemas.microsoft.com/office/drawing/2014/main" id="{E167D2C7-DCA2-A250-96DA-FBC4D14B8A96}"/>
                </a:ext>
              </a:extLst>
            </p:cNvPr>
            <p:cNvPicPr preferRelativeResize="0"/>
            <p:nvPr/>
          </p:nvPicPr>
          <p:blipFill>
            <a:blip r:embed="rId8">
              <a:alphaModFix/>
            </a:blip>
            <a:stretch>
              <a:fillRect/>
            </a:stretch>
          </p:blipFill>
          <p:spPr>
            <a:xfrm>
              <a:off x="458226" y="3097100"/>
              <a:ext cx="235375" cy="240548"/>
            </a:xfrm>
            <a:prstGeom prst="rect">
              <a:avLst/>
            </a:prstGeom>
            <a:noFill/>
            <a:ln>
              <a:noFill/>
            </a:ln>
          </p:spPr>
        </p:pic>
      </p:grpSp>
      <p:sp>
        <p:nvSpPr>
          <p:cNvPr id="8" name="Rectangle 7">
            <a:extLst>
              <a:ext uri="{FF2B5EF4-FFF2-40B4-BE49-F238E27FC236}">
                <a16:creationId xmlns:a16="http://schemas.microsoft.com/office/drawing/2014/main" id="{1AF71282-D548-5830-07A4-371E559E1B9E}"/>
              </a:ext>
            </a:extLst>
          </p:cNvPr>
          <p:cNvSpPr/>
          <p:nvPr/>
        </p:nvSpPr>
        <p:spPr>
          <a:xfrm>
            <a:off x="2613434" y="4387957"/>
            <a:ext cx="2244741" cy="8342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71658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8A75092-38FB-3965-8A1F-6EA6D914F474}"/>
            </a:ext>
          </a:extLst>
        </p:cNvPr>
        <p:cNvGrpSpPr/>
        <p:nvPr/>
      </p:nvGrpSpPr>
      <p:grpSpPr>
        <a:xfrm>
          <a:off x="0" y="0"/>
          <a:ext cx="0" cy="0"/>
          <a:chOff x="0" y="0"/>
          <a:chExt cx="0" cy="0"/>
        </a:xfrm>
      </p:grpSpPr>
    </p:spTree>
    <p:extLst>
      <p:ext uri="{BB962C8B-B14F-4D97-AF65-F5344CB8AC3E}">
        <p14:creationId xmlns:p14="http://schemas.microsoft.com/office/powerpoint/2010/main" val="154823340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12371</TotalTime>
  <Words>8484</Words>
  <Application>Microsoft Macintosh PowerPoint</Application>
  <PresentationFormat>On-screen Show (16:9)</PresentationFormat>
  <Paragraphs>969</Paragraphs>
  <Slides>67</Slides>
  <Notes>63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ADLaM Display</vt:lpstr>
      <vt:lpstr>Arial</vt:lpstr>
      <vt:lpstr>Calibri</vt:lpstr>
      <vt:lpstr>Times New Roman</vt:lpstr>
      <vt:lpstr>Simple Light</vt:lpstr>
      <vt:lpstr>PowerPoint Presentation</vt:lpstr>
      <vt:lpstr>PRE-WORKSHOP</vt:lpstr>
      <vt:lpstr>POST-WORKSHOP</vt:lpstr>
      <vt:lpstr>PowerPoint Presentation</vt:lpstr>
      <vt:lpstr>Workshop Series: Successful Biogeography Publishing as Authors, Reviewers, and Editors   Part II: Effective reviewing and editing</vt:lpstr>
      <vt:lpstr>GOALS</vt:lpstr>
      <vt:lpstr>AGENDA</vt:lpstr>
      <vt:lpstr>AGENDA</vt:lpstr>
      <vt:lpstr>Workshop:  WHY: Effective reviewing and editing?</vt:lpstr>
      <vt:lpstr>Workshop:  WHY: Effective reviewing and editing?</vt:lpstr>
      <vt:lpstr>Workshop:  WHY: Effective reviewing and editing?</vt:lpstr>
      <vt:lpstr>Workshop:  WHY: Effective reviewing and editing</vt:lpstr>
      <vt:lpstr>… by multiple measures, scientific publishing is in a crisis!</vt:lpstr>
      <vt:lpstr>Workshop Series: Successful Biogeography Publishing as Authors, Reviewers, and Editors   Part II: Effective reviewing and editing</vt:lpstr>
      <vt:lpstr>Principles of Community</vt:lpstr>
      <vt:lpstr>AGENDA</vt:lpstr>
      <vt:lpstr>Panel Discussion - Q &amp; A (50 mins)</vt:lpstr>
      <vt:lpstr>PowerPoint Presentation</vt:lpstr>
      <vt:lpstr>PowerPoint Presentation</vt:lpstr>
      <vt:lpstr>AGENDA</vt:lpstr>
      <vt:lpstr>Breakout groups (55 mins)</vt:lpstr>
      <vt:lpstr>Breakout groups – session A</vt:lpstr>
      <vt:lpstr>Shareback - session A</vt:lpstr>
      <vt:lpstr>Breakout groups – session B</vt:lpstr>
      <vt:lpstr>Shareback - session B</vt:lpstr>
      <vt:lpstr> Successful Biogeography Reviewing/Editing </vt:lpstr>
      <vt:lpstr>PowerPoint Presentation</vt:lpstr>
      <vt:lpstr>PowerPoint Presentation</vt:lpstr>
      <vt:lpstr>AGENDA</vt:lpstr>
      <vt:lpstr> Successful Biogeography Editing </vt:lpstr>
      <vt:lpstr>PowerPoint Presentation</vt:lpstr>
      <vt:lpstr>PowerPoint Presentation</vt:lpstr>
      <vt:lpstr>PowerPoint Presentation</vt:lpstr>
      <vt:lpstr>PowerPoint Presentation</vt:lpstr>
      <vt:lpstr>A simple rule-of-thumb? Societies and …</vt:lpstr>
      <vt:lpstr>… society journals?</vt:lpstr>
      <vt:lpstr>Additional benefits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AGENDA</vt:lpstr>
      <vt:lpstr>AGENDA</vt:lpstr>
      <vt:lpstr>GOALS</vt:lpstr>
      <vt:lpstr>Take-home messages</vt:lpstr>
      <vt:lpstr>PowerPoint Presentation</vt:lpstr>
      <vt:lpstr>PEEER: Publishing for an Ethical and Equitable Environment in Research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ReviewerX</cp:lastModifiedBy>
  <cp:revision>214</cp:revision>
  <cp:lastPrinted>2026-01-10T16:17:44Z</cp:lastPrinted>
  <dcterms:modified xsi:type="dcterms:W3CDTF">2026-01-11T08:41:31Z</dcterms:modified>
</cp:coreProperties>
</file>