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9_5F071218.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omments/modernComment_18D_49F251F2.xml" ContentType="application/vnd.ms-powerpoint.comment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0"/>
  </p:notesMasterIdLst>
  <p:sldIdLst>
    <p:sldId id="256" r:id="rId2"/>
    <p:sldId id="373" r:id="rId3"/>
    <p:sldId id="374" r:id="rId4"/>
    <p:sldId id="301" r:id="rId5"/>
    <p:sldId id="257" r:id="rId6"/>
    <p:sldId id="265" r:id="rId7"/>
    <p:sldId id="266" r:id="rId8"/>
    <p:sldId id="302" r:id="rId9"/>
    <p:sldId id="338" r:id="rId10"/>
    <p:sldId id="339" r:id="rId11"/>
    <p:sldId id="340" r:id="rId12"/>
    <p:sldId id="341" r:id="rId13"/>
    <p:sldId id="261" r:id="rId14"/>
    <p:sldId id="267" r:id="rId15"/>
    <p:sldId id="303" r:id="rId16"/>
    <p:sldId id="268" r:id="rId17"/>
    <p:sldId id="269" r:id="rId18"/>
    <p:sldId id="307" r:id="rId19"/>
    <p:sldId id="305" r:id="rId20"/>
    <p:sldId id="355" r:id="rId21"/>
    <p:sldId id="272" r:id="rId22"/>
    <p:sldId id="356" r:id="rId23"/>
    <p:sldId id="402" r:id="rId24"/>
    <p:sldId id="357" r:id="rId25"/>
    <p:sldId id="403" r:id="rId26"/>
    <p:sldId id="358" r:id="rId27"/>
    <p:sldId id="404" r:id="rId28"/>
    <p:sldId id="377" r:id="rId29"/>
    <p:sldId id="308" r:id="rId30"/>
    <p:sldId id="310" r:id="rId31"/>
    <p:sldId id="381" r:id="rId32"/>
    <p:sldId id="351" r:id="rId33"/>
    <p:sldId id="352" r:id="rId34"/>
    <p:sldId id="353" r:id="rId35"/>
    <p:sldId id="369" r:id="rId36"/>
    <p:sldId id="304" r:id="rId37"/>
    <p:sldId id="370" r:id="rId38"/>
    <p:sldId id="371" r:id="rId39"/>
    <p:sldId id="372" r:id="rId40"/>
    <p:sldId id="359" r:id="rId41"/>
    <p:sldId id="364" r:id="rId42"/>
    <p:sldId id="365" r:id="rId43"/>
    <p:sldId id="382" r:id="rId44"/>
    <p:sldId id="386" r:id="rId45"/>
    <p:sldId id="289" r:id="rId46"/>
    <p:sldId id="290" r:id="rId47"/>
    <p:sldId id="387" r:id="rId48"/>
    <p:sldId id="283" r:id="rId49"/>
    <p:sldId id="284" r:id="rId50"/>
    <p:sldId id="388" r:id="rId51"/>
    <p:sldId id="392" r:id="rId52"/>
    <p:sldId id="389" r:id="rId53"/>
    <p:sldId id="395" r:id="rId54"/>
    <p:sldId id="396" r:id="rId55"/>
    <p:sldId id="390" r:id="rId56"/>
    <p:sldId id="394" r:id="rId57"/>
    <p:sldId id="391" r:id="rId58"/>
    <p:sldId id="383" r:id="rId59"/>
    <p:sldId id="293" r:id="rId60"/>
    <p:sldId id="311" r:id="rId61"/>
    <p:sldId id="309" r:id="rId62"/>
    <p:sldId id="397" r:id="rId63"/>
    <p:sldId id="401" r:id="rId64"/>
    <p:sldId id="399" r:id="rId65"/>
    <p:sldId id="400" r:id="rId66"/>
    <p:sldId id="343" r:id="rId67"/>
    <p:sldId id="379" r:id="rId68"/>
    <p:sldId id="270" r:id="rId6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4" roundtripDataSignature="AMtx7mh1LdQjqahNXctRZqccq7sTyXnX2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774C71-EE2D-B224-016F-2846A8682980}" name="ReviewerX" initials="rx" userId="ReviewerX"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59D48"/>
    <a:srgbClr val="7F5723"/>
    <a:srgbClr val="2B5FAD"/>
    <a:srgbClr val="006E7A"/>
    <a:srgbClr val="1BC8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F36CFB5-71E5-4919-9BCA-F4C97C05E990}">
  <a:tblStyle styleId="{7F36CFB5-71E5-4919-9BCA-F4C97C05E990}"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13"/>
    <p:restoredTop sz="76797"/>
  </p:normalViewPr>
  <p:slideViewPr>
    <p:cSldViewPr snapToGrid="0">
      <p:cViewPr varScale="1">
        <p:scale>
          <a:sx n="105" d="100"/>
          <a:sy n="105" d="100"/>
        </p:scale>
        <p:origin x="1984" y="176"/>
      </p:cViewPr>
      <p:guideLst>
        <p:guide orient="horz" pos="1620"/>
        <p:guide pos="2880"/>
      </p:guideLst>
    </p:cSldViewPr>
  </p:slideViewPr>
  <p:outlineViewPr>
    <p:cViewPr>
      <p:scale>
        <a:sx n="33" d="100"/>
        <a:sy n="33" d="100"/>
      </p:scale>
      <p:origin x="0" y="-543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8/10/relationships/authors" Target="author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104" Type="http://customschemas.google.com/relationships/presentationmetadata" Target="metadata"/><Relationship Id="rId7"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michaeldawson/Documents/aa_Published_Manuscripts_2020-2023/2023_Dawson&amp;c_ThankyouPeerReviewers2022/ThankyouPeerReviewers20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michaeldawson/Documents/aa_Published_Manuscripts_2020-2023/2023_Dawson&amp;c_ThankyouPeerReviewers2022/ThankyouPeerReviewers202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9A14-3B4C-8CC4-E72FC320E4E0}"/>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027C-9749-A612-A068EB4D11AF}"/>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ReviewAcceptRate!$B$2</c:f>
              <c:strCache>
                <c:ptCount val="1"/>
                <c:pt idx="0">
                  <c:v>% Agreed</c:v>
                </c:pt>
              </c:strCache>
            </c:strRef>
          </c:tx>
          <c:spPr>
            <a:ln w="19050" cap="rnd">
              <a:noFill/>
              <a:round/>
            </a:ln>
            <a:effectLst/>
          </c:spPr>
          <c:marker>
            <c:symbol val="circle"/>
            <c:size val="8"/>
            <c:spPr>
              <a:solidFill>
                <a:srgbClr val="00B050"/>
              </a:solidFill>
              <a:ln w="12700">
                <a:solidFill>
                  <a:schemeClr val="accent3">
                    <a:lumMod val="50000"/>
                  </a:schemeClr>
                </a:solidFill>
              </a:ln>
              <a:effectLst/>
            </c:spPr>
          </c:marker>
          <c:trendline>
            <c:spPr>
              <a:ln w="19050" cap="rnd">
                <a:solidFill>
                  <a:schemeClr val="accent3">
                    <a:lumMod val="75000"/>
                  </a:schemeClr>
                </a:solidFill>
                <a:prstDash val="sysDot"/>
              </a:ln>
              <a:effectLst/>
            </c:spPr>
            <c:trendlineType val="linear"/>
            <c:dispRSqr val="0"/>
            <c:dispEq val="0"/>
          </c:trendline>
          <c:trendline>
            <c:spPr>
              <a:ln w="19050" cap="rnd">
                <a:solidFill>
                  <a:schemeClr val="accent3">
                    <a:lumMod val="75000"/>
                  </a:schemeClr>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1"/>
            <c:trendlineLbl>
              <c:layout>
                <c:manualLayout>
                  <c:x val="-0.17009894940732187"/>
                  <c:y val="0.21058743471614727"/>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rendlineLbl>
          </c:trendline>
          <c:xVal>
            <c:numRef>
              <c:f>ReviewAcceptRate!$A$3:$A$15</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xVal>
          <c:yVal>
            <c:numRef>
              <c:f>ReviewAcceptRate!$B$3:$B$15</c:f>
              <c:numCache>
                <c:formatCode>General</c:formatCode>
                <c:ptCount val="13"/>
                <c:pt idx="0">
                  <c:v>0.48107299999999997</c:v>
                </c:pt>
                <c:pt idx="1">
                  <c:v>0.47602299999999997</c:v>
                </c:pt>
                <c:pt idx="2">
                  <c:v>0.47106900000000002</c:v>
                </c:pt>
                <c:pt idx="3">
                  <c:v>0.45143</c:v>
                </c:pt>
                <c:pt idx="4">
                  <c:v>0.43403700000000001</c:v>
                </c:pt>
                <c:pt idx="5">
                  <c:v>0.39487100000000003</c:v>
                </c:pt>
                <c:pt idx="6">
                  <c:v>0.400783</c:v>
                </c:pt>
                <c:pt idx="7">
                  <c:v>0.38499</c:v>
                </c:pt>
                <c:pt idx="8">
                  <c:v>0.376579</c:v>
                </c:pt>
                <c:pt idx="9">
                  <c:v>0.37141999999999997</c:v>
                </c:pt>
                <c:pt idx="10">
                  <c:v>0.38320799999999999</c:v>
                </c:pt>
                <c:pt idx="11">
                  <c:v>0.33928599999999998</c:v>
                </c:pt>
                <c:pt idx="12">
                  <c:v>0.31301800000000002</c:v>
                </c:pt>
              </c:numCache>
            </c:numRef>
          </c:yVal>
          <c:smooth val="0"/>
          <c:extLst>
            <c:ext xmlns:c16="http://schemas.microsoft.com/office/drawing/2014/chart" uri="{C3380CC4-5D6E-409C-BE32-E72D297353CC}">
              <c16:uniqueId val="{00000003-B180-264E-9DE7-C38C0B83572A}"/>
            </c:ext>
          </c:extLst>
        </c:ser>
        <c:dLbls>
          <c:showLegendKey val="0"/>
          <c:showVal val="0"/>
          <c:showCatName val="0"/>
          <c:showSerName val="0"/>
          <c:showPercent val="0"/>
          <c:showBubbleSize val="0"/>
        </c:dLbls>
        <c:axId val="677633551"/>
        <c:axId val="677635199"/>
      </c:scatterChart>
      <c:valAx>
        <c:axId val="677633551"/>
        <c:scaling>
          <c:orientation val="minMax"/>
          <c:max val="2022"/>
          <c:min val="2010"/>
        </c:scaling>
        <c:delete val="0"/>
        <c:axPos val="b"/>
        <c:title>
          <c:tx>
            <c:rich>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Year</a:t>
                </a:r>
              </a:p>
            </c:rich>
          </c:tx>
          <c:layout>
            <c:manualLayout>
              <c:xMode val="edge"/>
              <c:yMode val="edge"/>
              <c:x val="0.43799764488710841"/>
              <c:y val="0.90316708865019069"/>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5199"/>
        <c:crosses val="autoZero"/>
        <c:crossBetween val="midCat"/>
      </c:valAx>
      <c:valAx>
        <c:axId val="677635199"/>
        <c:scaling>
          <c:orientation val="minMax"/>
          <c:max val="0.5"/>
        </c:scaling>
        <c:delete val="0"/>
        <c:axPos val="l"/>
        <c:title>
          <c:tx>
            <c:rich>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Proportion reviewers  accept</a:t>
                </a:r>
              </a:p>
            </c:rich>
          </c:tx>
          <c:layout>
            <c:manualLayout>
              <c:xMode val="edge"/>
              <c:yMode val="edge"/>
              <c:x val="1.7069151921031134E-2"/>
              <c:y val="0.13970043428055809"/>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3551"/>
        <c:crosses val="autoZero"/>
        <c:crossBetween val="midCat"/>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1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CF96-C44F-B18F-A92C098C45BD}"/>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B0F3-864A-836B-D016EDBC83AB}"/>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ReviewAcceptRate!$B$2</c:f>
              <c:strCache>
                <c:ptCount val="1"/>
                <c:pt idx="0">
                  <c:v>% Agreed</c:v>
                </c:pt>
              </c:strCache>
            </c:strRef>
          </c:tx>
          <c:spPr>
            <a:ln w="19050" cap="rnd">
              <a:noFill/>
              <a:round/>
            </a:ln>
            <a:effectLst/>
          </c:spPr>
          <c:marker>
            <c:symbol val="circle"/>
            <c:size val="8"/>
            <c:spPr>
              <a:solidFill>
                <a:srgbClr val="00B050"/>
              </a:solidFill>
              <a:ln w="12700">
                <a:solidFill>
                  <a:schemeClr val="accent3">
                    <a:lumMod val="50000"/>
                  </a:schemeClr>
                </a:solidFill>
              </a:ln>
              <a:effectLst/>
            </c:spPr>
          </c:marker>
          <c:trendline>
            <c:spPr>
              <a:ln w="19050" cap="rnd">
                <a:solidFill>
                  <a:schemeClr val="accent3">
                    <a:lumMod val="75000"/>
                  </a:schemeClr>
                </a:solidFill>
                <a:prstDash val="sysDot"/>
              </a:ln>
              <a:effectLst/>
            </c:spPr>
            <c:trendlineType val="linear"/>
            <c:dispRSqr val="0"/>
            <c:dispEq val="0"/>
          </c:trendline>
          <c:trendline>
            <c:spPr>
              <a:ln w="19050" cap="rnd">
                <a:solidFill>
                  <a:schemeClr val="accent3">
                    <a:lumMod val="75000"/>
                  </a:schemeClr>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1"/>
            <c:trendlineLbl>
              <c:layout>
                <c:manualLayout>
                  <c:x val="-0.17009894940732187"/>
                  <c:y val="0.21058743471614727"/>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rendlineLbl>
          </c:trendline>
          <c:xVal>
            <c:numRef>
              <c:f>ReviewAcceptRate!$A$3:$A$15</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xVal>
          <c:yVal>
            <c:numRef>
              <c:f>ReviewAcceptRate!$B$3:$B$15</c:f>
              <c:numCache>
                <c:formatCode>General</c:formatCode>
                <c:ptCount val="13"/>
                <c:pt idx="0">
                  <c:v>0.48107299999999997</c:v>
                </c:pt>
                <c:pt idx="1">
                  <c:v>0.47602299999999997</c:v>
                </c:pt>
                <c:pt idx="2">
                  <c:v>0.47106900000000002</c:v>
                </c:pt>
                <c:pt idx="3">
                  <c:v>0.45143</c:v>
                </c:pt>
                <c:pt idx="4">
                  <c:v>0.43403700000000001</c:v>
                </c:pt>
                <c:pt idx="5">
                  <c:v>0.39487100000000003</c:v>
                </c:pt>
                <c:pt idx="6">
                  <c:v>0.400783</c:v>
                </c:pt>
                <c:pt idx="7">
                  <c:v>0.38499</c:v>
                </c:pt>
                <c:pt idx="8">
                  <c:v>0.376579</c:v>
                </c:pt>
                <c:pt idx="9">
                  <c:v>0.37141999999999997</c:v>
                </c:pt>
                <c:pt idx="10">
                  <c:v>0.38320799999999999</c:v>
                </c:pt>
                <c:pt idx="11">
                  <c:v>0.33928599999999998</c:v>
                </c:pt>
                <c:pt idx="12">
                  <c:v>0.31301800000000002</c:v>
                </c:pt>
              </c:numCache>
            </c:numRef>
          </c:yVal>
          <c:smooth val="0"/>
          <c:extLst>
            <c:ext xmlns:c16="http://schemas.microsoft.com/office/drawing/2014/chart" uri="{C3380CC4-5D6E-409C-BE32-E72D297353CC}">
              <c16:uniqueId val="{00000003-9906-E045-8A4D-56B9BD5CE335}"/>
            </c:ext>
          </c:extLst>
        </c:ser>
        <c:dLbls>
          <c:showLegendKey val="0"/>
          <c:showVal val="0"/>
          <c:showCatName val="0"/>
          <c:showSerName val="0"/>
          <c:showPercent val="0"/>
          <c:showBubbleSize val="0"/>
        </c:dLbls>
        <c:axId val="677633551"/>
        <c:axId val="677635199"/>
      </c:scatterChart>
      <c:valAx>
        <c:axId val="677633551"/>
        <c:scaling>
          <c:orientation val="minMax"/>
          <c:max val="2022"/>
          <c:min val="2010"/>
        </c:scaling>
        <c:delete val="0"/>
        <c:axPos val="b"/>
        <c:title>
          <c:tx>
            <c:rich>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Year</a:t>
                </a:r>
              </a:p>
            </c:rich>
          </c:tx>
          <c:layout>
            <c:manualLayout>
              <c:xMode val="edge"/>
              <c:yMode val="edge"/>
              <c:x val="0.43799764488710841"/>
              <c:y val="0.90316708865019069"/>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5199"/>
        <c:crosses val="autoZero"/>
        <c:crossBetween val="midCat"/>
      </c:valAx>
      <c:valAx>
        <c:axId val="677635199"/>
        <c:scaling>
          <c:orientation val="minMax"/>
          <c:max val="0.5"/>
        </c:scaling>
        <c:delete val="0"/>
        <c:axPos val="l"/>
        <c:title>
          <c:tx>
            <c:rich>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Proportion reviewers  accept</a:t>
                </a:r>
              </a:p>
            </c:rich>
          </c:tx>
          <c:layout>
            <c:manualLayout>
              <c:xMode val="edge"/>
              <c:yMode val="edge"/>
              <c:x val="1.7069151921031134E-2"/>
              <c:y val="0.13970043428055809"/>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3551"/>
        <c:crosses val="autoZero"/>
        <c:crossBetween val="midCat"/>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1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8F99-B048-BD39-AE6C468082B7}"/>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18D_49F251F2.xml><?xml version="1.0" encoding="utf-8"?>
<p188:cmLst xmlns:a="http://schemas.openxmlformats.org/drawingml/2006/main" xmlns:r="http://schemas.openxmlformats.org/officeDocument/2006/relationships" xmlns:p188="http://schemas.microsoft.com/office/powerpoint/2018/8/main">
  <p188:cm id="{83020BBE-9D8E-A048-9969-F170123871AE}" authorId="{B5774C71-EE2D-B224-016F-2846A8682980}" created="2025-12-23T21:16:47.192">
    <ac:txMkLst xmlns:ac="http://schemas.microsoft.com/office/drawing/2013/main/command">
      <pc:docMk xmlns:pc="http://schemas.microsoft.com/office/powerpoint/2013/main/command"/>
      <pc:sldMk xmlns:pc="http://schemas.microsoft.com/office/powerpoint/2013/main/command" cId="1240617458" sldId="397"/>
      <ac:spMk id="114" creationId="{A5DCF182-FF40-B459-712D-A3AAEEF0991E}"/>
      <ac:txMk cp="1" len="262">
        <ac:context len="410" hash="4021017388"/>
      </ac:txMk>
    </ac:txMkLst>
    <p188:pos x="8196680" y="828867"/>
    <p188:txBody>
      <a:bodyPr/>
      <a:lstStyle/>
      <a:p>
        <a:r>
          <a:rPr lang="en-US"/>
          <a:t>red = updated for this talk (new #1 is the prior #2). #2 is rewritten.</a:t>
        </a:r>
      </a:p>
    </p188:txBody>
  </p188:cm>
</p188:cmLst>
</file>

<file path=ppt/comments/modernComment_109_5F071218.xml><?xml version="1.0" encoding="utf-8"?>
<p188:cmLst xmlns:a="http://schemas.openxmlformats.org/drawingml/2006/main" xmlns:r="http://schemas.openxmlformats.org/officeDocument/2006/relationships" xmlns:p188="http://schemas.microsoft.com/office/powerpoint/2018/8/main">
  <p188:cm id="{46B55E80-D319-BC40-B798-3AB9583E51B8}" authorId="{B5774C71-EE2D-B224-016F-2846A8682980}" created="2025-12-23T21:16:47.192">
    <ac:txMkLst xmlns:ac="http://schemas.microsoft.com/office/drawing/2013/main/command">
      <pc:docMk xmlns:pc="http://schemas.microsoft.com/office/powerpoint/2013/main/command"/>
      <pc:sldMk xmlns:pc="http://schemas.microsoft.com/office/powerpoint/2013/main/command" cId="1594298904" sldId="265"/>
      <ac:spMk id="114" creationId="{00000000-0000-0000-0000-000000000000}"/>
      <ac:txMk cp="1" len="262">
        <ac:context len="410" hash="4021017388"/>
      </ac:txMk>
    </ac:txMkLst>
    <p188:pos x="8196680" y="828867"/>
    <p188:txBody>
      <a:bodyPr/>
      <a:lstStyle/>
      <a:p>
        <a:r>
          <a:rPr lang="en-US"/>
          <a:t>red = updated for this talk (new #1 is the prior #2). #2 is rewritten.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simplewordcloud.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dx.doi.org/10.1890/13-0871.1"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dx.doi.org/10.1890/13-0871.1"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406ff84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406ff84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52504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53211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Blank slide between preparatory notes and the workshop slides</a:t>
            </a:r>
          </a:p>
        </p:txBody>
      </p:sp>
    </p:spTree>
    <p:extLst>
      <p:ext uri="{BB962C8B-B14F-4D97-AF65-F5344CB8AC3E}">
        <p14:creationId xmlns:p14="http://schemas.microsoft.com/office/powerpoint/2010/main" val="1405787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Briefly introduce yourselves as developing this workshop, based on the workshop series developed by PEEER (Publishing for an Ethical and Equitable Environment in Research) — </a:t>
            </a:r>
            <a:r>
              <a:rPr lang="en-US" sz="1100" dirty="0">
                <a:solidFill>
                  <a:schemeClr val="dk1"/>
                </a:solidFill>
                <a:latin typeface="Calibri"/>
                <a:ea typeface="Calibri"/>
                <a:cs typeface="Calibri"/>
                <a:sym typeface="Calibri"/>
              </a:rPr>
              <a:t>a coalition of authors, editors, reviewers, libraries, publishers, and societies to support affordable and equitable access plus a healthy scientific and research community.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Add brief intro = personal journey, if it seems appropriate.</a:t>
            </a:r>
            <a:br>
              <a:rPr lang="en-US" sz="1100" b="0" i="0" u="none" strike="noStrike" cap="none" dirty="0">
                <a:solidFill>
                  <a:srgbClr val="000000"/>
                </a:solidFill>
                <a:effectLst/>
                <a:latin typeface="Arial"/>
                <a:ea typeface="Arial"/>
                <a:cs typeface="Arial"/>
                <a:sym typeface="Arial"/>
              </a:rPr>
            </a:br>
            <a:endParaRPr lang="en-US" sz="1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t>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Share the goals for the workshop</a:t>
            </a:r>
            <a:endParaRPr dirty="0"/>
          </a:p>
        </p:txBody>
      </p:sp>
    </p:spTree>
    <p:extLst>
      <p:ext uri="{BB962C8B-B14F-4D97-AF65-F5344CB8AC3E}">
        <p14:creationId xmlns:p14="http://schemas.microsoft.com/office/powerpoint/2010/main" val="3806503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Share the agenda. Timing can be expanded to a four-hour workshop primarily by giving more time for the breakout groups, extending breaks by 5 mins, allowing a little more time for the final Tips &amp; QA sessions. (We encourage interruptions and questions in the Tips session, essentially merging the </a:t>
            </a:r>
            <a:r>
              <a:rPr lang="en-US" dirty="0" err="1"/>
              <a:t>Tips+QA</a:t>
            </a:r>
            <a:r>
              <a:rPr lang="en-US" dirty="0"/>
              <a:t> which leads to a more dynamic discussion.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Edit the final line, depending on your plans. The lunch can offer an opportunity for Workshop 1 participants to mingle with Workshop 2 participants (as well as panelists and organizers) if you are running both workshops consecutively. </a:t>
            </a:r>
            <a:endParaRPr dirty="0"/>
          </a:p>
        </p:txBody>
      </p:sp>
    </p:spTree>
    <p:extLst>
      <p:ext uri="{BB962C8B-B14F-4D97-AF65-F5344CB8AC3E}">
        <p14:creationId xmlns:p14="http://schemas.microsoft.com/office/powerpoint/2010/main" val="3677878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80578918-34D7-0D21-ED9F-D154C8DD293F}"/>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518D81A1-EEAF-E950-EF88-B2DDB8D736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16806D58-BDE0-EEF5-5409-B8D769C8042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25575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E8F0F410-371E-FE77-9355-C12F5003CDF8}"/>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5B648899-7F8F-139E-9246-E836692C5A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C45EC0FC-1785-7641-06B0-49857E198E0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Why are we offering this workshop?</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Current changes in publishing [see slide text] … including changing ownership of journals. </a:t>
            </a:r>
          </a:p>
          <a:p>
            <a:pPr marL="0" lvl="0" indent="0" algn="l" rtl="0">
              <a:lnSpc>
                <a:spcPct val="100000"/>
              </a:lnSpc>
              <a:spcBef>
                <a:spcPts val="0"/>
              </a:spcBef>
              <a:spcAft>
                <a:spcPts val="0"/>
              </a:spcAft>
              <a:buSzPts val="1100"/>
              <a:buNone/>
            </a:pPr>
            <a:r>
              <a:rPr lang="en-US" dirty="0"/>
              <a:t>From 1655–1960s, almost all journals were owned and run by societies. In recent years (taking root in the 1960s–1990s), the vast majority of new journals have been for-profit publisher-owned, accelerating in the past decade-or-so with predatory publishers, MDPI, </a:t>
            </a:r>
            <a:r>
              <a:rPr lang="en-US" dirty="0" err="1"/>
              <a:t>Frontiers.in</a:t>
            </a:r>
            <a:r>
              <a:rPr lang="en-US" dirty="0"/>
              <a:t>, and cascade journals at all the major publishers. </a:t>
            </a:r>
            <a:endParaRPr dirty="0"/>
          </a:p>
        </p:txBody>
      </p:sp>
    </p:spTree>
    <p:extLst>
      <p:ext uri="{BB962C8B-B14F-4D97-AF65-F5344CB8AC3E}">
        <p14:creationId xmlns:p14="http://schemas.microsoft.com/office/powerpoint/2010/main" val="1615381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634EA04E-8BE7-C4E6-9AF6-B04930233DA3}"/>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6B082A47-7F7E-D4A0-5614-7CF0BF7011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A01DD2FB-FE3C-B570-B181-814647917D8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30327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5568153-6936-A519-9F53-846C2A18B8FB}"/>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BF4E9490-A7F4-0805-2177-73119DAB96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E65B3C56-3E45-5941-941D-952F712ECC7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71360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89C48B1A-C134-162E-C831-EBE7EEFE6EAD}"/>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421BFE66-784F-1DF1-FB79-F3CC83D9E9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A131EA30-C07D-A993-5F0A-1EAFE1B0ED0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42821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So, this workshop will … [paraphrase slide text]</a:t>
            </a:r>
            <a:endParaRPr dirty="0"/>
          </a:p>
        </p:txBody>
      </p:sp>
    </p:spTree>
    <p:extLst>
      <p:ext uri="{BB962C8B-B14F-4D97-AF65-F5344CB8AC3E}">
        <p14:creationId xmlns:p14="http://schemas.microsoft.com/office/powerpoint/2010/main" val="1362803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In terms of workshop logistics/tenor, please remember that …[paraphrase slide text]</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48047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B082A084-4EFC-D64B-FC40-425FCD188DC7}"/>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2D84C257-AC44-146D-BA1B-60F62E36A8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AA1576FD-2F4E-9545-D262-BA007C6F2A4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9759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900" dirty="0">
                <a:solidFill>
                  <a:srgbClr val="595959"/>
                </a:solidFill>
                <a:latin typeface="Calibri"/>
                <a:ea typeface="Calibri"/>
                <a:cs typeface="Calibri"/>
                <a:sym typeface="Calibri"/>
              </a:rPr>
              <a:t>WARM-UP QUESTIONS IF NEEDED</a:t>
            </a:r>
            <a:endParaRPr sz="1900" dirty="0">
              <a:solidFill>
                <a:srgbClr val="595959"/>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(Motivations for publishing)</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Motivations for publishing: Evaluations? Personal satisfaction?</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external pressures experienced when choosing a publishing venue? </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How do the current metrics for evaluating research (e.g., impact factor, h-index) affect publishing choices</a:t>
            </a: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(Peer review process)</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How do journal publishers ensure transparency in their editorial and review processes, and what improvements could be made to increase trust in these processes?</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potential benefits and challenges of preprint servers, and how can they be effectively integrated into the publishing landscape?</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role do editors/societies/publishers/librarians play in supporting ECRs through the publishing process, and how can this support be enhanced?</a:t>
            </a: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(Enacting cultural change)</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main barriers to affordable open access publications, and how can these barriers be reduced? </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initiatives can journals implement to ensure a more equitable and inclusive publishing process for researchers (think globally)?</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strategies can be implemented in different institutions to ensure that researchers from underrepresented regions and institutions have equitable opportunities in the publishing process?</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role could scientific societies play in ameliorating the current situation?</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“we/you” as researchers can do?</a:t>
            </a:r>
            <a:endParaRPr sz="1900" dirty="0">
              <a:solidFill>
                <a:srgbClr val="595959"/>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046535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After panelists introduce themselves, during which they might also give a short anecdote of a pivotal experience in publishing themselves, to transition to audience questions you might:</a:t>
            </a:r>
          </a:p>
          <a:p>
            <a:pPr marL="228600" lvl="0" indent="-228600" algn="l" rtl="0">
              <a:lnSpc>
                <a:spcPct val="100000"/>
              </a:lnSpc>
              <a:spcBef>
                <a:spcPts val="0"/>
              </a:spcBef>
              <a:spcAft>
                <a:spcPts val="0"/>
              </a:spcAft>
              <a:buSzPts val="1100"/>
              <a:buAutoNum type="arabicPeriod"/>
            </a:pPr>
            <a:r>
              <a:rPr lang="en-US" dirty="0"/>
              <a:t>Ask the audience a question or two first, e.g. about how many of them have published a paper, what career stage they’re at, or similar relevant things. </a:t>
            </a:r>
          </a:p>
          <a:p>
            <a:pPr marL="228600" lvl="0" indent="-228600" algn="l" rtl="0">
              <a:lnSpc>
                <a:spcPct val="100000"/>
              </a:lnSpc>
              <a:spcBef>
                <a:spcPts val="0"/>
              </a:spcBef>
              <a:spcAft>
                <a:spcPts val="0"/>
              </a:spcAft>
              <a:buSzPts val="1100"/>
              <a:buAutoNum type="arabicPeriod"/>
            </a:pPr>
            <a:r>
              <a:rPr lang="en-US" dirty="0"/>
              <a:t>Prepare a few warm-up questions, in case needed </a:t>
            </a:r>
          </a:p>
          <a:p>
            <a:pPr marL="228600" lvl="0" indent="-228600" algn="l" rtl="0">
              <a:lnSpc>
                <a:spcPct val="100000"/>
              </a:lnSpc>
              <a:spcBef>
                <a:spcPts val="0"/>
              </a:spcBef>
              <a:spcAft>
                <a:spcPts val="0"/>
              </a:spcAft>
              <a:buSzPts val="1100"/>
              <a:buAutoNum type="arabicPeriod"/>
            </a:pPr>
            <a:r>
              <a:rPr lang="en-US" dirty="0"/>
              <a:t>Start the audience questions as soon as possible</a:t>
            </a:r>
            <a:endParaRPr dirty="0"/>
          </a:p>
        </p:txBody>
      </p:sp>
    </p:spTree>
    <p:extLst>
      <p:ext uri="{BB962C8B-B14F-4D97-AF65-F5344CB8AC3E}">
        <p14:creationId xmlns:p14="http://schemas.microsoft.com/office/powerpoint/2010/main" val="43089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that this link should be synchronized with the links in the email sent to participants before the workshop (see initial three slides) and with the links on the slides during the breakout sessions.  </a:t>
            </a:r>
          </a:p>
          <a:p>
            <a:r>
              <a:rPr lang="en-US" dirty="0"/>
              <a:t>We usually cue up the email to send a few minutes before the end of the panel session, or during the break (if it’s a longish break). </a:t>
            </a:r>
          </a:p>
          <a:p>
            <a:r>
              <a:rPr lang="en-US" dirty="0"/>
              <a:t>You may want to extend this break a little, depending on how long you have for the workshop, how long the prior session was, whether you’ve got refreshments, </a:t>
            </a:r>
            <a:r>
              <a:rPr lang="en-US" dirty="0" err="1"/>
              <a:t>etc</a:t>
            </a:r>
            <a:r>
              <a:rPr lang="en-US" dirty="0"/>
              <a:t> … </a:t>
            </a:r>
          </a:p>
        </p:txBody>
      </p:sp>
    </p:spTree>
    <p:extLst>
      <p:ext uri="{BB962C8B-B14F-4D97-AF65-F5344CB8AC3E}">
        <p14:creationId xmlns:p14="http://schemas.microsoft.com/office/powerpoint/2010/main" val="4281044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BA358A2E-1D99-D288-52A8-C6E5734FD770}"/>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1E883CE7-1E0E-DC8B-C347-FFC64B014C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D6613C2A-6BBD-64D3-C232-CF995DE8708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87082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E73724AE-2571-13E8-A629-DEFD3BD292B0}"/>
            </a:ext>
          </a:extLst>
        </p:cNvPr>
        <p:cNvGrpSpPr/>
        <p:nvPr/>
      </p:nvGrpSpPr>
      <p:grpSpPr>
        <a:xfrm>
          <a:off x="0" y="0"/>
          <a:ext cx="0" cy="0"/>
          <a:chOff x="0" y="0"/>
          <a:chExt cx="0" cy="0"/>
        </a:xfrm>
      </p:grpSpPr>
      <p:sp>
        <p:nvSpPr>
          <p:cNvPr id="122" name="Google Shape;122;p9:notes">
            <a:extLst>
              <a:ext uri="{FF2B5EF4-FFF2-40B4-BE49-F238E27FC236}">
                <a16:creationId xmlns:a16="http://schemas.microsoft.com/office/drawing/2014/main" id="{9C4392B5-2F89-2319-C4E5-664B86C2CB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9:notes">
            <a:extLst>
              <a:ext uri="{FF2B5EF4-FFF2-40B4-BE49-F238E27FC236}">
                <a16:creationId xmlns:a16="http://schemas.microsoft.com/office/drawing/2014/main" id="{B852498B-2AAE-341E-CD73-C277981D0A8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63500" lvl="0" indent="0" algn="l" rtl="0">
              <a:spcBef>
                <a:spcPts val="500"/>
              </a:spcBef>
              <a:spcAft>
                <a:spcPts val="0"/>
              </a:spcAft>
              <a:buClr>
                <a:schemeClr val="dk1"/>
              </a:buClr>
              <a:buSzPts val="1100"/>
              <a:buFont typeface="Arial"/>
              <a:buNone/>
            </a:pPr>
            <a:r>
              <a:rPr lang="en-GB" sz="1100" dirty="0">
                <a:solidFill>
                  <a:srgbClr val="FF0000"/>
                </a:solidFill>
                <a:latin typeface="Calibri"/>
                <a:ea typeface="Calibri"/>
                <a:cs typeface="Calibri"/>
                <a:sym typeface="Calibri"/>
              </a:rPr>
              <a:t>A set of questions for workshop participants to answer and discuss, I divided into three discussions. These were the following: </a:t>
            </a:r>
          </a:p>
          <a:p>
            <a:pPr marL="63500" lvl="0" indent="0" algn="l" rtl="0">
              <a:spcBef>
                <a:spcPts val="500"/>
              </a:spcBef>
              <a:spcAft>
                <a:spcPts val="0"/>
              </a:spcAft>
              <a:buClr>
                <a:schemeClr val="dk1"/>
              </a:buClr>
              <a:buSzPts val="1100"/>
              <a:buFont typeface="Arial"/>
              <a:buNone/>
            </a:pPr>
            <a:r>
              <a:rPr lang="en-US" sz="1100" b="0" i="0" u="none" strike="noStrike" cap="none" dirty="0">
                <a:solidFill>
                  <a:srgbClr val="000000"/>
                </a:solidFill>
                <a:effectLst/>
                <a:latin typeface="Arial"/>
                <a:ea typeface="Arial"/>
                <a:cs typeface="Arial"/>
                <a:sym typeface="Arial"/>
              </a:rPr>
              <a:t>1st section: In which journal(s) are the topics of your thesis being published? Which journal(s) have you read more articles from? Which journal is the most read in your research area/field?</a:t>
            </a:r>
            <a:br>
              <a:rPr lang="en-US" sz="1100" b="0" i="0" u="none" strike="noStrike" cap="none" dirty="0">
                <a:solidFill>
                  <a:srgbClr val="000000"/>
                </a:solidFill>
                <a:effectLst/>
                <a:latin typeface="Arial"/>
                <a:ea typeface="Arial"/>
                <a:cs typeface="Arial"/>
                <a:sym typeface="Arial"/>
              </a:rPr>
            </a:br>
            <a:r>
              <a:rPr lang="en-US" sz="1100" b="0" i="0" u="none" strike="noStrike" cap="none" dirty="0">
                <a:solidFill>
                  <a:srgbClr val="000000"/>
                </a:solidFill>
                <a:effectLst/>
                <a:latin typeface="Arial"/>
                <a:ea typeface="Arial"/>
                <a:cs typeface="Arial"/>
                <a:sym typeface="Arial"/>
              </a:rPr>
              <a:t>2nd section: Where do you want to publish? Why?</a:t>
            </a:r>
            <a:br>
              <a:rPr lang="en-US" sz="1100" b="0" i="0" u="none" strike="noStrike" cap="none" dirty="0">
                <a:solidFill>
                  <a:srgbClr val="000000"/>
                </a:solidFill>
                <a:effectLst/>
                <a:latin typeface="Arial"/>
                <a:ea typeface="Arial"/>
                <a:cs typeface="Arial"/>
                <a:sym typeface="Arial"/>
              </a:rPr>
            </a:br>
            <a:r>
              <a:rPr lang="en-US" sz="1100" b="0" i="0" u="none" strike="noStrike" cap="none" dirty="0">
                <a:solidFill>
                  <a:srgbClr val="000000"/>
                </a:solidFill>
                <a:effectLst/>
                <a:latin typeface="Arial"/>
                <a:ea typeface="Arial"/>
                <a:cs typeface="Arial"/>
                <a:sym typeface="Arial"/>
              </a:rPr>
              <a:t>3rd section: What attributes should a "good" journal have? What constitutes a "good journal"?</a:t>
            </a:r>
            <a:br>
              <a:rPr lang="en-US" sz="1100" b="0" i="0" u="none" strike="noStrike" cap="none" dirty="0">
                <a:solidFill>
                  <a:srgbClr val="000000"/>
                </a:solidFill>
                <a:effectLst/>
                <a:latin typeface="Arial"/>
                <a:ea typeface="Arial"/>
                <a:cs typeface="Arial"/>
                <a:sym typeface="Arial"/>
              </a:rPr>
            </a:br>
            <a:r>
              <a:rPr lang="en-GB" sz="1100" dirty="0">
                <a:solidFill>
                  <a:srgbClr val="FF0000"/>
                </a:solidFill>
                <a:latin typeface="Calibri"/>
                <a:ea typeface="Calibri"/>
                <a:cs typeface="Calibri"/>
                <a:sym typeface="Calibri"/>
              </a:rPr>
              <a:t> </a:t>
            </a:r>
          </a:p>
          <a:p>
            <a:pPr marL="63500" lvl="0" indent="0" algn="l" rtl="0">
              <a:spcBef>
                <a:spcPts val="500"/>
              </a:spcBef>
              <a:spcAft>
                <a:spcPts val="0"/>
              </a:spcAft>
              <a:buClr>
                <a:schemeClr val="dk1"/>
              </a:buClr>
              <a:buSzPts val="1100"/>
              <a:buFont typeface="Arial"/>
              <a:buNone/>
            </a:pPr>
            <a:r>
              <a:rPr lang="en-GB" sz="1100" dirty="0">
                <a:solidFill>
                  <a:srgbClr val="FF0000"/>
                </a:solidFill>
                <a:latin typeface="Calibri"/>
                <a:ea typeface="Calibri"/>
                <a:cs typeface="Calibri"/>
                <a:sym typeface="Calibri"/>
              </a:rPr>
              <a:t>While we have used the linked google sheet to gather responses, which the lead organizer has pasted into a </a:t>
            </a:r>
            <a:r>
              <a:rPr lang="en-GB" sz="1100" dirty="0" err="1">
                <a:solidFill>
                  <a:srgbClr val="FF0000"/>
                </a:solidFill>
                <a:latin typeface="Calibri"/>
                <a:ea typeface="Calibri"/>
                <a:cs typeface="Calibri"/>
                <a:sym typeface="Calibri"/>
              </a:rPr>
              <a:t>wordcloud</a:t>
            </a:r>
            <a:r>
              <a:rPr lang="en-GB" sz="1100" dirty="0">
                <a:solidFill>
                  <a:srgbClr val="FF0000"/>
                </a:solidFill>
                <a:latin typeface="Calibri"/>
                <a:ea typeface="Calibri"/>
                <a:cs typeface="Calibri"/>
                <a:sym typeface="Calibri"/>
              </a:rPr>
              <a:t> to share. Others have written the answers on a blackboard and fostered a group discussion around them. </a:t>
            </a:r>
          </a:p>
          <a:p>
            <a:pPr marL="63500" lvl="0" indent="0" algn="l" rtl="0">
              <a:spcBef>
                <a:spcPts val="500"/>
              </a:spcBef>
              <a:spcAft>
                <a:spcPts val="0"/>
              </a:spcAft>
              <a:buClr>
                <a:schemeClr val="dk1"/>
              </a:buClr>
              <a:buSzPts val="1100"/>
              <a:buFont typeface="Arial"/>
              <a:buNone/>
            </a:pPr>
            <a:r>
              <a:rPr lang="en-GB" sz="1100" dirty="0">
                <a:solidFill>
                  <a:srgbClr val="FF0000"/>
                </a:solidFill>
                <a:latin typeface="Calibri"/>
                <a:ea typeface="Calibri"/>
                <a:cs typeface="Calibri"/>
                <a:sym typeface="Calibri"/>
              </a:rPr>
              <a:t> </a:t>
            </a:r>
            <a:br>
              <a:rPr lang="en-GB" sz="1100" dirty="0">
                <a:solidFill>
                  <a:srgbClr val="FF0000"/>
                </a:solidFill>
                <a:latin typeface="Calibri"/>
                <a:ea typeface="Calibri"/>
                <a:cs typeface="Calibri"/>
                <a:sym typeface="Calibri"/>
              </a:rPr>
            </a:br>
            <a:endParaRPr dirty="0"/>
          </a:p>
        </p:txBody>
      </p:sp>
    </p:spTree>
    <p:extLst>
      <p:ext uri="{BB962C8B-B14F-4D97-AF65-F5344CB8AC3E}">
        <p14:creationId xmlns:p14="http://schemas.microsoft.com/office/powerpoint/2010/main" val="1809269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dirty="0" err="1"/>
              <a:t>CamelBackText</a:t>
            </a:r>
            <a:r>
              <a:rPr lang="en-US" dirty="0"/>
              <a:t> – i.e. word or phrase written as a single string with capitalization marking the start of each word.</a:t>
            </a:r>
          </a:p>
          <a:p>
            <a:r>
              <a:rPr lang="en-US" dirty="0" err="1"/>
              <a:t>Snake_text</a:t>
            </a:r>
            <a:r>
              <a:rPr lang="en-US" dirty="0"/>
              <a:t> may also work, but check your </a:t>
            </a:r>
            <a:r>
              <a:rPr lang="en-US" dirty="0" err="1"/>
              <a:t>wordcloud</a:t>
            </a:r>
            <a:r>
              <a:rPr lang="en-US" dirty="0"/>
              <a:t> generator to be sure.</a:t>
            </a:r>
            <a:endParaRPr dirty="0"/>
          </a:p>
        </p:txBody>
      </p:sp>
    </p:spTree>
    <p:extLst>
      <p:ext uri="{BB962C8B-B14F-4D97-AF65-F5344CB8AC3E}">
        <p14:creationId xmlns:p14="http://schemas.microsoft.com/office/powerpoint/2010/main" val="4122721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1B5D0EF2-B0B0-2007-E1C9-84AD8DCE46F4}"/>
            </a:ext>
          </a:extLst>
        </p:cNvPr>
        <p:cNvGrpSpPr/>
        <p:nvPr/>
      </p:nvGrpSpPr>
      <p:grpSpPr>
        <a:xfrm>
          <a:off x="0" y="0"/>
          <a:ext cx="0" cy="0"/>
          <a:chOff x="0" y="0"/>
          <a:chExt cx="0" cy="0"/>
        </a:xfrm>
      </p:grpSpPr>
      <p:sp>
        <p:nvSpPr>
          <p:cNvPr id="122" name="Google Shape;122;p9:notes">
            <a:extLst>
              <a:ext uri="{FF2B5EF4-FFF2-40B4-BE49-F238E27FC236}">
                <a16:creationId xmlns:a16="http://schemas.microsoft.com/office/drawing/2014/main" id="{2D33804E-F04D-9194-226E-984D04AFB1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9:notes">
            <a:extLst>
              <a:ext uri="{FF2B5EF4-FFF2-40B4-BE49-F238E27FC236}">
                <a16:creationId xmlns:a16="http://schemas.microsoft.com/office/drawing/2014/main" id="{B0EC6142-1226-39D2-6238-9D8F640CF88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0502212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Before you start the workshop, delete the four </a:t>
            </a:r>
            <a:r>
              <a:rPr lang="en-US" dirty="0" err="1"/>
              <a:t>wordclouds</a:t>
            </a:r>
            <a:r>
              <a:rPr lang="en-US" dirty="0"/>
              <a:t> from this slide. You will generate new </a:t>
            </a:r>
            <a:r>
              <a:rPr lang="en-US" dirty="0" err="1"/>
              <a:t>wordclouds</a:t>
            </a:r>
            <a:r>
              <a:rPr lang="en-US" dirty="0"/>
              <a:t> using the new workshop participants’ input. </a:t>
            </a:r>
          </a:p>
          <a:p>
            <a:r>
              <a:rPr lang="en-US" dirty="0"/>
              <a:t>During the workshop, we usually just make the </a:t>
            </a:r>
            <a:r>
              <a:rPr lang="en-US" dirty="0" err="1"/>
              <a:t>wordclouds</a:t>
            </a:r>
            <a:r>
              <a:rPr lang="en-US" dirty="0"/>
              <a:t> in the browser (</a:t>
            </a:r>
            <a:r>
              <a:rPr lang="en-US" dirty="0">
                <a:solidFill>
                  <a:srgbClr val="FF0000"/>
                </a:solidFill>
                <a:hlinkClick r:id="rId3"/>
              </a:rPr>
              <a:t>https://simplewordcloud.com/</a:t>
            </a:r>
            <a:r>
              <a:rPr lang="en-US" dirty="0">
                <a:solidFill>
                  <a:srgbClr val="FF0000"/>
                </a:solidFill>
              </a:rPr>
              <a:t> has proven simple and reliable to date</a:t>
            </a:r>
            <a:r>
              <a:rPr lang="en-US" dirty="0"/>
              <a:t>) and show them there, to save time rather than copying and pasting.  We add the screenshots later, before sharing a PDF with the workshop participants. </a:t>
            </a:r>
          </a:p>
        </p:txBody>
      </p:sp>
    </p:spTree>
    <p:extLst>
      <p:ext uri="{BB962C8B-B14F-4D97-AF65-F5344CB8AC3E}">
        <p14:creationId xmlns:p14="http://schemas.microsoft.com/office/powerpoint/2010/main" val="1291134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7D31015F-CBDB-6A2B-02AD-706D05C53733}"/>
            </a:ext>
          </a:extLst>
        </p:cNvPr>
        <p:cNvGrpSpPr/>
        <p:nvPr/>
      </p:nvGrpSpPr>
      <p:grpSpPr>
        <a:xfrm>
          <a:off x="0" y="0"/>
          <a:ext cx="0" cy="0"/>
          <a:chOff x="0" y="0"/>
          <a:chExt cx="0" cy="0"/>
        </a:xfrm>
      </p:grpSpPr>
      <p:sp>
        <p:nvSpPr>
          <p:cNvPr id="122" name="Google Shape;122;p9:notes">
            <a:extLst>
              <a:ext uri="{FF2B5EF4-FFF2-40B4-BE49-F238E27FC236}">
                <a16:creationId xmlns:a16="http://schemas.microsoft.com/office/drawing/2014/main" id="{C9A69443-1504-FE72-86C2-37AE6D5635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9:notes">
            <a:extLst>
              <a:ext uri="{FF2B5EF4-FFF2-40B4-BE49-F238E27FC236}">
                <a16:creationId xmlns:a16="http://schemas.microsoft.com/office/drawing/2014/main" id="{D28AF406-FCF8-4916-7C1B-6BCBE5A8333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569699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Before you start the workshop, delete the two </a:t>
            </a:r>
            <a:r>
              <a:rPr lang="en-US" dirty="0" err="1"/>
              <a:t>wordclouds</a:t>
            </a:r>
            <a:r>
              <a:rPr lang="en-US" dirty="0"/>
              <a:t> from this slide. You will generate new </a:t>
            </a:r>
            <a:r>
              <a:rPr lang="en-US" dirty="0" err="1"/>
              <a:t>wordclouds</a:t>
            </a:r>
            <a:r>
              <a:rPr lang="en-US" dirty="0"/>
              <a:t> using the new workshop participants’ input, share them in the browser, and paste them here before distributing the PDF to participants after the workshop. </a:t>
            </a:r>
          </a:p>
          <a:p>
            <a:endParaRPr lang="en-US" dirty="0"/>
          </a:p>
        </p:txBody>
      </p:sp>
    </p:spTree>
    <p:extLst>
      <p:ext uri="{BB962C8B-B14F-4D97-AF65-F5344CB8AC3E}">
        <p14:creationId xmlns:p14="http://schemas.microsoft.com/office/powerpoint/2010/main" val="410080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C639AC78-B0D8-47B3-7930-726689FF199D}"/>
            </a:ext>
          </a:extLst>
        </p:cNvPr>
        <p:cNvGrpSpPr/>
        <p:nvPr/>
      </p:nvGrpSpPr>
      <p:grpSpPr>
        <a:xfrm>
          <a:off x="0" y="0"/>
          <a:ext cx="0" cy="0"/>
          <a:chOff x="0" y="0"/>
          <a:chExt cx="0" cy="0"/>
        </a:xfrm>
      </p:grpSpPr>
      <p:sp>
        <p:nvSpPr>
          <p:cNvPr id="122" name="Google Shape;122;p9:notes">
            <a:extLst>
              <a:ext uri="{FF2B5EF4-FFF2-40B4-BE49-F238E27FC236}">
                <a16:creationId xmlns:a16="http://schemas.microsoft.com/office/drawing/2014/main" id="{2CC962FF-E9AA-E042-223D-3F240C231C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9:notes">
            <a:extLst>
              <a:ext uri="{FF2B5EF4-FFF2-40B4-BE49-F238E27FC236}">
                <a16:creationId xmlns:a16="http://schemas.microsoft.com/office/drawing/2014/main" id="{B98533FD-4431-0C37-CD01-D59E416AADE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519524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Before you start the workshop, delete the </a:t>
            </a:r>
            <a:r>
              <a:rPr lang="en-US" dirty="0" err="1"/>
              <a:t>wordcloud</a:t>
            </a:r>
            <a:r>
              <a:rPr lang="en-US" dirty="0"/>
              <a:t> from this slide. You will generate new </a:t>
            </a:r>
            <a:r>
              <a:rPr lang="en-US" dirty="0" err="1"/>
              <a:t>wordclouds</a:t>
            </a:r>
            <a:r>
              <a:rPr lang="en-US" dirty="0"/>
              <a:t> using the new workshop participants’ input, share them in the browser, and paste them here before distributing the PDF to participants after the workshop. </a:t>
            </a:r>
          </a:p>
          <a:p>
            <a:endParaRPr lang="en-US" dirty="0"/>
          </a:p>
        </p:txBody>
      </p:sp>
    </p:spTree>
    <p:extLst>
      <p:ext uri="{BB962C8B-B14F-4D97-AF65-F5344CB8AC3E}">
        <p14:creationId xmlns:p14="http://schemas.microsoft.com/office/powerpoint/2010/main" val="1979444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BC844395-F741-D3FB-47F4-4013167175E6}"/>
            </a:ext>
          </a:extLst>
        </p:cNvPr>
        <p:cNvGrpSpPr/>
        <p:nvPr/>
      </p:nvGrpSpPr>
      <p:grpSpPr>
        <a:xfrm>
          <a:off x="0" y="0"/>
          <a:ext cx="0" cy="0"/>
          <a:chOff x="0" y="0"/>
          <a:chExt cx="0" cy="0"/>
        </a:xfrm>
      </p:grpSpPr>
      <p:sp>
        <p:nvSpPr>
          <p:cNvPr id="93" name="Google Shape;93;g358db6c546a_0_1:notes">
            <a:extLst>
              <a:ext uri="{FF2B5EF4-FFF2-40B4-BE49-F238E27FC236}">
                <a16:creationId xmlns:a16="http://schemas.microsoft.com/office/drawing/2014/main" id="{CC2FEA7D-4ED0-715C-82E3-BA36864B2A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8db6c546a_0_1:notes">
            <a:extLst>
              <a:ext uri="{FF2B5EF4-FFF2-40B4-BE49-F238E27FC236}">
                <a16:creationId xmlns:a16="http://schemas.microsoft.com/office/drawing/2014/main" id="{7EC98079-A990-B45C-885A-3E6CB43464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Have the participants either</a:t>
            </a:r>
          </a:p>
          <a:p>
            <a:pPr marL="228600" lvl="0" indent="-228600" algn="l" rtl="0">
              <a:spcBef>
                <a:spcPts val="0"/>
              </a:spcBef>
              <a:spcAft>
                <a:spcPts val="0"/>
              </a:spcAft>
              <a:buAutoNum type="arabicParenBoth"/>
            </a:pPr>
            <a:r>
              <a:rPr lang="en-US" dirty="0"/>
              <a:t>Think about it themselves during break</a:t>
            </a:r>
          </a:p>
          <a:p>
            <a:pPr marL="228600" lvl="0" indent="-228600" algn="l" rtl="0">
              <a:spcBef>
                <a:spcPts val="0"/>
              </a:spcBef>
              <a:spcAft>
                <a:spcPts val="0"/>
              </a:spcAft>
              <a:buAutoNum type="arabicParenBoth"/>
            </a:pPr>
            <a:r>
              <a:rPr lang="en-US" dirty="0"/>
              <a:t>Think-pair before break</a:t>
            </a:r>
          </a:p>
          <a:p>
            <a:pPr marL="228600" lvl="0" indent="-228600" algn="l" rtl="0">
              <a:spcBef>
                <a:spcPts val="0"/>
              </a:spcBef>
              <a:spcAft>
                <a:spcPts val="0"/>
              </a:spcAft>
              <a:buAutoNum type="arabicParenBoth"/>
            </a:pPr>
            <a:r>
              <a:rPr lang="en-US" dirty="0"/>
              <a:t>Think-pair-share and develop a couple of statements for the prompts, e.g. to compare with what we propose after the break. </a:t>
            </a:r>
          </a:p>
          <a:p>
            <a:pPr marL="228600" lvl="0" indent="-228600" algn="l" rtl="0">
              <a:spcBef>
                <a:spcPts val="0"/>
              </a:spcBef>
              <a:spcAft>
                <a:spcPts val="0"/>
              </a:spcAft>
              <a:buAutoNum type="arabicParenBoth"/>
            </a:pPr>
            <a:r>
              <a:rPr lang="en-US" dirty="0"/>
              <a:t>They can do this in their head, on boards/</a:t>
            </a:r>
            <a:r>
              <a:rPr lang="en-US" dirty="0" err="1"/>
              <a:t>posterpaper</a:t>
            </a:r>
            <a:r>
              <a:rPr lang="en-US" dirty="0"/>
              <a:t> or on an extra tab in the google sheet. </a:t>
            </a:r>
            <a:endParaRPr dirty="0"/>
          </a:p>
        </p:txBody>
      </p:sp>
    </p:spTree>
    <p:extLst>
      <p:ext uri="{BB962C8B-B14F-4D97-AF65-F5344CB8AC3E}">
        <p14:creationId xmlns:p14="http://schemas.microsoft.com/office/powerpoint/2010/main" val="25386003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A2907674-502B-2747-9F8E-6E5FDB109C71}"/>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B2CE36F2-6E9A-9263-4B53-9587D94055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9F9C17FF-7E0D-698E-0DB5-1FE22D21CFE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658569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276E6DF4-AF52-2F5F-0495-8207CD9217C3}"/>
            </a:ext>
          </a:extLst>
        </p:cNvPr>
        <p:cNvGrpSpPr/>
        <p:nvPr/>
      </p:nvGrpSpPr>
      <p:grpSpPr>
        <a:xfrm>
          <a:off x="0" y="0"/>
          <a:ext cx="0" cy="0"/>
          <a:chOff x="0" y="0"/>
          <a:chExt cx="0" cy="0"/>
        </a:xfrm>
      </p:grpSpPr>
      <p:sp>
        <p:nvSpPr>
          <p:cNvPr id="93" name="Google Shape;93;g358db6c546a_0_1:notes">
            <a:extLst>
              <a:ext uri="{FF2B5EF4-FFF2-40B4-BE49-F238E27FC236}">
                <a16:creationId xmlns:a16="http://schemas.microsoft.com/office/drawing/2014/main" id="{BC8E7D90-277F-BE97-ADFC-7B97B6883E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8db6c546a_0_1:notes">
            <a:extLst>
              <a:ext uri="{FF2B5EF4-FFF2-40B4-BE49-F238E27FC236}">
                <a16:creationId xmlns:a16="http://schemas.microsoft.com/office/drawing/2014/main" id="{0CE953C9-56A8-5134-0A47-0DADD155DF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Briefly discuss shared lessons/meaning.</a:t>
            </a:r>
            <a:endParaRPr dirty="0"/>
          </a:p>
        </p:txBody>
      </p:sp>
    </p:spTree>
    <p:extLst>
      <p:ext uri="{BB962C8B-B14F-4D97-AF65-F5344CB8AC3E}">
        <p14:creationId xmlns:p14="http://schemas.microsoft.com/office/powerpoint/2010/main" val="28616493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If those are your shared goals, then how do you find journals that meet your goals?</a:t>
            </a:r>
          </a:p>
          <a:p>
            <a:r>
              <a:rPr lang="en-US" dirty="0"/>
              <a:t>Here are six resources (tailored toward biogeography, ecology, evolution, though some work for any discipline, e.g. FOAA, JOT, JANE, </a:t>
            </a:r>
            <a:r>
              <a:rPr lang="en-US" dirty="0" err="1"/>
              <a:t>think.check.submit</a:t>
            </a:r>
            <a:r>
              <a:rPr lang="en-US" dirty="0"/>
              <a:t>)</a:t>
            </a:r>
          </a:p>
        </p:txBody>
      </p:sp>
    </p:spTree>
    <p:extLst>
      <p:ext uri="{BB962C8B-B14F-4D97-AF65-F5344CB8AC3E}">
        <p14:creationId xmlns:p14="http://schemas.microsoft.com/office/powerpoint/2010/main" val="2278715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A6434-6DEC-A0D4-7027-D57C56895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9C030-5D1D-FD57-1044-1989CEA0B1F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6FD572-00A6-BC03-3869-599937BC44CF}"/>
              </a:ext>
            </a:extLst>
          </p:cNvPr>
          <p:cNvSpPr>
            <a:spLocks noGrp="1"/>
          </p:cNvSpPr>
          <p:nvPr>
            <p:ph type="body" idx="1"/>
          </p:nvPr>
        </p:nvSpPr>
        <p:spPr/>
        <p:txBody>
          <a:bodyPr/>
          <a:lstStyle/>
          <a:p>
            <a:r>
              <a:rPr lang="en-US" dirty="0"/>
              <a:t>The criteria seem generally good … but </a:t>
            </a:r>
          </a:p>
          <a:p>
            <a:r>
              <a:rPr lang="en-US" dirty="0"/>
              <a:t>- Who are members?</a:t>
            </a:r>
          </a:p>
          <a:p>
            <a:r>
              <a:rPr lang="en-US" dirty="0"/>
              <a:t>- What activities do they support?</a:t>
            </a:r>
          </a:p>
        </p:txBody>
      </p:sp>
    </p:spTree>
    <p:extLst>
      <p:ext uri="{BB962C8B-B14F-4D97-AF65-F5344CB8AC3E}">
        <p14:creationId xmlns:p14="http://schemas.microsoft.com/office/powerpoint/2010/main" val="40756468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856F-642A-A990-CE90-9AEB7023D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1E1F2-C3AA-C567-A54E-B9E1D5A79EB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EB0851-5C2E-C7BE-5CA6-7FA23F98997C}"/>
              </a:ext>
            </a:extLst>
          </p:cNvPr>
          <p:cNvSpPr>
            <a:spLocks noGrp="1"/>
          </p:cNvSpPr>
          <p:nvPr>
            <p:ph type="body" idx="1"/>
          </p:nvPr>
        </p:nvSpPr>
        <p:spPr/>
        <p:txBody>
          <a:bodyPr/>
          <a:lstStyle/>
          <a:p>
            <a:r>
              <a:rPr lang="en-US" dirty="0"/>
              <a:t>Worth checking out who are members – just for information / discussion</a:t>
            </a:r>
          </a:p>
          <a:p>
            <a:r>
              <a:rPr lang="en-US" dirty="0"/>
              <a:t>If you have time, walk folk through some parts of the submission checklist, which you can download here: https://</a:t>
            </a:r>
            <a:r>
              <a:rPr lang="en-US" dirty="0" err="1"/>
              <a:t>thinkchecksubmit.org</a:t>
            </a:r>
            <a:r>
              <a:rPr lang="en-US" dirty="0"/>
              <a:t>/journals/</a:t>
            </a:r>
          </a:p>
          <a:p>
            <a:endParaRPr lang="en-US" dirty="0"/>
          </a:p>
        </p:txBody>
      </p:sp>
    </p:spTree>
    <p:extLst>
      <p:ext uri="{BB962C8B-B14F-4D97-AF65-F5344CB8AC3E}">
        <p14:creationId xmlns:p14="http://schemas.microsoft.com/office/powerpoint/2010/main" val="34526727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4E5F3-C31B-6F32-BCAD-7648DC231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DAB9A-780D-F70C-B60E-46196CBD79F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F735F33-137E-3011-5A3E-90052DFECCE2}"/>
              </a:ext>
            </a:extLst>
          </p:cNvPr>
          <p:cNvSpPr>
            <a:spLocks noGrp="1"/>
          </p:cNvSpPr>
          <p:nvPr>
            <p:ph type="body" idx="1"/>
          </p:nvPr>
        </p:nvSpPr>
        <p:spPr/>
        <p:txBody>
          <a:bodyPr/>
          <a:lstStyle/>
          <a:p>
            <a:pPr rtl="0"/>
            <a:r>
              <a:rPr lang="en-US" sz="1100" b="1" i="0" u="none" strike="noStrike" cap="none" dirty="0">
                <a:solidFill>
                  <a:srgbClr val="000000"/>
                </a:solidFill>
                <a:effectLst/>
                <a:latin typeface="Arial"/>
                <a:ea typeface="Arial"/>
                <a:cs typeface="Arial"/>
                <a:sym typeface="Arial"/>
              </a:rPr>
              <a:t>Before you start the workshop, make sure you have a title and abstract at hand</a:t>
            </a:r>
          </a:p>
          <a:p>
            <a:pPr rtl="0"/>
            <a:r>
              <a:rPr lang="en-US" sz="1100" b="1" i="0" u="none" strike="noStrike" cap="none" dirty="0">
                <a:solidFill>
                  <a:srgbClr val="000000"/>
                </a:solidFill>
                <a:effectLst/>
                <a:latin typeface="Arial"/>
                <a:ea typeface="Arial"/>
                <a:cs typeface="Arial"/>
                <a:sym typeface="Arial"/>
              </a:rPr>
              <a:t>Paste them into the JOT browser and then discuss the outcomes (open versus not-open journals, impact factors and other metrics, match, </a:t>
            </a:r>
            <a:r>
              <a:rPr lang="en-US" sz="1100" b="1" i="0" u="none" strike="noStrike" cap="none" dirty="0" err="1">
                <a:solidFill>
                  <a:srgbClr val="000000"/>
                </a:solidFill>
                <a:effectLst/>
                <a:latin typeface="Arial"/>
                <a:ea typeface="Arial"/>
                <a:cs typeface="Arial"/>
                <a:sym typeface="Arial"/>
              </a:rPr>
              <a:t>etc</a:t>
            </a:r>
            <a:r>
              <a:rPr lang="en-US" sz="1100" b="1" i="0" u="none" strike="noStrike" cap="none" dirty="0">
                <a:solidFill>
                  <a:srgbClr val="000000"/>
                </a:solidFill>
                <a:effectLst/>
                <a:latin typeface="Arial"/>
                <a:ea typeface="Arial"/>
                <a:cs typeface="Arial"/>
                <a:sym typeface="Arial"/>
              </a:rPr>
              <a:t>)</a:t>
            </a:r>
          </a:p>
          <a:p>
            <a:pPr rtl="0"/>
            <a:endParaRPr lang="en-US" sz="1100" b="1" i="0" u="none" strike="noStrike" cap="none" dirty="0">
              <a:solidFill>
                <a:srgbClr val="000000"/>
              </a:solidFill>
              <a:effectLst/>
              <a:latin typeface="Arial"/>
              <a:ea typeface="Arial"/>
              <a:cs typeface="Arial"/>
              <a:sym typeface="Arial"/>
            </a:endParaRPr>
          </a:p>
          <a:p>
            <a:pPr rtl="0"/>
            <a:endParaRPr lang="en-US" sz="1100" b="0" i="0" u="none" strike="noStrike" cap="none" dirty="0">
              <a:solidFill>
                <a:srgbClr val="000000"/>
              </a:solidFill>
              <a:effectLst/>
              <a:latin typeface="Arial"/>
              <a:cs typeface="Arial"/>
              <a:sym typeface="Arial"/>
            </a:endParaRPr>
          </a:p>
          <a:p>
            <a:pPr rtl="0"/>
            <a:r>
              <a:rPr lang="en-US" sz="1100" b="0" i="0" u="none" strike="noStrike" cap="none" dirty="0">
                <a:solidFill>
                  <a:srgbClr val="000000"/>
                </a:solidFill>
                <a:effectLst/>
                <a:latin typeface="Arial"/>
                <a:cs typeface="Arial"/>
                <a:sym typeface="Arial"/>
              </a:rPr>
              <a:t>=====================</a:t>
            </a:r>
          </a:p>
          <a:p>
            <a:pPr rtl="0"/>
            <a:endParaRPr lang="en-US" sz="1100" b="0" i="0" u="none" strike="noStrike" cap="none" dirty="0">
              <a:solidFill>
                <a:srgbClr val="000000"/>
              </a:solidFill>
              <a:effectLst/>
              <a:latin typeface="Arial"/>
              <a:cs typeface="Arial"/>
              <a:sym typeface="Arial"/>
            </a:endParaRPr>
          </a:p>
          <a:p>
            <a:pPr rtl="0"/>
            <a:r>
              <a:rPr lang="en-US" sz="1100" b="0" i="0" u="none" strike="noStrike" cap="none" dirty="0">
                <a:solidFill>
                  <a:srgbClr val="000000"/>
                </a:solidFill>
                <a:effectLst/>
                <a:latin typeface="Arial"/>
                <a:cs typeface="Arial"/>
                <a:sym typeface="Arial"/>
              </a:rPr>
              <a:t>AN EXAMPLE:</a:t>
            </a:r>
          </a:p>
          <a:p>
            <a:pPr rtl="0"/>
            <a:endParaRPr lang="en-US" sz="1100" b="0" i="0" u="none" strike="noStrike" cap="none" dirty="0">
              <a:solidFill>
                <a:srgbClr val="000000"/>
              </a:solidFill>
              <a:effectLst/>
              <a:latin typeface="Arial"/>
              <a:cs typeface="Arial"/>
              <a:sym typeface="Arial"/>
            </a:endParaRPr>
          </a:p>
          <a:p>
            <a:pPr rtl="0"/>
            <a:r>
              <a:rPr lang="en-US" sz="1100" b="0" i="0" u="none" strike="noStrike" cap="none" dirty="0">
                <a:solidFill>
                  <a:srgbClr val="000000"/>
                </a:solidFill>
                <a:effectLst/>
                <a:latin typeface="Arial"/>
                <a:cs typeface="Arial"/>
                <a:sym typeface="Arial"/>
              </a:rPr>
              <a:t>The following paper was published in Ecological Monographs (Dawson et al. 2014) </a:t>
            </a:r>
            <a:r>
              <a:rPr lang="en-US" sz="1100" b="0" i="0" u="sng" strike="noStrike" cap="none" dirty="0">
                <a:solidFill>
                  <a:srgbClr val="000000"/>
                </a:solidFill>
                <a:effectLst/>
                <a:latin typeface="Arial"/>
                <a:ea typeface="Arial"/>
                <a:cs typeface="Arial"/>
                <a:sym typeface="Arial"/>
                <a:hlinkClick r:id="rId3"/>
              </a:rPr>
              <a:t>http://dx.doi.org/10.1890/13-0871.1</a:t>
            </a:r>
            <a:r>
              <a:rPr lang="en-US" sz="1100" b="0" i="0" u="none" strike="noStrike" cap="none" dirty="0">
                <a:solidFill>
                  <a:srgbClr val="000000"/>
                </a:solidFill>
                <a:effectLst/>
                <a:latin typeface="Arial"/>
                <a:ea typeface="Arial"/>
                <a:cs typeface="Arial"/>
                <a:sym typeface="Arial"/>
              </a:rPr>
              <a:t> </a:t>
            </a:r>
            <a:endParaRPr lang="en-US" sz="1100" b="0" i="0" u="none" strike="noStrike" cap="none" dirty="0">
              <a:solidFill>
                <a:srgbClr val="000000"/>
              </a:solidFill>
              <a:effectLst/>
              <a:latin typeface="Arial"/>
              <a:cs typeface="Arial"/>
              <a:sym typeface="Arial"/>
            </a:endParaRPr>
          </a:p>
          <a:p>
            <a:pPr rtl="0"/>
            <a:endParaRPr lang="en-US" sz="1100" b="0" i="0" u="none" strike="noStrike" cap="none" dirty="0">
              <a:solidFill>
                <a:srgbClr val="000000"/>
              </a:solidFill>
              <a:effectLst/>
              <a:latin typeface="Arial"/>
              <a:cs typeface="Arial"/>
              <a:sym typeface="Arial"/>
            </a:endParaRPr>
          </a:p>
          <a:p>
            <a:pPr rtl="0"/>
            <a:r>
              <a:rPr lang="en-US" dirty="0">
                <a:effectLst/>
              </a:rPr>
              <a:t>Dispersal potential and population genetic structure in the marine intertidal of the eastern North Pacific</a:t>
            </a:r>
          </a:p>
          <a:p>
            <a:pPr rtl="0"/>
            <a:endParaRPr lang="en-US" dirty="0">
              <a:effectLst/>
            </a:endParaRPr>
          </a:p>
          <a:p>
            <a:pPr rtl="0"/>
            <a:r>
              <a:rPr lang="en-US" dirty="0">
                <a:effectLst/>
              </a:rPr>
              <a:t>Population genetic theory and empirical comparisons of sister and sympatric marine species show that life history traits related to dispersal, such as pelagic duration (PD), should affect the frequency and spatial scale of migration, and thus influence population genetic structure. However, recent global analyses have concluded that PD is poorly correlated with marine population genetic structure. Here, we identify and compare genetic structure between four pairs of synchronously diverging co-distributed (SDC) species, drawn from standardized analyses of eight eastern North Pacific rocky intertidal invertebrates and one macrophyte. We test two hypotheses: H0, that species with similar dispersal potential have similar population genetic structure, and H1, that species with higher dispersal potential have lower population genetic differentiation. We find that differences in census population size (Nc), fecundity (F ), and PD are sufficient to explain measured differences in population genetic structure (/ST, DEST) between SDC species. However, theoretical differences in migration potential, calculated as a function of Nc, F, and PD, exceed empirical differences in migration, suggesting important roles for genetic drift and natural selection in structuring marine populations in the eastern North Pacific. A quantitatively similar relationship between PD and FST has been calculated for co-distributed species from the Great Barrier Reef, suggesting that meta-analyses of SDC species may reveal general patterns in how species’ traits and geographical variation interact to structure populations.</a:t>
            </a:r>
          </a:p>
          <a:p>
            <a:endParaRPr lang="en-US" dirty="0"/>
          </a:p>
        </p:txBody>
      </p:sp>
    </p:spTree>
    <p:extLst>
      <p:ext uri="{BB962C8B-B14F-4D97-AF65-F5344CB8AC3E}">
        <p14:creationId xmlns:p14="http://schemas.microsoft.com/office/powerpoint/2010/main" val="16657255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E9ABF-A82C-43E6-4E52-92FB253B8F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49A58-B88C-07B2-8B7E-D6FCF863CFB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C8893A6-6BB4-BEEB-3811-1BE41BD7F2A6}"/>
              </a:ext>
            </a:extLst>
          </p:cNvPr>
          <p:cNvSpPr>
            <a:spLocks noGrp="1"/>
          </p:cNvSpPr>
          <p:nvPr>
            <p:ph type="body" idx="1"/>
          </p:nvPr>
        </p:nvSpPr>
        <p:spPr/>
        <p:txBody>
          <a:bodyPr/>
          <a:lstStyle/>
          <a:p>
            <a:r>
              <a:rPr lang="en-US" dirty="0"/>
              <a:t>As the preceding slide …</a:t>
            </a:r>
          </a:p>
          <a:p>
            <a:pPr rtl="0"/>
            <a:r>
              <a:rPr lang="en-US" sz="1100" b="1" i="0" u="none" strike="noStrike" cap="none" dirty="0">
                <a:solidFill>
                  <a:srgbClr val="000000"/>
                </a:solidFill>
                <a:effectLst/>
                <a:latin typeface="Arial"/>
                <a:ea typeface="Arial"/>
                <a:cs typeface="Arial"/>
                <a:sym typeface="Arial"/>
              </a:rPr>
              <a:t>Before you start the workshop, make sure you have a title and abstract at hand</a:t>
            </a:r>
          </a:p>
          <a:p>
            <a:pPr rtl="0"/>
            <a:r>
              <a:rPr lang="en-US" sz="1100" b="1" i="0" u="none" strike="noStrike" cap="none" dirty="0">
                <a:solidFill>
                  <a:srgbClr val="000000"/>
                </a:solidFill>
                <a:effectLst/>
                <a:latin typeface="Arial"/>
                <a:ea typeface="Arial"/>
                <a:cs typeface="Arial"/>
                <a:sym typeface="Arial"/>
              </a:rPr>
              <a:t>Paste them into the JOT browser and then discuss the outcomes (open versus not-open journals, impact factors and other metrics, match, </a:t>
            </a:r>
            <a:r>
              <a:rPr lang="en-US" sz="1100" b="1" i="0" u="none" strike="noStrike" cap="none" dirty="0" err="1">
                <a:solidFill>
                  <a:srgbClr val="000000"/>
                </a:solidFill>
                <a:effectLst/>
                <a:latin typeface="Arial"/>
                <a:ea typeface="Arial"/>
                <a:cs typeface="Arial"/>
                <a:sym typeface="Arial"/>
              </a:rPr>
              <a:t>etc</a:t>
            </a:r>
            <a:r>
              <a:rPr lang="en-US" sz="1100" b="1" i="0" u="none" strike="noStrike" cap="none" dirty="0">
                <a:solidFill>
                  <a:srgbClr val="000000"/>
                </a:solidFill>
                <a:effectLst/>
                <a:latin typeface="Arial"/>
                <a:ea typeface="Arial"/>
                <a:cs typeface="Arial"/>
                <a:sym typeface="Arial"/>
              </a:rPr>
              <a:t>)</a:t>
            </a:r>
          </a:p>
          <a:p>
            <a:pPr rtl="0"/>
            <a:endParaRPr lang="en-US" sz="1100" b="1" i="0" u="none" strike="noStrike" cap="none" dirty="0">
              <a:solidFill>
                <a:srgbClr val="000000"/>
              </a:solidFill>
              <a:effectLst/>
              <a:latin typeface="Arial"/>
              <a:ea typeface="Arial"/>
              <a:cs typeface="Arial"/>
              <a:sym typeface="Arial"/>
            </a:endParaRPr>
          </a:p>
          <a:p>
            <a:pPr rtl="0"/>
            <a:endParaRPr lang="en-US" sz="1100" b="0" i="0" u="none" strike="noStrike" cap="none" dirty="0">
              <a:solidFill>
                <a:srgbClr val="000000"/>
              </a:solidFill>
              <a:effectLst/>
              <a:latin typeface="Arial"/>
              <a:cs typeface="Arial"/>
              <a:sym typeface="Arial"/>
            </a:endParaRPr>
          </a:p>
          <a:p>
            <a:pPr rtl="0"/>
            <a:r>
              <a:rPr lang="en-US" sz="1100" b="0" i="0" u="none" strike="noStrike" cap="none" dirty="0">
                <a:solidFill>
                  <a:srgbClr val="000000"/>
                </a:solidFill>
                <a:effectLst/>
                <a:latin typeface="Arial"/>
                <a:cs typeface="Arial"/>
                <a:sym typeface="Arial"/>
              </a:rPr>
              <a:t>=====================</a:t>
            </a:r>
          </a:p>
          <a:p>
            <a:pPr rtl="0"/>
            <a:endParaRPr lang="en-US" sz="1100" b="0" i="0" u="none" strike="noStrike" cap="none" dirty="0">
              <a:solidFill>
                <a:srgbClr val="000000"/>
              </a:solidFill>
              <a:effectLst/>
              <a:latin typeface="Arial"/>
              <a:cs typeface="Arial"/>
              <a:sym typeface="Arial"/>
            </a:endParaRPr>
          </a:p>
          <a:p>
            <a:pPr rtl="0"/>
            <a:r>
              <a:rPr lang="en-US" sz="1100" b="0" i="0" u="none" strike="noStrike" cap="none" dirty="0">
                <a:solidFill>
                  <a:srgbClr val="000000"/>
                </a:solidFill>
                <a:effectLst/>
                <a:latin typeface="Arial"/>
                <a:cs typeface="Arial"/>
                <a:sym typeface="Arial"/>
              </a:rPr>
              <a:t>AN EXAMPLE:</a:t>
            </a:r>
          </a:p>
          <a:p>
            <a:pPr rtl="0"/>
            <a:endParaRPr lang="en-US" sz="1100" b="0" i="0" u="none" strike="noStrike" cap="none" dirty="0">
              <a:solidFill>
                <a:srgbClr val="000000"/>
              </a:solidFill>
              <a:effectLst/>
              <a:latin typeface="Arial"/>
              <a:cs typeface="Arial"/>
              <a:sym typeface="Arial"/>
            </a:endParaRPr>
          </a:p>
          <a:p>
            <a:pPr rtl="0"/>
            <a:r>
              <a:rPr lang="en-US" sz="1100" b="0" i="0" u="none" strike="noStrike" cap="none" dirty="0">
                <a:solidFill>
                  <a:srgbClr val="000000"/>
                </a:solidFill>
                <a:effectLst/>
                <a:latin typeface="Arial"/>
                <a:cs typeface="Arial"/>
                <a:sym typeface="Arial"/>
              </a:rPr>
              <a:t>The following paper was published in Ecological Monographs (Dawson et al. 2014) </a:t>
            </a:r>
            <a:r>
              <a:rPr lang="en-US" sz="1100" b="0" i="0" u="sng" strike="noStrike" cap="none" dirty="0">
                <a:solidFill>
                  <a:srgbClr val="000000"/>
                </a:solidFill>
                <a:effectLst/>
                <a:latin typeface="Arial"/>
                <a:ea typeface="Arial"/>
                <a:cs typeface="Arial"/>
                <a:sym typeface="Arial"/>
                <a:hlinkClick r:id="rId3"/>
              </a:rPr>
              <a:t>http://dx.doi.org/10.1890/13-0871.1</a:t>
            </a:r>
            <a:r>
              <a:rPr lang="en-US" sz="1100" b="0" i="0" u="none" strike="noStrike" cap="none" dirty="0">
                <a:solidFill>
                  <a:srgbClr val="000000"/>
                </a:solidFill>
                <a:effectLst/>
                <a:latin typeface="Arial"/>
                <a:ea typeface="Arial"/>
                <a:cs typeface="Arial"/>
                <a:sym typeface="Arial"/>
              </a:rPr>
              <a:t> </a:t>
            </a:r>
            <a:endParaRPr lang="en-US" sz="1100" b="0" i="0" u="none" strike="noStrike" cap="none" dirty="0">
              <a:solidFill>
                <a:srgbClr val="000000"/>
              </a:solidFill>
              <a:effectLst/>
              <a:latin typeface="Arial"/>
              <a:cs typeface="Arial"/>
              <a:sym typeface="Arial"/>
            </a:endParaRPr>
          </a:p>
          <a:p>
            <a:pPr rtl="0"/>
            <a:endParaRPr lang="en-US" sz="1100" b="0" i="0" u="none" strike="noStrike" cap="none" dirty="0">
              <a:solidFill>
                <a:srgbClr val="000000"/>
              </a:solidFill>
              <a:effectLst/>
              <a:latin typeface="Arial"/>
              <a:cs typeface="Arial"/>
              <a:sym typeface="Arial"/>
            </a:endParaRPr>
          </a:p>
          <a:p>
            <a:pPr rtl="0"/>
            <a:r>
              <a:rPr lang="en-US" dirty="0">
                <a:effectLst/>
              </a:rPr>
              <a:t>Dispersal potential and population genetic structure in the marine intertidal of the eastern North Pacific</a:t>
            </a:r>
          </a:p>
          <a:p>
            <a:pPr rtl="0"/>
            <a:endParaRPr lang="en-US" dirty="0">
              <a:effectLst/>
            </a:endParaRPr>
          </a:p>
          <a:p>
            <a:pPr rtl="0"/>
            <a:r>
              <a:rPr lang="en-US" dirty="0">
                <a:effectLst/>
              </a:rPr>
              <a:t>Population genetic theory and empirical comparisons of sister and sympatric marine species show that life history traits related to dispersal, such as pelagic duration (PD), should affect the frequency and spatial scale of migration, and thus influence population genetic structure. However, recent global analyses have concluded that PD is poorly correlated with marine population genetic structure. Here, we identify and compare genetic structure between four pairs of synchronously diverging co-distributed (SDC) species, drawn from standardized analyses of eight eastern North Pacific rocky intertidal invertebrates and one macrophyte. We test two hypotheses: H0, that species with similar dispersal potential have similar population genetic structure, and H1, that species with higher dispersal potential have lower population genetic differentiation. We find that differences in census population size (Nc), fecundity (F ), and PD are sufficient to explain measured differences in population genetic structure (/ST, DEST) between SDC species. However, theoretical differences in migration potential, calculated as a function of Nc, F, and PD, exceed empirical differences in migration, suggesting important roles for genetic drift and natural selection in structuring marine populations in the eastern North Pacific. A quantitatively similar relationship between PD and FST has been calculated for co-distributed species from the Great Barrier Reef, suggesting that meta-analyses of SDC species may reveal general patterns in how species’ traits and geographical variation interact to structure populations.</a:t>
            </a:r>
          </a:p>
          <a:p>
            <a:endParaRPr lang="en-US" dirty="0"/>
          </a:p>
          <a:p>
            <a:endParaRPr lang="en-US" dirty="0"/>
          </a:p>
        </p:txBody>
      </p:sp>
    </p:spTree>
    <p:extLst>
      <p:ext uri="{BB962C8B-B14F-4D97-AF65-F5344CB8AC3E}">
        <p14:creationId xmlns:p14="http://schemas.microsoft.com/office/powerpoint/2010/main" val="208217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chemeClr val="dk1"/>
                </a:solidFill>
                <a:latin typeface="Calibri"/>
                <a:ea typeface="Calibri"/>
                <a:cs typeface="Calibri"/>
                <a:sym typeface="Calibri"/>
              </a:rPr>
              <a:t>PEEER maintains a list of society-owned journals that publish biogeographical work at </a:t>
            </a:r>
          </a:p>
          <a:p>
            <a:pPr marL="0" lvl="0" indent="0" algn="l" rtl="0">
              <a:spcBef>
                <a:spcPts val="0"/>
              </a:spcBef>
              <a:spcAft>
                <a:spcPts val="0"/>
              </a:spcAft>
              <a:buNone/>
            </a:pPr>
            <a:r>
              <a:rPr lang="en-US" dirty="0"/>
              <a:t>https://</a:t>
            </a:r>
            <a:r>
              <a:rPr lang="en-US" dirty="0" err="1"/>
              <a:t>peeer.net</a:t>
            </a:r>
            <a:r>
              <a:rPr lang="en-US" dirty="0"/>
              <a:t>/journals/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106382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67afe98e4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7afe98e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Oftentimes, a shorthand for finding a suitable journal is to look for society journals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These examples from biogeography, ecology, evolution – most of these, and some others, have signed on to the PEEER Society Joint Statement https://</a:t>
            </a:r>
            <a:r>
              <a:rPr lang="en-US" dirty="0" err="1"/>
              <a:t>peeer.net</a:t>
            </a:r>
            <a:r>
              <a:rPr lang="en-US" dirty="0"/>
              <a:t>/societies/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3483610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9A4FD032-84C2-6977-0B1E-239A5A10A36B}"/>
            </a:ext>
          </a:extLst>
        </p:cNvPr>
        <p:cNvGrpSpPr/>
        <p:nvPr/>
      </p:nvGrpSpPr>
      <p:grpSpPr>
        <a:xfrm>
          <a:off x="0" y="0"/>
          <a:ext cx="0" cy="0"/>
          <a:chOff x="0" y="0"/>
          <a:chExt cx="0" cy="0"/>
        </a:xfrm>
      </p:grpSpPr>
      <p:sp>
        <p:nvSpPr>
          <p:cNvPr id="63" name="Google Shape;63;g367afe98e4a_0_0:notes">
            <a:extLst>
              <a:ext uri="{FF2B5EF4-FFF2-40B4-BE49-F238E27FC236}">
                <a16:creationId xmlns:a16="http://schemas.microsoft.com/office/drawing/2014/main" id="{817BFA4D-2FF2-77A8-8B0C-893DBEC699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7afe98e4a_0_0:notes">
            <a:extLst>
              <a:ext uri="{FF2B5EF4-FFF2-40B4-BE49-F238E27FC236}">
                <a16:creationId xmlns:a16="http://schemas.microsoft.com/office/drawing/2014/main" id="{6482BA83-6F33-39C9-9887-129218114A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are their journals</a:t>
            </a:r>
            <a:endParaRPr dirty="0"/>
          </a:p>
        </p:txBody>
      </p:sp>
    </p:spTree>
    <p:extLst>
      <p:ext uri="{BB962C8B-B14F-4D97-AF65-F5344CB8AC3E}">
        <p14:creationId xmlns:p14="http://schemas.microsoft.com/office/powerpoint/2010/main" val="6121253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D5DF8632-F955-D044-5886-903753F631B2}"/>
            </a:ext>
          </a:extLst>
        </p:cNvPr>
        <p:cNvGrpSpPr/>
        <p:nvPr/>
      </p:nvGrpSpPr>
      <p:grpSpPr>
        <a:xfrm>
          <a:off x="0" y="0"/>
          <a:ext cx="0" cy="0"/>
          <a:chOff x="0" y="0"/>
          <a:chExt cx="0" cy="0"/>
        </a:xfrm>
      </p:grpSpPr>
      <p:sp>
        <p:nvSpPr>
          <p:cNvPr id="63" name="Google Shape;63;g367afe98e4a_0_0:notes">
            <a:extLst>
              <a:ext uri="{FF2B5EF4-FFF2-40B4-BE49-F238E27FC236}">
                <a16:creationId xmlns:a16="http://schemas.microsoft.com/office/drawing/2014/main" id="{95E3607E-08EF-7D18-768E-37821B7EAB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7afe98e4a_0_0:notes">
            <a:extLst>
              <a:ext uri="{FF2B5EF4-FFF2-40B4-BE49-F238E27FC236}">
                <a16:creationId xmlns:a16="http://schemas.microsoft.com/office/drawing/2014/main" id="{2C135BAC-FA7C-89A4-FA6C-F346618857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They come with added benefits for members and early career researchers …</a:t>
            </a:r>
          </a:p>
          <a:p>
            <a:pPr marL="0" lvl="0" indent="0" algn="l" rtl="0">
              <a:spcBef>
                <a:spcPts val="0"/>
              </a:spcBef>
              <a:spcAft>
                <a:spcPts val="0"/>
              </a:spcAft>
              <a:buNone/>
            </a:pPr>
            <a:r>
              <a:rPr lang="en-US" dirty="0"/>
              <a:t>… but beware that it is not a hard-and-fast rule. Moreover, as the community shifts its allegiances toward society journals, for-profit publishers are likely to adjust their positions to once again exploit the community. So, in the future it may be necessary to watch out for publisher-owned societies, society-owned journals in name only, etc.</a:t>
            </a:r>
            <a:endParaRPr dirty="0"/>
          </a:p>
        </p:txBody>
      </p:sp>
    </p:spTree>
    <p:extLst>
      <p:ext uri="{BB962C8B-B14F-4D97-AF65-F5344CB8AC3E}">
        <p14:creationId xmlns:p14="http://schemas.microsoft.com/office/powerpoint/2010/main" val="3818208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CE4804D5-DA2F-7E86-4276-225C8BFBE10A}"/>
            </a:ext>
          </a:extLst>
        </p:cNvPr>
        <p:cNvGrpSpPr/>
        <p:nvPr/>
      </p:nvGrpSpPr>
      <p:grpSpPr>
        <a:xfrm>
          <a:off x="0" y="0"/>
          <a:ext cx="0" cy="0"/>
          <a:chOff x="0" y="0"/>
          <a:chExt cx="0" cy="0"/>
        </a:xfrm>
      </p:grpSpPr>
      <p:sp>
        <p:nvSpPr>
          <p:cNvPr id="63" name="Google Shape;63;g367afe98e4a_0_0:notes">
            <a:extLst>
              <a:ext uri="{FF2B5EF4-FFF2-40B4-BE49-F238E27FC236}">
                <a16:creationId xmlns:a16="http://schemas.microsoft.com/office/drawing/2014/main" id="{2DE2C04A-136A-0A1E-40C4-03684BB4A3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7afe98e4a_0_0:notes">
            <a:extLst>
              <a:ext uri="{FF2B5EF4-FFF2-40B4-BE49-F238E27FC236}">
                <a16:creationId xmlns:a16="http://schemas.microsoft.com/office/drawing/2014/main" id="{9AE81812-E0EF-531E-88C6-BCCF30A8B2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a:t>
            </a:r>
            <a:r>
              <a:rPr lang="en-US" dirty="0" err="1"/>
              <a:t>press.uchicago.edu</a:t>
            </a:r>
            <a:r>
              <a:rPr lang="en-US" dirty="0"/>
              <a:t>/</a:t>
            </a:r>
            <a:r>
              <a:rPr lang="en-US" dirty="0" err="1"/>
              <a:t>ucp</a:t>
            </a:r>
            <a:r>
              <a:rPr lang="en-US" dirty="0"/>
              <a:t>/books/book/</a:t>
            </a:r>
            <a:r>
              <a:rPr lang="en-US" dirty="0" err="1"/>
              <a:t>chicago</a:t>
            </a:r>
            <a:r>
              <a:rPr lang="en-US" dirty="0"/>
              <a:t>/F/bo3613618.html#anchor-table-of-contents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One of the other reasons for choosing society-owned journals is that these are the places that the history of science, truly classic papers, are published. We should want them to survive, prosper, and be the places that future scientists consult in 5, 10, 25, 50, 100 yrs etc.</a:t>
            </a:r>
            <a:endParaRPr dirty="0"/>
          </a:p>
        </p:txBody>
      </p:sp>
    </p:spTree>
    <p:extLst>
      <p:ext uri="{BB962C8B-B14F-4D97-AF65-F5344CB8AC3E}">
        <p14:creationId xmlns:p14="http://schemas.microsoft.com/office/powerpoint/2010/main" val="22371307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A153B-D2E3-66EA-2B48-736282E8C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5E26BA-7E25-24E1-DEAC-5172F2A4240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9EFB23C-1C20-99B9-FF8D-F93EA72A1D8A}"/>
              </a:ext>
            </a:extLst>
          </p:cNvPr>
          <p:cNvSpPr>
            <a:spLocks noGrp="1"/>
          </p:cNvSpPr>
          <p:nvPr>
            <p:ph type="body" idx="1"/>
          </p:nvPr>
        </p:nvSpPr>
        <p:spPr/>
        <p:txBody>
          <a:bodyPr/>
          <a:lstStyle/>
          <a:p>
            <a:r>
              <a:rPr lang="en-US" dirty="0"/>
              <a:t>So, once you have chosen a journal, how to increase your chances of success as an author?  Here are six recommendations, based on the experiences of a suite of authors, reviewers, and editors …</a:t>
            </a:r>
          </a:p>
          <a:p>
            <a:endParaRPr lang="en-US" dirty="0"/>
          </a:p>
        </p:txBody>
      </p:sp>
    </p:spTree>
    <p:extLst>
      <p:ext uri="{BB962C8B-B14F-4D97-AF65-F5344CB8AC3E}">
        <p14:creationId xmlns:p14="http://schemas.microsoft.com/office/powerpoint/2010/main" val="26392608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A074A-A99B-B743-9447-0826AA9417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60E53-1EFE-0B93-3FB6-B8C59448CCD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E65B145-5F43-80FC-1C93-1EFEB556560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34100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Journal processes are structured in a variety of ways …</a:t>
            </a:r>
            <a:endParaRPr dirty="0"/>
          </a:p>
        </p:txBody>
      </p:sp>
    </p:spTree>
    <p:extLst>
      <p:ext uri="{BB962C8B-B14F-4D97-AF65-F5344CB8AC3E}">
        <p14:creationId xmlns:p14="http://schemas.microsoft.com/office/powerpoint/2010/main" val="21250666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945444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AA88-C868-B2E2-3473-0DF087B45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26840-B94E-AC8D-DB26-31985FA3102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161486B-8F43-C2E3-BCBF-23C0E3BB6B60}"/>
              </a:ext>
            </a:extLst>
          </p:cNvPr>
          <p:cNvSpPr>
            <a:spLocks noGrp="1"/>
          </p:cNvSpPr>
          <p:nvPr>
            <p:ph type="body" idx="1"/>
          </p:nvPr>
        </p:nvSpPr>
        <p:spPr/>
        <p:txBody>
          <a:bodyPr/>
          <a:lstStyle/>
          <a:p>
            <a:r>
              <a:rPr lang="en-US" dirty="0"/>
              <a:t>How to write a scientific manuscript – a few general guidelines for all manuscripts</a:t>
            </a:r>
          </a:p>
        </p:txBody>
      </p:sp>
    </p:spTree>
    <p:extLst>
      <p:ext uri="{BB962C8B-B14F-4D97-AF65-F5344CB8AC3E}">
        <p14:creationId xmlns:p14="http://schemas.microsoft.com/office/powerpoint/2010/main" val="42504954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7546481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dirty="0"/>
              <a:t>Assess the quality of the manuscript and fit to the journal – a much lost skill</a:t>
            </a:r>
          </a:p>
          <a:p>
            <a:endParaRPr lang="en-US" dirty="0"/>
          </a:p>
          <a:p>
            <a:endParaRPr lang="en-US" dirty="0"/>
          </a:p>
          <a:p>
            <a:r>
              <a:rPr lang="en-US" dirty="0"/>
              <a:t>Trade-off cycling through journals and reviews … or hit the button on the nose first time?</a:t>
            </a:r>
          </a:p>
          <a:p>
            <a:r>
              <a:rPr lang="en-US" dirty="0"/>
              <a:t>Prepare a nice </a:t>
            </a:r>
            <a:r>
              <a:rPr lang="en-US" dirty="0" err="1"/>
              <a:t>mst</a:t>
            </a:r>
            <a:r>
              <a:rPr lang="en-US" dirty="0"/>
              <a:t> first, impress the editors, reviewers … or send them effectively an unfinished </a:t>
            </a:r>
            <a:r>
              <a:rPr lang="en-US" dirty="0" err="1"/>
              <a:t>mst</a:t>
            </a:r>
            <a:endParaRPr lang="en-US" dirty="0"/>
          </a:p>
          <a:p>
            <a:r>
              <a:rPr lang="en-US" dirty="0"/>
              <a:t>(review is not capricious … especially if done well)</a:t>
            </a:r>
          </a:p>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10669020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DFC35-3A4F-34CC-32CA-1EE5FA14C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E9157-6567-56BA-785C-3822170E742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9939BC8-FE69-F279-8ED5-EEFCF6650EBD}"/>
              </a:ext>
            </a:extLst>
          </p:cNvPr>
          <p:cNvSpPr>
            <a:spLocks noGrp="1"/>
          </p:cNvSpPr>
          <p:nvPr>
            <p:ph type="body" idx="1"/>
          </p:nvPr>
        </p:nvSpPr>
        <p:spPr/>
        <p:txBody>
          <a:bodyPr/>
          <a:lstStyle/>
          <a:p>
            <a:r>
              <a:rPr lang="en-US" dirty="0"/>
              <a:t>While writing the manuscript, be sure also to check ‘Instructions for Authors” which will provide details about how to prepare the manuscript for a specific journal. Often best to identify the target journal during writing and then useful to incorporate the I4A guidance as you go along, rather than wait until you have a manuscript. </a:t>
            </a:r>
          </a:p>
        </p:txBody>
      </p:sp>
    </p:spTree>
    <p:extLst>
      <p:ext uri="{BB962C8B-B14F-4D97-AF65-F5344CB8AC3E}">
        <p14:creationId xmlns:p14="http://schemas.microsoft.com/office/powerpoint/2010/main" val="21526619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could check a range of Information for Authors pages here, though only in a 4 </a:t>
            </a:r>
            <a:r>
              <a:rPr lang="en-US" dirty="0" err="1"/>
              <a:t>hr</a:t>
            </a:r>
            <a:r>
              <a:rPr lang="en-US" dirty="0"/>
              <a:t> workshop. (Insufficient time in a 3 </a:t>
            </a:r>
            <a:r>
              <a:rPr lang="en-US" dirty="0" err="1"/>
              <a:t>hr</a:t>
            </a:r>
            <a:r>
              <a:rPr lang="en-US" dirty="0"/>
              <a:t> workshop.)</a:t>
            </a:r>
          </a:p>
        </p:txBody>
      </p:sp>
    </p:spTree>
    <p:extLst>
      <p:ext uri="{BB962C8B-B14F-4D97-AF65-F5344CB8AC3E}">
        <p14:creationId xmlns:p14="http://schemas.microsoft.com/office/powerpoint/2010/main" val="30600350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CF049-F458-FC2D-95C1-D5D9FB6460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409DC-D37C-0A2A-100B-F986C6B741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97BC028-5AE6-F7A7-FD4A-F7C7D7C55294}"/>
              </a:ext>
            </a:extLst>
          </p:cNvPr>
          <p:cNvSpPr>
            <a:spLocks noGrp="1"/>
          </p:cNvSpPr>
          <p:nvPr>
            <p:ph type="body" idx="1"/>
          </p:nvPr>
        </p:nvSpPr>
        <p:spPr/>
        <p:txBody>
          <a:bodyPr/>
          <a:lstStyle/>
          <a:p>
            <a:r>
              <a:rPr lang="en-US" dirty="0"/>
              <a:t>An often under-estimated factor is the figures. But many snr editors and authors in general will first read the title, then abstract, and then skip straight to looking at the figures, so you want to make sure these are high-quality, clear, with a complete (yet concise) caption so the </a:t>
            </a:r>
            <a:r>
              <a:rPr lang="en-US" dirty="0" err="1"/>
              <a:t>figure+caption</a:t>
            </a:r>
            <a:r>
              <a:rPr lang="en-US" dirty="0"/>
              <a:t> stand-alone, i.e. are fully understandable in absence of the rest of the paper. </a:t>
            </a:r>
          </a:p>
        </p:txBody>
      </p:sp>
    </p:spTree>
    <p:extLst>
      <p:ext uri="{BB962C8B-B14F-4D97-AF65-F5344CB8AC3E}">
        <p14:creationId xmlns:p14="http://schemas.microsoft.com/office/powerpoint/2010/main" val="2483798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Should be sufficient to read, interpret, show objectively, the evidence for (or against) stated position  - in the paper or in the relevant section</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 main aim of this paper, it seems, is to convince readers that “</a:t>
            </a:r>
            <a:r>
              <a:rPr lang="en-US" sz="1100" dirty="0"/>
              <a:t>Top predator sea stars are the benthic equivalent to polar bears of the pelagic realm</a:t>
            </a:r>
            <a:r>
              <a:rPr lang="en-US" dirty="0"/>
              <a:t>” – does the figure do this? If yes, how? If no, why not?</a:t>
            </a:r>
          </a:p>
          <a:p>
            <a:endParaRPr lang="en-US" dirty="0"/>
          </a:p>
        </p:txBody>
      </p:sp>
    </p:spTree>
    <p:extLst>
      <p:ext uri="{BB962C8B-B14F-4D97-AF65-F5344CB8AC3E}">
        <p14:creationId xmlns:p14="http://schemas.microsoft.com/office/powerpoint/2010/main" val="22225331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For example, the captions do not</a:t>
            </a:r>
            <a:br>
              <a:rPr lang="en-US" dirty="0"/>
            </a:br>
            <a:r>
              <a:rPr lang="en-US" dirty="0"/>
              <a:t>- explain “TP” or a level, e.g. “TP3)</a:t>
            </a:r>
          </a:p>
        </p:txBody>
      </p:sp>
    </p:spTree>
    <p:extLst>
      <p:ext uri="{BB962C8B-B14F-4D97-AF65-F5344CB8AC3E}">
        <p14:creationId xmlns:p14="http://schemas.microsoft.com/office/powerpoint/2010/main" val="41082580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6ABA1-62CB-21CD-0270-C18F46A68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58347-9067-47E1-7C35-4A1BA66FC99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7FC57CC-7705-D514-1AA3-4C276F878C8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873004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Some journals also allow PhD students to sign up for reviews but then to ask their PhD advisor to supervise the process. </a:t>
            </a:r>
          </a:p>
        </p:txBody>
      </p:sp>
    </p:spTree>
    <p:extLst>
      <p:ext uri="{BB962C8B-B14F-4D97-AF65-F5344CB8AC3E}">
        <p14:creationId xmlns:p14="http://schemas.microsoft.com/office/powerpoint/2010/main" val="10135157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5AA35-3F6A-929F-470F-7889EB5BC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7642C-ADC8-8430-00AF-8831A24D4E6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B9A41E8-7ACD-77B2-7EC0-F348C2537D4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491190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1138106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3F49032B-0F86-D04F-BCBC-2874BDE92A9C}"/>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7A781220-E9C1-1E2E-4FD6-5B48E2E57C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419EF9C2-368B-DBF4-7385-532EDE03006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Take questions from workshop participants for the remainder of the period, bar about 5-10 mins to wrap-up. </a:t>
            </a:r>
            <a:endParaRPr dirty="0"/>
          </a:p>
        </p:txBody>
      </p:sp>
    </p:spTree>
    <p:extLst>
      <p:ext uri="{BB962C8B-B14F-4D97-AF65-F5344CB8AC3E}">
        <p14:creationId xmlns:p14="http://schemas.microsoft.com/office/powerpoint/2010/main" val="35667490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55C2740A-5701-D66B-1520-349859C2983E}"/>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6853991C-5DF2-2F5C-D173-F11B280533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150ECBFB-F8D0-3950-CC16-B01383CE13D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Amend the final line as needed, e.g. depending if/where you’re going for lunch with participants. </a:t>
            </a:r>
            <a:endParaRPr dirty="0"/>
          </a:p>
        </p:txBody>
      </p:sp>
    </p:spTree>
    <p:extLst>
      <p:ext uri="{BB962C8B-B14F-4D97-AF65-F5344CB8AC3E}">
        <p14:creationId xmlns:p14="http://schemas.microsoft.com/office/powerpoint/2010/main" val="19942282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A82909AA-0420-092B-9FA2-FE1C6C6CA3B4}"/>
            </a:ext>
          </a:extLst>
        </p:cNvPr>
        <p:cNvGrpSpPr/>
        <p:nvPr/>
      </p:nvGrpSpPr>
      <p:grpSpPr>
        <a:xfrm>
          <a:off x="0" y="0"/>
          <a:ext cx="0" cy="0"/>
          <a:chOff x="0" y="0"/>
          <a:chExt cx="0" cy="0"/>
        </a:xfrm>
      </p:grpSpPr>
      <p:sp>
        <p:nvSpPr>
          <p:cNvPr id="110" name="Google Shape;110;p7:notes">
            <a:extLst>
              <a:ext uri="{FF2B5EF4-FFF2-40B4-BE49-F238E27FC236}">
                <a16:creationId xmlns:a16="http://schemas.microsoft.com/office/drawing/2014/main" id="{44AEDEFC-142B-7EAB-62F7-EDE98FE305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7:notes">
            <a:extLst>
              <a:ext uri="{FF2B5EF4-FFF2-40B4-BE49-F238E27FC236}">
                <a16:creationId xmlns:a16="http://schemas.microsoft.com/office/drawing/2014/main" id="{D66F3568-C85A-F661-1005-1DC53487872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Reflect on the ways that you’ve achieved these goals during the workshop</a:t>
            </a:r>
            <a:endParaRPr dirty="0"/>
          </a:p>
        </p:txBody>
      </p:sp>
    </p:spTree>
    <p:extLst>
      <p:ext uri="{BB962C8B-B14F-4D97-AF65-F5344CB8AC3E}">
        <p14:creationId xmlns:p14="http://schemas.microsoft.com/office/powerpoint/2010/main" val="198816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Provide a few additional points for emphasis</a:t>
            </a:r>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a:extLst>
            <a:ext uri="{FF2B5EF4-FFF2-40B4-BE49-F238E27FC236}">
              <a16:creationId xmlns:a16="http://schemas.microsoft.com/office/drawing/2014/main" id="{CB149272-C365-AA18-B99F-8B55172F7A7C}"/>
            </a:ext>
          </a:extLst>
        </p:cNvPr>
        <p:cNvGrpSpPr/>
        <p:nvPr/>
      </p:nvGrpSpPr>
      <p:grpSpPr>
        <a:xfrm>
          <a:off x="0" y="0"/>
          <a:ext cx="0" cy="0"/>
          <a:chOff x="0" y="0"/>
          <a:chExt cx="0" cy="0"/>
        </a:xfrm>
      </p:grpSpPr>
      <p:sp>
        <p:nvSpPr>
          <p:cNvPr id="396" name="Google Shape;396;p39:notes">
            <a:extLst>
              <a:ext uri="{FF2B5EF4-FFF2-40B4-BE49-F238E27FC236}">
                <a16:creationId xmlns:a16="http://schemas.microsoft.com/office/drawing/2014/main" id="{EA962020-E1E0-A764-6A26-406A42E089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p39:notes">
            <a:extLst>
              <a:ext uri="{FF2B5EF4-FFF2-40B4-BE49-F238E27FC236}">
                <a16:creationId xmlns:a16="http://schemas.microsoft.com/office/drawing/2014/main" id="{FE5C358E-2193-79F4-E763-378A3C285A3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576477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chemeClr val="dk1"/>
                </a:solidFill>
                <a:latin typeface="Calibri"/>
                <a:ea typeface="Calibri"/>
                <a:cs typeface="Calibri"/>
                <a:sym typeface="Calibri"/>
              </a:rPr>
              <a:t>Oftentimes this means society journals. </a:t>
            </a:r>
            <a:endParaRPr dirty="0"/>
          </a:p>
        </p:txBody>
      </p:sp>
    </p:spTree>
    <p:extLst>
      <p:ext uri="{BB962C8B-B14F-4D97-AF65-F5344CB8AC3E}">
        <p14:creationId xmlns:p14="http://schemas.microsoft.com/office/powerpoint/2010/main" val="39111787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25805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Blank slide between preparatory notes and any additional slides</a:t>
            </a:r>
          </a:p>
          <a:p>
            <a:endParaRPr lang="en-US" dirty="0"/>
          </a:p>
        </p:txBody>
      </p:sp>
    </p:spTree>
    <p:extLst>
      <p:ext uri="{BB962C8B-B14F-4D97-AF65-F5344CB8AC3E}">
        <p14:creationId xmlns:p14="http://schemas.microsoft.com/office/powerpoint/2010/main" val="1491881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900" dirty="0">
                <a:solidFill>
                  <a:srgbClr val="595959"/>
                </a:solidFill>
                <a:latin typeface="Calibri"/>
                <a:ea typeface="Calibri"/>
                <a:cs typeface="Calibri"/>
                <a:sym typeface="Calibri"/>
              </a:rPr>
              <a:t>WARM-UP QUESTIONS for panel session, if needed</a:t>
            </a:r>
          </a:p>
          <a:p>
            <a:pPr marL="0" lvl="0" indent="0" algn="l" rtl="0">
              <a:lnSpc>
                <a:spcPct val="100000"/>
              </a:lnSpc>
              <a:spcBef>
                <a:spcPts val="0"/>
              </a:spcBef>
              <a:spcAft>
                <a:spcPts val="0"/>
              </a:spcAft>
              <a:buClr>
                <a:schemeClr val="dk1"/>
              </a:buClr>
              <a:buSzPts val="1100"/>
              <a:buFont typeface="Arial"/>
              <a:buNone/>
            </a:pPr>
            <a:endParaRPr lang="en-GB" sz="1900" dirty="0">
              <a:solidFill>
                <a:srgbClr val="595959"/>
              </a:solidFill>
              <a:latin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GB" sz="1900" dirty="0">
                <a:solidFill>
                  <a:srgbClr val="595959"/>
                </a:solidFill>
                <a:latin typeface="Calibri"/>
                <a:cs typeface="Calibri"/>
                <a:sym typeface="Calibri"/>
              </a:rPr>
              <a:t>Replace “who” with either the person asking the question and/or the person being asked to answer the question. Give them pre-warning, so they can prepare the answer a little ahead of the panel itself. This is just to get things rolling if there is an awkward silence. Switch to audience questions as soon as possible!</a:t>
            </a:r>
          </a:p>
          <a:p>
            <a:pPr marL="0" lvl="0" indent="0" algn="l" rtl="0">
              <a:lnSpc>
                <a:spcPct val="100000"/>
              </a:lnSpc>
              <a:spcBef>
                <a:spcPts val="0"/>
              </a:spcBef>
              <a:spcAft>
                <a:spcPts val="0"/>
              </a:spcAft>
              <a:buClr>
                <a:schemeClr val="dk1"/>
              </a:buClr>
              <a:buSzPts val="1100"/>
              <a:buFont typeface="Arial"/>
              <a:buNone/>
            </a:pPr>
            <a:endParaRPr lang="en-GB" sz="1900" dirty="0">
              <a:solidFill>
                <a:srgbClr val="595959"/>
              </a:solidFill>
              <a:latin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lang="en-GB" sz="1900" dirty="0">
              <a:solidFill>
                <a:srgbClr val="595959"/>
              </a:solidFill>
              <a:latin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GB" sz="1900">
                <a:solidFill>
                  <a:srgbClr val="595959"/>
                </a:solidFill>
                <a:latin typeface="Calibri"/>
                <a:ea typeface="Calibri"/>
                <a:cs typeface="Calibri"/>
                <a:sym typeface="Calibri"/>
              </a:rPr>
              <a:t>FABRICIO’S? WORKSHOP - WARM-UP QUESTIONS IF NEEDED</a:t>
            </a:r>
            <a:endParaRPr lang="en-GB" sz="1900" dirty="0">
              <a:solidFill>
                <a:srgbClr val="595959"/>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GB"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(Motivations for publishing)</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Motivations for publishing: Evaluations? Personal satisfaction?</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external pressures experienced when choosing a publishing venue? </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How do the current metrics for evaluating research (e.g., impact factor, h-index) affect publishing choices</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(Peer review process)</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How do journal publishers ensure transparency in their editorial and review processes, and what improvements could be made to increase trust in these processes?</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potential benefits and challenges of preprint servers, and how can they be effectively integrated into the publishing landscape?</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role do editors/societies/publishers/librarians play in supporting ECRs through the publishing process, and how can this support be enhanced?</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(Enacting cultural change)</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main barriers to affordable open access publications, and how can these barriers be reduced? </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initiatives can journals implement to ensure a more equitable and inclusive publishing process for researchers (think globally)?</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strategies can be implemented in different institutions to ensure that researchers from underrepresented regions and institutions have equitable opportunities in the publishing process?</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role could scientific societies play in ameliorating the current situation?</a:t>
            </a: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“we/you” as researchers can do?</a:t>
            </a:r>
            <a:endParaRPr lang="en-GB" sz="1900" dirty="0">
              <a:solidFill>
                <a:srgbClr val="595959"/>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Clr>
                <a:schemeClr val="dk1"/>
              </a:buClr>
              <a:buSzPts val="1100"/>
              <a:buFont typeface="Arial"/>
              <a:buNone/>
            </a:pPr>
            <a:endParaRPr lang="en-GB"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23574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4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4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4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4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4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4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4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4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4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4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4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5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5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5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4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4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397173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eeeresearch@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forms/d/e/1FAIpQLSeY3jr5Ym2k4RWxbLTdfTKi5WJlXZiy-nCC1TVjf-gnhLY0Cw/viewform?usp=header" TargetMode="External"/><Relationship Id="rId7" Type="http://schemas.openxmlformats.org/officeDocument/2006/relationships/hyperlink" Target="https://wordart.com/create"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hyperlink" Target="https://www.freewordcloudgenerator.com/generatewordcloud" TargetMode="External"/><Relationship Id="rId5" Type="http://schemas.openxmlformats.org/officeDocument/2006/relationships/hyperlink" Target="https://simplewordcloud.com/" TargetMode="External"/><Relationship Id="rId4" Type="http://schemas.openxmlformats.org/officeDocument/2006/relationships/hyperlink" Target="https://docs.google.com/spreadsheets/d/1-zLcPqdbhtIVwyQoKOq8mDBL3zusmI7qi1fvs-I6s4s/edit?usp=sharin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09_5F071218.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doi.org/10.1111/jbi.14567" TargetMode="Externa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evolutionmeetings.org/safe-evolution.html"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www.evolutionmeetings.org/policies.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docs.google.com/spreadsheets/d/1-zLcPqdbhtIVwyQoKOq8mDBL3zusmI7qi1fvs-I6s4s/edit?usp=sharing" TargetMode="Externa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s://docs.google.com/spreadsheets/d/1-zLcPqdbhtIVwyQoKOq8mDBL3zusmI7qi1fvs-I6s4s/edit?usp=sharin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ocs.google.com/spreadsheets/d/1-zLcPqdbhtIVwyQoKOq8mDBL3zusmI7qi1fvs-I6s4s/edit?usp=sharing"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hyperlink" Target="https://docs.google.com/spreadsheets/d/1-zLcPqdbhtIVwyQoKOq8mDBL3zusmI7qi1fvs-I6s4s/edit?usp=sharing"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hyperlink" Target="https://docs.google.com/spreadsheets/d/1-zLcPqdbhtIVwyQoKOq8mDBL3zusmI7qi1fvs-I6s4s/edit?usp=sharing"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hyperlink" Target="https://fairoa.or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hyperlink" Target="https://thinkchecksubmit.org/journals/" TargetMode="External"/><Relationship Id="rId4" Type="http://schemas.openxmlformats.org/officeDocument/2006/relationships/hyperlink" Target="https://thinkchecksubmit.org/abou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dafnee.isem-evolution.fr/" TargetMode="External"/><Relationship Id="rId1" Type="http://schemas.openxmlformats.org/officeDocument/2006/relationships/slideLayout" Target="../slideLayouts/slideLayout10.xml"/><Relationship Id="rId4" Type="http://schemas.openxmlformats.org/officeDocument/2006/relationships/hyperlink" Target="https://doi.org/10.1093/jeb/voaf143"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hyperlink" Target="https://jot.publichealth.yale.edu/"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hyperlink" Target="https://jane.biosemantics.org/"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hyperlink" Target="https://peeer.net/" TargetMode="Externa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 Id="rId9" Type="http://schemas.openxmlformats.org/officeDocument/2006/relationships/image" Target="../media/image39.jpe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hyperlink" Target="https://peeer.net/journals/"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press.uchicago.edu/ucp/books/author/R/L/au5836080.html"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hyperlink" Target="https://press.uchicago.edu/ucp/books/author/B/J/au5720890.html"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hyperlink" Target="https://doi.org/10.1073/pnas.2216701120" TargetMode="External"/><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hyperlink" Target="https://doi.org/10.1073/pnas.2216701120" TargetMode="Externa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52.svg"/></Relationships>
</file>

<file path=ppt/slides/_rels/slide62.xml.rels><?xml version="1.0" encoding="UTF-8" standalone="yes"?>
<Relationships xmlns="http://schemas.openxmlformats.org/package/2006/relationships"><Relationship Id="rId3" Type="http://schemas.microsoft.com/office/2018/10/relationships/comments" Target="../comments/modernComment_18D_49F251F2.xml"/><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peeer.net/the-peeer-team/" TargetMode="External"/><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hyperlink" Target="https://biogeographynews.org/" TargetMode="External"/><Relationship Id="rId5" Type="http://schemas.openxmlformats.org/officeDocument/2006/relationships/hyperlink" Target="https://biog.journals.sup.org/index.php/biog/" TargetMode="External"/><Relationship Id="rId4" Type="http://schemas.openxmlformats.org/officeDocument/2006/relationships/hyperlink" Target="https://freeassociationbiogeography.org/2024/10/10/fab/" TargetMode="External"/></Relationships>
</file>

<file path=ppt/slides/_rels/slide6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hyperlink" Target="https://peeer.net/" TargetMode="External"/><Relationship Id="rId4" Type="http://schemas.openxmlformats.org/officeDocument/2006/relationships/image" Target="../media/image22.png"/></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g3406ff84f8c_0_0"/>
          <p:cNvSpPr txBox="1"/>
          <p:nvPr/>
        </p:nvSpPr>
        <p:spPr>
          <a:xfrm>
            <a:off x="551550" y="628200"/>
            <a:ext cx="8005800" cy="439501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dirty="0">
                <a:solidFill>
                  <a:schemeClr val="tx1"/>
                </a:solidFill>
              </a:rPr>
              <a:t>This slide-deck is targeted toward mid-to-late stage graduate students who are submitting/publishing their first-or-second-</a:t>
            </a:r>
            <a:r>
              <a:rPr lang="en-GB" sz="1800" dirty="0" err="1">
                <a:solidFill>
                  <a:schemeClr val="tx1"/>
                </a:solidFill>
              </a:rPr>
              <a:t>ish</a:t>
            </a:r>
            <a:r>
              <a:rPr lang="en-GB" sz="1800" dirty="0">
                <a:solidFill>
                  <a:schemeClr val="tx1"/>
                </a:solidFill>
              </a:rPr>
              <a:t> paper and who are interested in and/or will benefit from knowing more about how the publishing process works</a:t>
            </a:r>
          </a:p>
          <a:p>
            <a:pPr marL="0" lvl="0" indent="0" algn="l" rtl="0">
              <a:spcBef>
                <a:spcPts val="0"/>
              </a:spcBef>
              <a:spcAft>
                <a:spcPts val="0"/>
              </a:spcAft>
              <a:buNone/>
            </a:pPr>
            <a:endParaRPr lang="en-GB" sz="1800" dirty="0">
              <a:solidFill>
                <a:schemeClr val="tx1"/>
              </a:solidFill>
            </a:endParaRPr>
          </a:p>
          <a:p>
            <a:pPr marL="0" lvl="0" indent="0" rtl="0">
              <a:spcBef>
                <a:spcPts val="0"/>
              </a:spcBef>
              <a:spcAft>
                <a:spcPts val="0"/>
              </a:spcAft>
              <a:buNone/>
            </a:pPr>
            <a:endParaRPr lang="en-GB" sz="1800" dirty="0">
              <a:solidFill>
                <a:schemeClr val="tx1"/>
              </a:solidFill>
            </a:endParaRPr>
          </a:p>
          <a:p>
            <a:pPr lvl="0">
              <a:lnSpc>
                <a:spcPct val="115000"/>
              </a:lnSpc>
            </a:pPr>
            <a:r>
              <a:rPr lang="en-US" sz="1800" dirty="0">
                <a:solidFill>
                  <a:schemeClr val="tx1"/>
                </a:solidFill>
              </a:rPr>
              <a:t>Contact PEEER (</a:t>
            </a:r>
            <a:r>
              <a:rPr lang="en" sz="1800" dirty="0" err="1">
                <a:solidFill>
                  <a:schemeClr val="tx1"/>
                </a:solidFill>
              </a:rPr>
              <a:t>peeeresearch@gmail.com</a:t>
            </a:r>
            <a:r>
              <a:rPr lang="en-US" sz="1800" dirty="0">
                <a:solidFill>
                  <a:schemeClr val="tx1"/>
                </a:solidFill>
              </a:rPr>
              <a:t>) with questions or for any additional guidance on content and use. </a:t>
            </a:r>
          </a:p>
          <a:p>
            <a:pPr lvl="0">
              <a:lnSpc>
                <a:spcPct val="115000"/>
              </a:lnSpc>
            </a:pPr>
            <a:endParaRPr lang="en-US" sz="1800" dirty="0">
              <a:solidFill>
                <a:schemeClr val="tx1"/>
              </a:solidFill>
            </a:endParaRPr>
          </a:p>
          <a:p>
            <a:pPr lvl="0">
              <a:lnSpc>
                <a:spcPct val="115000"/>
              </a:lnSpc>
            </a:pPr>
            <a:r>
              <a:rPr lang="en-US" sz="1800" dirty="0">
                <a:solidFill>
                  <a:schemeClr val="tx1"/>
                </a:solidFill>
              </a:rPr>
              <a:t>If you use these resources for a workshop, please send details to </a:t>
            </a:r>
            <a:r>
              <a:rPr lang="en" sz="1800" dirty="0">
                <a:solidFill>
                  <a:srgbClr val="0097A7"/>
                </a:solidFill>
                <a:hlinkClick r:id="rId3">
                  <a:extLst>
                    <a:ext uri="{A12FA001-AC4F-418D-AE19-62706E023703}">
                      <ahyp:hlinkClr xmlns:ahyp="http://schemas.microsoft.com/office/drawing/2018/hyperlinkcolor" val="tx"/>
                    </a:ext>
                  </a:extLst>
                </a:hlinkClick>
              </a:rPr>
              <a:t>peeeresearch@gmail.</a:t>
            </a:r>
            <a:r>
              <a:rPr lang="en" sz="1800" dirty="0">
                <a:solidFill>
                  <a:schemeClr val="tx1"/>
                </a:solidFill>
                <a:hlinkClick r:id="rId3">
                  <a:extLst>
                    <a:ext uri="{A12FA001-AC4F-418D-AE19-62706E023703}">
                      <ahyp:hlinkClr xmlns:ahyp="http://schemas.microsoft.com/office/drawing/2018/hyperlinkcolor" val="tx"/>
                    </a:ext>
                  </a:extLst>
                </a:hlinkClick>
              </a:rPr>
              <a:t>com</a:t>
            </a:r>
            <a:r>
              <a:rPr lang="en" sz="1800" dirty="0">
                <a:solidFill>
                  <a:schemeClr val="tx1"/>
                </a:solidFill>
              </a:rPr>
              <a:t> </a:t>
            </a:r>
            <a:r>
              <a:rPr lang="en-US" sz="1800" dirty="0">
                <a:solidFill>
                  <a:schemeClr val="tx1"/>
                </a:solidFill>
              </a:rPr>
              <a:t>so that we can track the use and impact of the resources.</a:t>
            </a:r>
          </a:p>
          <a:p>
            <a:pPr lvl="0">
              <a:lnSpc>
                <a:spcPct val="115000"/>
              </a:lnSpc>
            </a:pPr>
            <a:endParaRPr lang="en-US" sz="1800" dirty="0">
              <a:solidFill>
                <a:schemeClr val="tx1"/>
              </a:solidFill>
            </a:endParaRPr>
          </a:p>
          <a:p>
            <a:pPr lvl="0">
              <a:lnSpc>
                <a:spcPct val="115000"/>
              </a:lnSpc>
            </a:pPr>
            <a:r>
              <a:rPr lang="en-US" sz="1800" dirty="0">
                <a:solidFill>
                  <a:schemeClr val="tx1"/>
                </a:solidFill>
              </a:rPr>
              <a:t>Thank you for supporting #</a:t>
            </a:r>
            <a:r>
              <a:rPr lang="en-US" sz="1800" dirty="0" err="1">
                <a:solidFill>
                  <a:schemeClr val="tx1"/>
                </a:solidFill>
              </a:rPr>
              <a:t>BetterPublishing</a:t>
            </a:r>
            <a:r>
              <a:rPr lang="en-US" sz="1800" dirty="0">
                <a:solidFill>
                  <a:schemeClr val="tx1"/>
                </a:solidFill>
              </a:rPr>
              <a:t>!</a:t>
            </a:r>
            <a:endParaRPr sz="18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27B38-F3CB-4366-35BE-BDAE8FF057A1}"/>
              </a:ext>
            </a:extLst>
          </p:cNvPr>
          <p:cNvSpPr>
            <a:spLocks noGrp="1"/>
          </p:cNvSpPr>
          <p:nvPr>
            <p:ph type="title"/>
          </p:nvPr>
        </p:nvSpPr>
        <p:spPr/>
        <p:txBody>
          <a:bodyPr>
            <a:normAutofit fontScale="90000"/>
          </a:bodyPr>
          <a:lstStyle/>
          <a:p>
            <a:r>
              <a:rPr lang="en-US" dirty="0">
                <a:solidFill>
                  <a:srgbClr val="FF0000"/>
                </a:solidFill>
              </a:rPr>
              <a:t>PRE-WORKSHOP</a:t>
            </a:r>
          </a:p>
        </p:txBody>
      </p:sp>
      <p:sp>
        <p:nvSpPr>
          <p:cNvPr id="3" name="Text Placeholder 2">
            <a:extLst>
              <a:ext uri="{FF2B5EF4-FFF2-40B4-BE49-F238E27FC236}">
                <a16:creationId xmlns:a16="http://schemas.microsoft.com/office/drawing/2014/main" id="{B2DA3E09-A806-C87F-E57E-E776A65263AD}"/>
              </a:ext>
            </a:extLst>
          </p:cNvPr>
          <p:cNvSpPr>
            <a:spLocks noGrp="1"/>
          </p:cNvSpPr>
          <p:nvPr>
            <p:ph type="body" idx="1"/>
          </p:nvPr>
        </p:nvSpPr>
        <p:spPr/>
        <p:txBody>
          <a:bodyPr>
            <a:normAutofit fontScale="70000" lnSpcReduction="20000"/>
          </a:bodyPr>
          <a:lstStyle/>
          <a:p>
            <a:r>
              <a:rPr lang="en-US" dirty="0">
                <a:solidFill>
                  <a:srgbClr val="FF0000"/>
                </a:solidFill>
              </a:rPr>
              <a:t>Reminder email to participants (panelists, co-organizers, attendees)</a:t>
            </a:r>
          </a:p>
          <a:p>
            <a:endParaRPr lang="en-US" dirty="0">
              <a:solidFill>
                <a:srgbClr val="FF0000"/>
              </a:solidFill>
            </a:endParaRPr>
          </a:p>
          <a:p>
            <a:r>
              <a:rPr lang="en-US" dirty="0">
                <a:solidFill>
                  <a:srgbClr val="FF0000"/>
                </a:solidFill>
              </a:rPr>
              <a:t>Request to fill in Survey on relevant experience (e.g. how many papers published, career stage, have they reviewed papers, concerns about publishing)</a:t>
            </a:r>
          </a:p>
          <a:p>
            <a:r>
              <a:rPr lang="en-US" u="sng" dirty="0">
                <a:hlinkClick r:id="rId3"/>
              </a:rPr>
              <a:t>https://docs.google.com/forms/d/e/1FAIpQLSeY3jr5Ym2k4RWxbLTdfTKi5WJlXZiy-nCC1TVjf-gnhLY0Cw/viewform?usp=header</a:t>
            </a:r>
            <a:endParaRPr lang="en-US" dirty="0">
              <a:solidFill>
                <a:srgbClr val="FF0000"/>
              </a:solidFill>
            </a:endParaRPr>
          </a:p>
          <a:p>
            <a:endParaRPr lang="en-US" dirty="0">
              <a:solidFill>
                <a:srgbClr val="FF0000"/>
              </a:solidFill>
            </a:endParaRPr>
          </a:p>
          <a:p>
            <a:r>
              <a:rPr lang="en-US" dirty="0">
                <a:solidFill>
                  <a:srgbClr val="FF0000"/>
                </a:solidFill>
              </a:rPr>
              <a:t>Make Google folder accessible to all for groups to make notes in OR buy large sticky sheet poster sheets (so can display) – SPREADSHEET W/ NAMES &amp; top three options / ‘why’ </a:t>
            </a:r>
          </a:p>
          <a:p>
            <a:r>
              <a:rPr lang="en-US" dirty="0">
                <a:hlinkClick r:id="rId4"/>
              </a:rPr>
              <a:t>https://docs.google.com/spreadsheets/d/1-zLcPqdbhtIVwyQoKOq8mDBL3zusmI7qi1fvs-I6s4s/edit?usp=sharing</a:t>
            </a:r>
            <a:r>
              <a:rPr lang="en-US" dirty="0"/>
              <a:t> </a:t>
            </a:r>
          </a:p>
          <a:p>
            <a:endParaRPr lang="en-US" dirty="0">
              <a:solidFill>
                <a:srgbClr val="FF0000"/>
              </a:solidFill>
            </a:endParaRPr>
          </a:p>
          <a:p>
            <a:endParaRPr lang="en-US" dirty="0">
              <a:solidFill>
                <a:srgbClr val="FF0000"/>
              </a:solidFill>
            </a:endParaRPr>
          </a:p>
          <a:p>
            <a:r>
              <a:rPr lang="en-US" dirty="0">
                <a:solidFill>
                  <a:srgbClr val="FF0000"/>
                </a:solidFill>
              </a:rPr>
              <a:t>Make word clouds of any pre-survey / online questions (get R code)</a:t>
            </a:r>
            <a:br>
              <a:rPr lang="en-US" dirty="0">
                <a:solidFill>
                  <a:srgbClr val="FF0000"/>
                </a:solidFill>
              </a:rPr>
            </a:br>
            <a:r>
              <a:rPr lang="en-US" dirty="0">
                <a:solidFill>
                  <a:srgbClr val="FF0000"/>
                </a:solidFill>
                <a:hlinkClick r:id="rId5"/>
              </a:rPr>
              <a:t>https://simplewordcloud.com/</a:t>
            </a:r>
            <a:r>
              <a:rPr lang="en-US" dirty="0">
                <a:solidFill>
                  <a:srgbClr val="FF0000"/>
                </a:solidFill>
              </a:rPr>
              <a:t> </a:t>
            </a:r>
            <a:br>
              <a:rPr lang="en-US" dirty="0">
                <a:solidFill>
                  <a:srgbClr val="FF0000"/>
                </a:solidFill>
              </a:rPr>
            </a:br>
            <a:r>
              <a:rPr lang="en-US" dirty="0">
                <a:solidFill>
                  <a:srgbClr val="FF0000"/>
                </a:solidFill>
                <a:hlinkClick r:id="rId6"/>
              </a:rPr>
              <a:t>https://www.freewordcloudgenerator.com/generatewordcloud</a:t>
            </a:r>
            <a:br>
              <a:rPr lang="en-US" dirty="0">
                <a:solidFill>
                  <a:srgbClr val="FF0000"/>
                </a:solidFill>
              </a:rPr>
            </a:br>
            <a:r>
              <a:rPr lang="en-US" dirty="0">
                <a:solidFill>
                  <a:srgbClr val="FF0000"/>
                </a:solidFill>
                <a:hlinkClick r:id="rId7"/>
              </a:rPr>
              <a:t>https://wordart.com/create</a:t>
            </a:r>
            <a:r>
              <a:rPr lang="en-US" dirty="0">
                <a:solidFill>
                  <a:srgbClr val="FF0000"/>
                </a:solidFill>
              </a:rPr>
              <a:t> </a:t>
            </a:r>
          </a:p>
          <a:p>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2324097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1B06A-38B1-5918-4491-0AA82BCCC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20286-ACAF-8E8E-50A1-62AF21B1C87D}"/>
              </a:ext>
            </a:extLst>
          </p:cNvPr>
          <p:cNvSpPr>
            <a:spLocks noGrp="1"/>
          </p:cNvSpPr>
          <p:nvPr>
            <p:ph type="title"/>
          </p:nvPr>
        </p:nvSpPr>
        <p:spPr/>
        <p:txBody>
          <a:bodyPr>
            <a:normAutofit fontScale="90000"/>
          </a:bodyPr>
          <a:lstStyle/>
          <a:p>
            <a:r>
              <a:rPr lang="en-US" dirty="0">
                <a:solidFill>
                  <a:srgbClr val="FF0000"/>
                </a:solidFill>
              </a:rPr>
              <a:t>POST-WORKSHOP EMAIL</a:t>
            </a:r>
          </a:p>
        </p:txBody>
      </p:sp>
      <p:sp>
        <p:nvSpPr>
          <p:cNvPr id="3" name="Text Placeholder 2">
            <a:extLst>
              <a:ext uri="{FF2B5EF4-FFF2-40B4-BE49-F238E27FC236}">
                <a16:creationId xmlns:a16="http://schemas.microsoft.com/office/drawing/2014/main" id="{3CA206FF-D835-8117-E2A6-5C255CA6234A}"/>
              </a:ext>
            </a:extLst>
          </p:cNvPr>
          <p:cNvSpPr>
            <a:spLocks noGrp="1"/>
          </p:cNvSpPr>
          <p:nvPr>
            <p:ph type="body" idx="1"/>
          </p:nvPr>
        </p:nvSpPr>
        <p:spPr/>
        <p:txBody>
          <a:bodyPr>
            <a:normAutofit fontScale="32500" lnSpcReduction="20000"/>
          </a:bodyPr>
          <a:lstStyle/>
          <a:p>
            <a:r>
              <a:rPr lang="en-US" dirty="0">
                <a:solidFill>
                  <a:srgbClr val="FF0000"/>
                </a:solidFill>
              </a:rPr>
              <a:t>Thank you email with links to websites, talk slides, contact info, </a:t>
            </a:r>
            <a:r>
              <a:rPr lang="en-US" dirty="0" err="1">
                <a:solidFill>
                  <a:srgbClr val="FF0000"/>
                </a:solidFill>
              </a:rPr>
              <a:t>etc</a:t>
            </a:r>
            <a:r>
              <a:rPr lang="en-US" dirty="0">
                <a:solidFill>
                  <a:srgbClr val="FF0000"/>
                </a:solidFill>
              </a:rPr>
              <a:t>, request to complete post-workshop Survey. </a:t>
            </a:r>
          </a:p>
          <a:p>
            <a:endParaRPr lang="en-US" dirty="0">
              <a:solidFill>
                <a:srgbClr val="FF0000"/>
              </a:solidFill>
            </a:endParaRPr>
          </a:p>
          <a:p>
            <a:r>
              <a:rPr lang="en-US" dirty="0">
                <a:solidFill>
                  <a:srgbClr val="FF0000"/>
                </a:solidFill>
              </a:rPr>
              <a:t>Example text: </a:t>
            </a:r>
          </a:p>
          <a:p>
            <a:endParaRPr lang="en-US" dirty="0"/>
          </a:p>
          <a:p>
            <a:r>
              <a:rPr lang="en-US" dirty="0"/>
              <a:t>Dear workshop participants, </a:t>
            </a:r>
          </a:p>
          <a:p>
            <a:r>
              <a:rPr lang="en-US" dirty="0"/>
              <a:t> </a:t>
            </a:r>
          </a:p>
          <a:p>
            <a:r>
              <a:rPr lang="en-US" dirty="0"/>
              <a:t>Thank you all again for participating in the morning PEEER  workshop!  We hope you enjoyed the conference and had safe journeys home!</a:t>
            </a:r>
          </a:p>
          <a:p>
            <a:endParaRPr lang="en-US" dirty="0"/>
          </a:p>
          <a:p>
            <a:r>
              <a:rPr lang="en-US" dirty="0"/>
              <a:t>The slide-deck with word clouds is attached.  </a:t>
            </a:r>
          </a:p>
          <a:p>
            <a:r>
              <a:rPr lang="en-US" dirty="0"/>
              <a:t> </a:t>
            </a:r>
          </a:p>
          <a:p>
            <a:r>
              <a:rPr lang="en-US" dirty="0"/>
              <a:t>Here are links to the six tools/guides for exploring journal choices:</a:t>
            </a:r>
          </a:p>
          <a:p>
            <a:r>
              <a:rPr lang="en-US" dirty="0"/>
              <a:t>Fair Open Access Alliance - https://</a:t>
            </a:r>
            <a:r>
              <a:rPr lang="en-US" dirty="0" err="1"/>
              <a:t>fairoa.org</a:t>
            </a:r>
            <a:r>
              <a:rPr lang="en-US" dirty="0"/>
              <a:t>/</a:t>
            </a:r>
          </a:p>
          <a:p>
            <a:r>
              <a:rPr lang="en-US" dirty="0" err="1"/>
              <a:t>Think.Check.Submit</a:t>
            </a:r>
            <a:r>
              <a:rPr lang="en-US" dirty="0"/>
              <a:t> - https://</a:t>
            </a:r>
            <a:r>
              <a:rPr lang="en-US" dirty="0" err="1"/>
              <a:t>thinkchecksubmit.org</a:t>
            </a:r>
            <a:r>
              <a:rPr lang="en-US" dirty="0"/>
              <a:t>/about/</a:t>
            </a:r>
          </a:p>
          <a:p>
            <a:r>
              <a:rPr lang="en-US" dirty="0"/>
              <a:t>DAFNEE - https://</a:t>
            </a:r>
            <a:r>
              <a:rPr lang="en-US" dirty="0" err="1"/>
              <a:t>dafnee.isem-evolution.fr</a:t>
            </a:r>
            <a:r>
              <a:rPr lang="en-US" dirty="0"/>
              <a:t>/</a:t>
            </a:r>
          </a:p>
          <a:p>
            <a:r>
              <a:rPr lang="en-US" dirty="0"/>
              <a:t>Journal </a:t>
            </a:r>
            <a:r>
              <a:rPr lang="en-US" dirty="0" err="1"/>
              <a:t>Targeter</a:t>
            </a:r>
            <a:r>
              <a:rPr lang="en-US" dirty="0"/>
              <a:t> - https://</a:t>
            </a:r>
            <a:r>
              <a:rPr lang="en-US" dirty="0" err="1"/>
              <a:t>jot.publichealth.yale.edu</a:t>
            </a:r>
            <a:r>
              <a:rPr lang="en-US" dirty="0"/>
              <a:t>  </a:t>
            </a:r>
          </a:p>
          <a:p>
            <a:r>
              <a:rPr lang="en-US" dirty="0"/>
              <a:t>JANE - https://</a:t>
            </a:r>
            <a:r>
              <a:rPr lang="en-US" dirty="0" err="1"/>
              <a:t>jane.biosemantics.org</a:t>
            </a:r>
            <a:endParaRPr lang="en-US" dirty="0"/>
          </a:p>
          <a:p>
            <a:r>
              <a:rPr lang="en-US" dirty="0"/>
              <a:t>PEEER - https://</a:t>
            </a:r>
            <a:r>
              <a:rPr lang="en-US" dirty="0" err="1"/>
              <a:t>peeer.net</a:t>
            </a:r>
            <a:r>
              <a:rPr lang="en-US" dirty="0"/>
              <a:t>/</a:t>
            </a:r>
          </a:p>
          <a:p>
            <a:r>
              <a:rPr lang="en-US" dirty="0"/>
              <a:t> </a:t>
            </a:r>
          </a:p>
          <a:p>
            <a:r>
              <a:rPr lang="en-US" dirty="0"/>
              <a:t>The links to the biogeography resources with PEEER are at </a:t>
            </a:r>
          </a:p>
          <a:p>
            <a:r>
              <a:rPr lang="en-US" dirty="0"/>
              <a:t>Biogeography – https://</a:t>
            </a:r>
            <a:r>
              <a:rPr lang="en-US" dirty="0" err="1"/>
              <a:t>biog.journals.sup.org</a:t>
            </a:r>
            <a:r>
              <a:rPr lang="en-US" dirty="0"/>
              <a:t>/ </a:t>
            </a:r>
          </a:p>
          <a:p>
            <a:r>
              <a:rPr lang="en-US" dirty="0" err="1"/>
              <a:t>Biogeography.News</a:t>
            </a:r>
            <a:r>
              <a:rPr lang="en-US" dirty="0"/>
              <a:t> – https://</a:t>
            </a:r>
            <a:r>
              <a:rPr lang="en-US" dirty="0" err="1"/>
              <a:t>biogeographynews.org</a:t>
            </a:r>
            <a:r>
              <a:rPr lang="en-US" dirty="0"/>
              <a:t>/</a:t>
            </a:r>
          </a:p>
          <a:p>
            <a:r>
              <a:rPr lang="en-US" dirty="0"/>
              <a:t>Free Association of Biogeographers – https://</a:t>
            </a:r>
            <a:r>
              <a:rPr lang="en-US" dirty="0" err="1"/>
              <a:t>FreeAssociationBiogeography.org</a:t>
            </a:r>
            <a:endParaRPr lang="en-US" dirty="0"/>
          </a:p>
          <a:p>
            <a:r>
              <a:rPr lang="en-US" dirty="0"/>
              <a:t>Publishing for an Ethical and Equitable Environment in Research (PEEER) - https://</a:t>
            </a:r>
            <a:r>
              <a:rPr lang="en-US" dirty="0" err="1"/>
              <a:t>peeer.net</a:t>
            </a:r>
            <a:r>
              <a:rPr lang="en-US" dirty="0"/>
              <a:t>/</a:t>
            </a:r>
          </a:p>
          <a:p>
            <a:endParaRPr lang="en-US" dirty="0"/>
          </a:p>
          <a:p>
            <a:r>
              <a:rPr lang="en-US" dirty="0"/>
              <a:t>If you would like to learn more about, or get involved in, any of these, please either (1) join the Free Association of Biogeographers and/or PEEER or (2) write to me at </a:t>
            </a:r>
            <a:r>
              <a:rPr lang="en-US" dirty="0" err="1"/>
              <a:t>mdawson@ucmerced.edu</a:t>
            </a:r>
            <a:r>
              <a:rPr lang="en-US" dirty="0"/>
              <a:t> about your interests (e.g. recommending, reviewing, training, ...).</a:t>
            </a:r>
          </a:p>
          <a:p>
            <a:endParaRPr lang="en-US" dirty="0"/>
          </a:p>
          <a:p>
            <a:r>
              <a:rPr lang="en-US" dirty="0"/>
              <a:t>Remember that if you have questions, we and others are here to help answer them. </a:t>
            </a:r>
          </a:p>
          <a:p>
            <a:r>
              <a:rPr lang="en-US" dirty="0"/>
              <a:t> </a:t>
            </a:r>
          </a:p>
          <a:p>
            <a:r>
              <a:rPr lang="en-US" dirty="0"/>
              <a:t>We would greatly appreciate you completing this short poll about the usefulness (or otherwise) and ways to improve the workshop. https://</a:t>
            </a:r>
            <a:r>
              <a:rPr lang="en-US" dirty="0" err="1"/>
              <a:t>forms.gle</a:t>
            </a:r>
            <a:r>
              <a:rPr lang="en-US" dirty="0"/>
              <a:t>/ZBvnJVMnPucRf9zm7</a:t>
            </a:r>
          </a:p>
          <a:p>
            <a:r>
              <a:rPr lang="en-US" dirty="0"/>
              <a:t> </a:t>
            </a:r>
          </a:p>
          <a:p>
            <a:r>
              <a:rPr lang="en-US" dirty="0"/>
              <a:t>Good luck with your research, publishing, and reviewing!  </a:t>
            </a:r>
          </a:p>
          <a:p>
            <a:r>
              <a:rPr lang="en-US" dirty="0"/>
              <a:t> </a:t>
            </a:r>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2060680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11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
          <p:cNvSpPr txBox="1">
            <a:spLocks noGrp="1"/>
          </p:cNvSpPr>
          <p:nvPr>
            <p:ph type="ctrTitle"/>
          </p:nvPr>
        </p:nvSpPr>
        <p:spPr>
          <a:xfrm>
            <a:off x="311700" y="311725"/>
            <a:ext cx="8520600" cy="17514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778"/>
              <a:buNone/>
            </a:pPr>
            <a:r>
              <a:rPr lang="en-GB" sz="2400" b="1" dirty="0">
                <a:solidFill>
                  <a:srgbClr val="2A2A2A"/>
                </a:solidFill>
              </a:rPr>
              <a:t>Workshop Series: </a:t>
            </a:r>
            <a:r>
              <a:rPr lang="en-GB" sz="2400" b="1" dirty="0"/>
              <a:t>Successful Biogeography Publishing as Authors, Reviewers, and Editors</a:t>
            </a:r>
            <a:r>
              <a:rPr lang="en-GB" sz="2400" b="1" dirty="0">
                <a:solidFill>
                  <a:srgbClr val="2A2A2A"/>
                </a:solidFill>
              </a:rPr>
              <a:t> </a:t>
            </a:r>
            <a:endParaRPr sz="2400" b="1" dirty="0">
              <a:solidFill>
                <a:srgbClr val="2A2A2A"/>
              </a:solidFill>
            </a:endParaRPr>
          </a:p>
          <a:p>
            <a:pPr marL="0" lvl="0" indent="0" algn="ctr" rtl="0">
              <a:lnSpc>
                <a:spcPct val="100000"/>
              </a:lnSpc>
              <a:spcBef>
                <a:spcPts val="0"/>
              </a:spcBef>
              <a:spcAft>
                <a:spcPts val="0"/>
              </a:spcAft>
              <a:buSzPts val="5778"/>
              <a:buNone/>
            </a:pPr>
            <a:endParaRPr sz="2400" b="1" dirty="0">
              <a:solidFill>
                <a:srgbClr val="2A2A2A"/>
              </a:solidFill>
            </a:endParaRPr>
          </a:p>
          <a:p>
            <a:pPr marL="0" lvl="0" indent="0" algn="ctr" rtl="0">
              <a:lnSpc>
                <a:spcPct val="100000"/>
              </a:lnSpc>
              <a:spcBef>
                <a:spcPts val="0"/>
              </a:spcBef>
              <a:spcAft>
                <a:spcPts val="0"/>
              </a:spcAft>
              <a:buClr>
                <a:srgbClr val="000000"/>
              </a:buClr>
              <a:buSzPts val="5778"/>
              <a:buFont typeface="Arial"/>
              <a:buNone/>
            </a:pPr>
            <a:r>
              <a:rPr lang="en-GB" sz="2000" b="1" i="1" dirty="0">
                <a:solidFill>
                  <a:srgbClr val="2A2A2A"/>
                </a:solidFill>
              </a:rPr>
              <a:t>Part I: Navigating publishing as a new(</a:t>
            </a:r>
            <a:r>
              <a:rPr lang="en-GB" sz="2000" b="1" i="1" dirty="0" err="1">
                <a:solidFill>
                  <a:srgbClr val="2A2A2A"/>
                </a:solidFill>
              </a:rPr>
              <a:t>ish</a:t>
            </a:r>
            <a:r>
              <a:rPr lang="en-GB" sz="2000" b="1" i="1" dirty="0">
                <a:solidFill>
                  <a:srgbClr val="2A2A2A"/>
                </a:solidFill>
              </a:rPr>
              <a:t>) author</a:t>
            </a:r>
            <a:endParaRPr sz="6100" i="1" dirty="0"/>
          </a:p>
        </p:txBody>
      </p:sp>
      <p:sp>
        <p:nvSpPr>
          <p:cNvPr id="60" name="Google Shape;60;p1"/>
          <p:cNvSpPr txBox="1">
            <a:spLocks noGrp="1"/>
          </p:cNvSpPr>
          <p:nvPr>
            <p:ph type="subTitle" idx="1"/>
          </p:nvPr>
        </p:nvSpPr>
        <p:spPr>
          <a:xfrm>
            <a:off x="311700" y="2462000"/>
            <a:ext cx="8520600" cy="1644636"/>
          </a:xfrm>
          <a:prstGeom prst="rect">
            <a:avLst/>
          </a:prstGeom>
          <a:noFill/>
          <a:ln>
            <a:noFill/>
          </a:ln>
        </p:spPr>
        <p:txBody>
          <a:bodyPr spcFirstLastPara="1" wrap="square" lIns="91425" tIns="91425" rIns="91425" bIns="91425" anchor="t" anchorCtr="0">
            <a:normAutofit fontScale="47500" lnSpcReduction="20000"/>
          </a:bodyPr>
          <a:lstStyle/>
          <a:p>
            <a:pPr marL="0" lvl="0" indent="0" algn="ctr" rtl="0">
              <a:lnSpc>
                <a:spcPct val="100000"/>
              </a:lnSpc>
              <a:spcBef>
                <a:spcPts val="0"/>
              </a:spcBef>
              <a:spcAft>
                <a:spcPts val="0"/>
              </a:spcAft>
              <a:buSzPct val="181818"/>
              <a:buNone/>
            </a:pPr>
            <a:r>
              <a:rPr lang="en-US" dirty="0">
                <a:solidFill>
                  <a:schemeClr val="tx1"/>
                </a:solidFill>
              </a:rPr>
              <a:t>Presenter</a:t>
            </a:r>
            <a:endParaRPr dirty="0">
              <a:solidFill>
                <a:schemeClr val="tx1"/>
              </a:solidFill>
            </a:endParaRPr>
          </a:p>
          <a:p>
            <a:pPr marL="0" lvl="0" indent="0" algn="ctr" rtl="0">
              <a:lnSpc>
                <a:spcPct val="100000"/>
              </a:lnSpc>
              <a:spcBef>
                <a:spcPts val="0"/>
              </a:spcBef>
              <a:spcAft>
                <a:spcPts val="0"/>
              </a:spcAft>
              <a:buSzPct val="181818"/>
              <a:buNone/>
            </a:pPr>
            <a:r>
              <a:rPr lang="en-US" i="1" dirty="0">
                <a:solidFill>
                  <a:schemeClr val="tx1"/>
                </a:solidFill>
              </a:rPr>
              <a:t>Institution</a:t>
            </a:r>
            <a:endParaRPr i="1" dirty="0">
              <a:solidFill>
                <a:schemeClr val="tx1"/>
              </a:solidFill>
            </a:endParaRPr>
          </a:p>
          <a:p>
            <a:pPr marL="0" lvl="0" indent="0" algn="ctr" rtl="0">
              <a:lnSpc>
                <a:spcPct val="100000"/>
              </a:lnSpc>
              <a:spcBef>
                <a:spcPts val="0"/>
              </a:spcBef>
              <a:spcAft>
                <a:spcPts val="0"/>
              </a:spcAft>
              <a:buSzPct val="181818"/>
              <a:buNone/>
            </a:pPr>
            <a:endParaRPr dirty="0">
              <a:solidFill>
                <a:schemeClr val="tx1"/>
              </a:solidFill>
            </a:endParaRPr>
          </a:p>
          <a:p>
            <a:pPr marL="0" lvl="0" indent="0">
              <a:buSzPct val="181818"/>
            </a:pPr>
            <a:r>
              <a:rPr lang="en-US" dirty="0">
                <a:solidFill>
                  <a:schemeClr val="tx1"/>
                </a:solidFill>
              </a:rPr>
              <a:t>Presenter</a:t>
            </a:r>
          </a:p>
          <a:p>
            <a:pPr marL="0" lvl="0" indent="0">
              <a:buSzPct val="181818"/>
            </a:pPr>
            <a:r>
              <a:rPr lang="en-US" i="1" dirty="0">
                <a:solidFill>
                  <a:schemeClr val="tx1"/>
                </a:solidFill>
              </a:rPr>
              <a:t>Institution</a:t>
            </a:r>
          </a:p>
          <a:p>
            <a:pPr marL="0" lvl="0" indent="0">
              <a:buSzPct val="181818"/>
            </a:pPr>
            <a:endParaRPr lang="en-US" dirty="0">
              <a:solidFill>
                <a:schemeClr val="tx1"/>
              </a:solidFill>
            </a:endParaRPr>
          </a:p>
          <a:p>
            <a:pPr marL="0" lvl="0" indent="0">
              <a:buSzPct val="181818"/>
            </a:pPr>
            <a:r>
              <a:rPr lang="en-US" dirty="0">
                <a:solidFill>
                  <a:schemeClr val="tx1"/>
                </a:solidFill>
              </a:rPr>
              <a:t>Presenter</a:t>
            </a:r>
          </a:p>
          <a:p>
            <a:pPr marL="0" lvl="0" indent="0">
              <a:buSzPct val="181818"/>
            </a:pPr>
            <a:r>
              <a:rPr lang="en-US" i="1" dirty="0">
                <a:solidFill>
                  <a:schemeClr val="tx1"/>
                </a:solidFill>
              </a:rPr>
              <a:t>Institution</a:t>
            </a:r>
          </a:p>
        </p:txBody>
      </p:sp>
      <p:sp>
        <p:nvSpPr>
          <p:cNvPr id="61" name="Google Shape;61;p1"/>
          <p:cNvSpPr txBox="1"/>
          <p:nvPr/>
        </p:nvSpPr>
        <p:spPr>
          <a:xfrm>
            <a:off x="311700" y="4280150"/>
            <a:ext cx="8520600" cy="827889"/>
          </a:xfrm>
          <a:prstGeom prst="rect">
            <a:avLst/>
          </a:prstGeom>
          <a:noFill/>
          <a:ln>
            <a:noFill/>
          </a:ln>
        </p:spPr>
        <p:txBody>
          <a:bodyPr spcFirstLastPara="1" wrap="square" lIns="91425" tIns="91425" rIns="91425" bIns="91425" anchor="t" anchorCtr="0">
            <a:spAutoFit/>
          </a:bodyPr>
          <a:lstStyle/>
          <a:p>
            <a:pPr lvl="0" algn="ctr">
              <a:buSzPct val="181818"/>
            </a:pPr>
            <a:r>
              <a:rPr lang="en-GB" sz="1100" b="0" i="0" u="none" strike="noStrike" cap="none" dirty="0">
                <a:solidFill>
                  <a:schemeClr val="tx1"/>
                </a:solidFill>
                <a:latin typeface="Arial"/>
                <a:ea typeface="Arial"/>
                <a:cs typeface="Arial"/>
                <a:sym typeface="Arial"/>
              </a:rPr>
              <a:t>w/ </a:t>
            </a:r>
            <a:r>
              <a:rPr lang="en-GB" sz="1100" b="0" u="none" strike="noStrike" cap="none" dirty="0">
                <a:solidFill>
                  <a:schemeClr val="tx1"/>
                </a:solidFill>
                <a:latin typeface="Arial"/>
                <a:ea typeface="Arial"/>
                <a:cs typeface="Arial"/>
                <a:sym typeface="Arial"/>
              </a:rPr>
              <a:t>contributions from: Liz Alter, (CSU Monterey Bay), </a:t>
            </a:r>
            <a:r>
              <a:rPr lang="en-US" sz="1100" dirty="0">
                <a:solidFill>
                  <a:schemeClr val="tx1"/>
                </a:solidFill>
              </a:rPr>
              <a:t>Mike Dawson (University of California, Merced, USA), </a:t>
            </a:r>
          </a:p>
          <a:p>
            <a:pPr lvl="0" algn="ctr">
              <a:buSzPct val="181818"/>
            </a:pPr>
            <a:r>
              <a:rPr lang="en-US" sz="1100" dirty="0">
                <a:solidFill>
                  <a:schemeClr val="tx1"/>
                </a:solidFill>
              </a:rPr>
              <a:t>Tom Matthews (Birmingham University, UK), </a:t>
            </a:r>
            <a:r>
              <a:rPr lang="en-GB" sz="1100" dirty="0">
                <a:solidFill>
                  <a:schemeClr val="tx1"/>
                </a:solidFill>
              </a:rPr>
              <a:t>Leticia Ochoa-Ochoa (UNAM, Mexico), Amanda Taylor (Wageningen University, Netherlands), </a:t>
            </a:r>
            <a:r>
              <a:rPr lang="en-US" sz="1100" dirty="0">
                <a:solidFill>
                  <a:schemeClr val="tx1"/>
                </a:solidFill>
              </a:rPr>
              <a:t>Helena Tukiainen (University of Oulu, Finland), </a:t>
            </a:r>
            <a:r>
              <a:rPr lang="en-GB" sz="1100" b="0" u="none" strike="noStrike" cap="none" dirty="0">
                <a:solidFill>
                  <a:schemeClr val="tx1"/>
                </a:solidFill>
                <a:latin typeface="Arial"/>
                <a:ea typeface="Arial"/>
                <a:cs typeface="Arial"/>
                <a:sym typeface="Arial"/>
              </a:rPr>
              <a:t>Fabricio Villalobos (INECOL, Mexico),</a:t>
            </a:r>
          </a:p>
          <a:p>
            <a:pPr marL="0" marR="0" lvl="0" indent="0" algn="ctr" rtl="0">
              <a:lnSpc>
                <a:spcPct val="80000"/>
              </a:lnSpc>
              <a:spcBef>
                <a:spcPts val="0"/>
              </a:spcBef>
              <a:spcAft>
                <a:spcPts val="0"/>
              </a:spcAft>
              <a:buClr>
                <a:srgbClr val="000000"/>
              </a:buClr>
              <a:buSzPts val="1305"/>
              <a:buFont typeface="Arial"/>
              <a:buNone/>
            </a:pPr>
            <a:r>
              <a:rPr lang="en-GB" sz="1100" dirty="0">
                <a:solidFill>
                  <a:schemeClr val="tx1"/>
                </a:solidFill>
              </a:rPr>
              <a:t>and members of PEEER</a:t>
            </a:r>
            <a:endParaRPr sz="1100" b="0" u="none" strike="noStrike" cap="none" dirty="0">
              <a:solidFill>
                <a:schemeClr val="tx1"/>
              </a:solidFill>
              <a:latin typeface="Arial"/>
              <a:ea typeface="Arial"/>
              <a:cs typeface="Arial"/>
              <a:sym typeface="Arial"/>
            </a:endParaRPr>
          </a:p>
        </p:txBody>
      </p:sp>
      <p:pic>
        <p:nvPicPr>
          <p:cNvPr id="3" name="Google Shape;406;p40">
            <a:extLst>
              <a:ext uri="{FF2B5EF4-FFF2-40B4-BE49-F238E27FC236}">
                <a16:creationId xmlns:a16="http://schemas.microsoft.com/office/drawing/2014/main" id="{89FCE75B-456D-E16F-BB50-E206FF7CA924}"/>
              </a:ext>
            </a:extLst>
          </p:cNvPr>
          <p:cNvPicPr preferRelativeResize="0"/>
          <p:nvPr/>
        </p:nvPicPr>
        <p:blipFill rotWithShape="1">
          <a:blip r:embed="rId3">
            <a:alphaModFix/>
          </a:blip>
          <a:srcRect/>
          <a:stretch/>
        </p:blipFill>
        <p:spPr>
          <a:xfrm>
            <a:off x="796877" y="2461999"/>
            <a:ext cx="1352431" cy="1359227"/>
          </a:xfrm>
          <a:prstGeom prst="rect">
            <a:avLst/>
          </a:prstGeom>
          <a:noFill/>
          <a:ln>
            <a:noFill/>
          </a:ln>
        </p:spPr>
      </p:pic>
      <p:pic>
        <p:nvPicPr>
          <p:cNvPr id="5" name="Picture 4" descr="A qr code on a white background&#10;&#10;AI-generated content may be incorrect.">
            <a:extLst>
              <a:ext uri="{FF2B5EF4-FFF2-40B4-BE49-F238E27FC236}">
                <a16:creationId xmlns:a16="http://schemas.microsoft.com/office/drawing/2014/main" id="{6EB84196-7658-A3CA-C82C-88A138FD25F5}"/>
              </a:ext>
            </a:extLst>
          </p:cNvPr>
          <p:cNvPicPr>
            <a:picLocks noChangeAspect="1"/>
          </p:cNvPicPr>
          <p:nvPr/>
        </p:nvPicPr>
        <p:blipFill>
          <a:blip r:embed="rId4"/>
          <a:stretch>
            <a:fillRect/>
          </a:stretch>
        </p:blipFill>
        <p:spPr>
          <a:xfrm>
            <a:off x="6994693" y="2461998"/>
            <a:ext cx="1359227" cy="135922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7"/>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GOALS</a:t>
            </a:r>
            <a:endParaRPr sz="6100" i="1" dirty="0"/>
          </a:p>
        </p:txBody>
      </p:sp>
      <p:sp>
        <p:nvSpPr>
          <p:cNvPr id="114" name="Google Shape;114;p7"/>
          <p:cNvSpPr txBox="1"/>
          <p:nvPr/>
        </p:nvSpPr>
        <p:spPr>
          <a:xfrm>
            <a:off x="311700" y="1156050"/>
            <a:ext cx="8301000" cy="3210849"/>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900" b="0" i="0" u="none" strike="noStrike" cap="none" dirty="0">
              <a:solidFill>
                <a:schemeClr val="tx1"/>
              </a:solidFill>
              <a:highlight>
                <a:srgbClr val="FFFFFF"/>
              </a:highlight>
              <a:latin typeface="Calibri"/>
              <a:ea typeface="Calibri"/>
              <a:cs typeface="Calibri"/>
              <a:sym typeface="Calibri"/>
            </a:endParaRPr>
          </a:p>
          <a:p>
            <a:pPr marL="457200" lvl="0" indent="-349250">
              <a:lnSpc>
                <a:spcPct val="115000"/>
              </a:lnSpc>
              <a:buClr>
                <a:schemeClr val="dk1"/>
              </a:buClr>
              <a:buSzPts val="1900"/>
              <a:buFont typeface="Calibri"/>
              <a:buAutoNum type="arabicPeriod"/>
            </a:pPr>
            <a:r>
              <a:rPr lang="en-GB" sz="1900" dirty="0">
                <a:solidFill>
                  <a:schemeClr val="tx1"/>
                </a:solidFill>
                <a:highlight>
                  <a:srgbClr val="FFFFFF"/>
                </a:highlight>
                <a:latin typeface="Calibri"/>
                <a:ea typeface="Calibri"/>
                <a:cs typeface="Calibri"/>
                <a:sym typeface="Calibri"/>
              </a:rPr>
              <a:t>Share hopes for, and experiences with barriers to, publishing as ECRs, and discuss ways we can overcome the barriers.</a:t>
            </a:r>
            <a:endParaRPr sz="1900" b="0" i="0" u="none" strike="noStrike" cap="none" dirty="0">
              <a:solidFill>
                <a:schemeClr val="tx1"/>
              </a:solidFill>
              <a:highlight>
                <a:srgbClr val="FFFFFF"/>
              </a:highlight>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highlight>
                  <a:srgbClr val="FFFFFF"/>
                </a:highlight>
                <a:latin typeface="Calibri"/>
                <a:ea typeface="Calibri"/>
                <a:cs typeface="Calibri"/>
                <a:sym typeface="Calibri"/>
              </a:rPr>
              <a:t>To better understand the structure of scientific publishing, including changes in recent decades, journal mechanics, and possible alternatives. </a:t>
            </a:r>
            <a:endParaRPr sz="1900" b="0" i="0" u="none" strike="noStrike" cap="none" dirty="0">
              <a:solidFill>
                <a:schemeClr val="tx1"/>
              </a:solidFill>
              <a:highlight>
                <a:srgbClr val="FFFFFF"/>
              </a:highlight>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highlight>
                  <a:srgbClr val="FFFFFF"/>
                </a:highlight>
                <a:latin typeface="Calibri"/>
                <a:ea typeface="Calibri"/>
                <a:cs typeface="Calibri"/>
                <a:sym typeface="Calibri"/>
              </a:rPr>
              <a:t>Be positioned to have greater success in publishing in your first choice journal. </a:t>
            </a:r>
            <a:endParaRPr sz="1900" b="0" i="0" u="none" strike="noStrike" cap="none" dirty="0">
              <a:solidFill>
                <a:schemeClr val="tx1"/>
              </a:solidFill>
              <a:highlight>
                <a:srgbClr val="FFFFFF"/>
              </a:highlight>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highlight>
                  <a:srgbClr val="FFFFFF"/>
                </a:highlight>
                <a:latin typeface="Calibri"/>
                <a:ea typeface="Calibri"/>
                <a:cs typeface="Calibri"/>
                <a:sym typeface="Calibri"/>
              </a:rPr>
              <a:t>Make some new friends to hang out with over the coming days!</a:t>
            </a:r>
            <a:endParaRPr sz="1900" b="0" i="0" u="none" strike="noStrike" cap="none" dirty="0">
              <a:solidFill>
                <a:schemeClr val="tx1"/>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r>
              <a:rPr lang="en-GB" sz="1900" b="0" i="0" u="none" strike="noStrike" cap="none" dirty="0">
                <a:solidFill>
                  <a:schemeClr val="tx1"/>
                </a:solidFill>
                <a:highlight>
                  <a:srgbClr val="FFFFFF"/>
                </a:highlight>
                <a:latin typeface="Calibri"/>
                <a:ea typeface="Calibri"/>
                <a:cs typeface="Calibri"/>
                <a:sym typeface="Calibri"/>
              </a:rPr>
              <a:t> </a:t>
            </a:r>
            <a:endParaRPr sz="1900" b="1" i="1"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594298904"/>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18"/>
        <p:cNvGrpSpPr/>
        <p:nvPr/>
      </p:nvGrpSpPr>
      <p:grpSpPr>
        <a:xfrm>
          <a:off x="0" y="0"/>
          <a:ext cx="0" cy="0"/>
          <a:chOff x="0" y="0"/>
          <a:chExt cx="0" cy="0"/>
        </a:xfrm>
      </p:grpSpPr>
      <p:sp>
        <p:nvSpPr>
          <p:cNvPr id="119" name="Google Shape;119;p6"/>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p:cNvSpPr txBox="1"/>
          <p:nvPr/>
        </p:nvSpPr>
        <p:spPr>
          <a:xfrm>
            <a:off x="189214" y="912275"/>
            <a:ext cx="6387077"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Intro (10 mins)</a:t>
            </a:r>
            <a:endParaRPr sz="18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Panel Discussion (</a:t>
            </a:r>
            <a:r>
              <a:rPr lang="en-GB" sz="1800" dirty="0">
                <a:solidFill>
                  <a:schemeClr val="dk1"/>
                </a:solidFill>
                <a:latin typeface="Calibri"/>
                <a:ea typeface="Calibri"/>
                <a:cs typeface="Calibri"/>
                <a:sym typeface="Calibri"/>
              </a:rPr>
              <a:t>50</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1" u="none" strike="noStrike" cap="none" dirty="0">
                <a:solidFill>
                  <a:schemeClr val="dk1"/>
                </a:solidFill>
                <a:latin typeface="Calibri"/>
                <a:ea typeface="Calibri"/>
                <a:cs typeface="Calibri"/>
                <a:sym typeface="Calibri"/>
              </a:rPr>
              <a:t> 	- short break (5 mins)</a:t>
            </a:r>
            <a:endParaRPr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Breakout Groups (55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0" u="none" strike="noStrike" cap="none" dirty="0">
                <a:solidFill>
                  <a:schemeClr val="dk1"/>
                </a:solidFill>
                <a:latin typeface="Calibri"/>
                <a:ea typeface="Calibri"/>
                <a:cs typeface="Calibri"/>
                <a:sym typeface="Calibri"/>
              </a:rPr>
              <a:t> 	</a:t>
            </a:r>
            <a:r>
              <a:rPr lang="en-GB" sz="1800" b="0" i="1" u="none" strike="noStrike" cap="none" dirty="0">
                <a:solidFill>
                  <a:schemeClr val="dk1"/>
                </a:solidFill>
                <a:latin typeface="Calibri"/>
                <a:ea typeface="Calibri"/>
                <a:cs typeface="Calibri"/>
                <a:sym typeface="Calibri"/>
              </a:rPr>
              <a:t>- short break (5 mins)</a:t>
            </a:r>
            <a:endParaRPr lang="en-US"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Tips for success: authors (</a:t>
            </a:r>
            <a:r>
              <a:rPr lang="en-GB" sz="1800" dirty="0">
                <a:solidFill>
                  <a:schemeClr val="dk1"/>
                </a:solidFill>
                <a:latin typeface="Calibri"/>
                <a:ea typeface="Calibri"/>
                <a:cs typeface="Calibri"/>
                <a:sym typeface="Calibri"/>
              </a:rPr>
              <a:t>25</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endParaRPr sz="1800"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Closing remarks / Optional: lunch - r</a:t>
            </a:r>
            <a:r>
              <a:rPr lang="en-GB" sz="1800" b="0" i="0" u="none" strike="noStrike" cap="none" dirty="0">
                <a:solidFill>
                  <a:schemeClr val="dk1"/>
                </a:solidFill>
                <a:latin typeface="Calibri"/>
                <a:ea typeface="Calibri"/>
                <a:cs typeface="Calibri"/>
                <a:sym typeface="Calibri"/>
              </a:rPr>
              <a:t>elocate to Library cafeteria</a:t>
            </a:r>
            <a:endParaRPr sz="1800" b="1" i="1" u="none" strike="noStrike" cap="none" dirty="0">
              <a:solidFill>
                <a:schemeClr val="dk2"/>
              </a:solidFill>
              <a:latin typeface="Arial"/>
              <a:ea typeface="Arial"/>
              <a:cs typeface="Arial"/>
              <a:sym typeface="Arial"/>
            </a:endParaRPr>
          </a:p>
        </p:txBody>
      </p:sp>
      <p:pic>
        <p:nvPicPr>
          <p:cNvPr id="2050" name="Picture 2" descr="Action Plan Image &amp; Photo (Free Trial) | Bigstock">
            <a:extLst>
              <a:ext uri="{FF2B5EF4-FFF2-40B4-BE49-F238E27FC236}">
                <a16:creationId xmlns:a16="http://schemas.microsoft.com/office/drawing/2014/main" id="{4B7A5982-00D0-165E-0F4E-14652579EE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333"/>
          <a:stretch>
            <a:fillRect/>
          </a:stretch>
        </p:blipFill>
        <p:spPr bwMode="auto">
          <a:xfrm>
            <a:off x="4882386" y="1438712"/>
            <a:ext cx="3318934" cy="18700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7F4A672-182E-93EA-96F4-A3C0F8842471}"/>
              </a:ext>
            </a:extLst>
          </p:cNvPr>
          <p:cNvSpPr txBox="1"/>
          <p:nvPr/>
        </p:nvSpPr>
        <p:spPr>
          <a:xfrm>
            <a:off x="7441060" y="3119149"/>
            <a:ext cx="845103" cy="246221"/>
          </a:xfrm>
          <a:prstGeom prst="rect">
            <a:avLst/>
          </a:prstGeom>
          <a:noFill/>
        </p:spPr>
        <p:txBody>
          <a:bodyPr wrap="none" rtlCol="0">
            <a:spAutoFit/>
          </a:bodyPr>
          <a:lstStyle/>
          <a:p>
            <a:r>
              <a:rPr lang="en-US" sz="1000" dirty="0"/>
              <a:t>BIGSTOCK</a:t>
            </a:r>
          </a:p>
        </p:txBody>
      </p:sp>
    </p:spTree>
    <p:extLst>
      <p:ext uri="{BB962C8B-B14F-4D97-AF65-F5344CB8AC3E}">
        <p14:creationId xmlns:p14="http://schemas.microsoft.com/office/powerpoint/2010/main" val="3214947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18">
          <a:extLst>
            <a:ext uri="{FF2B5EF4-FFF2-40B4-BE49-F238E27FC236}">
              <a16:creationId xmlns:a16="http://schemas.microsoft.com/office/drawing/2014/main" id="{ECE739BA-7257-3EEB-2472-5A59263C29F9}"/>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8F82AA98-5995-D95B-DE5C-27AD0FF86FCA}"/>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AGENDA</a:t>
            </a:r>
            <a:endParaRPr sz="6100" i="1" dirty="0"/>
          </a:p>
        </p:txBody>
      </p:sp>
      <p:sp>
        <p:nvSpPr>
          <p:cNvPr id="120" name="Google Shape;120;p6">
            <a:extLst>
              <a:ext uri="{FF2B5EF4-FFF2-40B4-BE49-F238E27FC236}">
                <a16:creationId xmlns:a16="http://schemas.microsoft.com/office/drawing/2014/main" id="{D49448D7-8305-AA19-132C-51692598D1F9}"/>
              </a:ext>
            </a:extLst>
          </p:cNvPr>
          <p:cNvSpPr txBox="1"/>
          <p:nvPr/>
        </p:nvSpPr>
        <p:spPr>
          <a:xfrm>
            <a:off x="189214" y="912275"/>
            <a:ext cx="6303950"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b="1" dirty="0">
                <a:solidFill>
                  <a:schemeClr val="dk1"/>
                </a:solidFill>
                <a:latin typeface="Calibri"/>
                <a:ea typeface="Calibri"/>
                <a:cs typeface="Calibri"/>
                <a:sym typeface="Calibri"/>
              </a:rPr>
              <a:t>Intro</a:t>
            </a:r>
            <a:r>
              <a:rPr lang="en-GB" sz="1800" dirty="0">
                <a:solidFill>
                  <a:schemeClr val="dk1"/>
                </a:solidFill>
                <a:latin typeface="Calibri"/>
                <a:ea typeface="Calibri"/>
                <a:cs typeface="Calibri"/>
                <a:sym typeface="Calibri"/>
              </a:rPr>
              <a:t> (10 mins)</a:t>
            </a:r>
            <a:endParaRPr sz="18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Tips for success: authors (</a:t>
            </a:r>
            <a:r>
              <a:rPr lang="en-GB" sz="1800" dirty="0">
                <a:solidFill>
                  <a:schemeClr val="bg1">
                    <a:lumMod val="75000"/>
                  </a:schemeClr>
                </a:solidFill>
                <a:latin typeface="Calibri"/>
                <a:ea typeface="Calibri"/>
                <a:cs typeface="Calibri"/>
                <a:sym typeface="Calibri"/>
              </a:rPr>
              <a:t>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Closing remarks / Optional: lunch - r</a:t>
            </a:r>
            <a:r>
              <a:rPr lang="en-GB" sz="1800" b="0" i="0" u="none" strike="noStrike" cap="none" dirty="0">
                <a:solidFill>
                  <a:schemeClr val="bg1">
                    <a:lumMod val="75000"/>
                  </a:schemeClr>
                </a:solidFill>
                <a:latin typeface="Calibri"/>
                <a:ea typeface="Calibri"/>
                <a:cs typeface="Calibri"/>
                <a:sym typeface="Calibri"/>
              </a:rPr>
              <a:t>elocate to Library cafeteria</a:t>
            </a:r>
            <a:endParaRPr sz="1800" b="1" i="1" u="none" strike="noStrike" cap="none" dirty="0">
              <a:solidFill>
                <a:schemeClr val="bg1">
                  <a:lumMod val="75000"/>
                </a:schemeClr>
              </a:solidFill>
              <a:latin typeface="Arial"/>
              <a:ea typeface="Arial"/>
              <a:cs typeface="Arial"/>
              <a:sym typeface="Arial"/>
            </a:endParaRPr>
          </a:p>
        </p:txBody>
      </p:sp>
      <p:pic>
        <p:nvPicPr>
          <p:cNvPr id="4" name="Picture 3" descr="Abstract Low Poly Background Design Graphic by Custom Design Generator · Creative Fabrica">
            <a:extLst>
              <a:ext uri="{FF2B5EF4-FFF2-40B4-BE49-F238E27FC236}">
                <a16:creationId xmlns:a16="http://schemas.microsoft.com/office/drawing/2014/main" id="{82225222-9CF7-4148-408B-1F8E869B0A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5482550" y="1416463"/>
            <a:ext cx="2741600" cy="1827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690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2A5ED3A4-60BB-6854-E71C-B19C0AA36059}"/>
            </a:ext>
          </a:extLst>
        </p:cNvPr>
        <p:cNvGrpSpPr/>
        <p:nvPr/>
      </p:nvGrpSpPr>
      <p:grpSpPr>
        <a:xfrm>
          <a:off x="0" y="0"/>
          <a:ext cx="0" cy="0"/>
          <a:chOff x="0" y="0"/>
          <a:chExt cx="0" cy="0"/>
        </a:xfrm>
      </p:grpSpPr>
      <p:grpSp>
        <p:nvGrpSpPr>
          <p:cNvPr id="69" name="Group 68">
            <a:extLst>
              <a:ext uri="{FF2B5EF4-FFF2-40B4-BE49-F238E27FC236}">
                <a16:creationId xmlns:a16="http://schemas.microsoft.com/office/drawing/2014/main" id="{DD1F2572-B9A3-8D9C-5342-9144EAE9327B}"/>
              </a:ext>
            </a:extLst>
          </p:cNvPr>
          <p:cNvGrpSpPr/>
          <p:nvPr/>
        </p:nvGrpSpPr>
        <p:grpSpPr>
          <a:xfrm>
            <a:off x="0" y="58992"/>
            <a:ext cx="9223262" cy="5084507"/>
            <a:chOff x="0" y="58992"/>
            <a:chExt cx="9223262" cy="5084507"/>
          </a:xfrm>
        </p:grpSpPr>
        <p:grpSp>
          <p:nvGrpSpPr>
            <p:cNvPr id="70" name="Group 69">
              <a:extLst>
                <a:ext uri="{FF2B5EF4-FFF2-40B4-BE49-F238E27FC236}">
                  <a16:creationId xmlns:a16="http://schemas.microsoft.com/office/drawing/2014/main" id="{BF56F8FC-548F-73F9-053A-1175F1FDDFC7}"/>
                </a:ext>
              </a:extLst>
            </p:cNvPr>
            <p:cNvGrpSpPr/>
            <p:nvPr/>
          </p:nvGrpSpPr>
          <p:grpSpPr>
            <a:xfrm>
              <a:off x="0" y="58992"/>
              <a:ext cx="9144001" cy="5084507"/>
              <a:chOff x="0" y="58992"/>
              <a:chExt cx="9144001" cy="5084507"/>
            </a:xfrm>
          </p:grpSpPr>
          <p:graphicFrame>
            <p:nvGraphicFramePr>
              <p:cNvPr id="101" name="Chart 100">
                <a:extLst>
                  <a:ext uri="{FF2B5EF4-FFF2-40B4-BE49-F238E27FC236}">
                    <a16:creationId xmlns:a16="http://schemas.microsoft.com/office/drawing/2014/main" id="{4F04592A-04B8-9F95-ACD3-AB757FBB19D8}"/>
                  </a:ext>
                </a:extLst>
              </p:cNvPr>
              <p:cNvGraphicFramePr>
                <a:graphicFrameLocks/>
              </p:cNvGraphicFramePr>
              <p:nvPr>
                <p:extLst>
                  <p:ext uri="{D42A27DB-BD31-4B8C-83A1-F6EECF244321}">
                    <p14:modId xmlns:p14="http://schemas.microsoft.com/office/powerpoint/2010/main" val="130610229"/>
                  </p:ext>
                </p:extLst>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102" name="Rectangle 101">
                <a:extLst>
                  <a:ext uri="{FF2B5EF4-FFF2-40B4-BE49-F238E27FC236}">
                    <a16:creationId xmlns:a16="http://schemas.microsoft.com/office/drawing/2014/main" id="{34F49B6E-B9C9-F001-C86C-FA97AF850DDF}"/>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B52D9B1E-433E-C7D4-3AB1-8E80CECB7D28}"/>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TextBox 70">
              <a:extLst>
                <a:ext uri="{FF2B5EF4-FFF2-40B4-BE49-F238E27FC236}">
                  <a16:creationId xmlns:a16="http://schemas.microsoft.com/office/drawing/2014/main" id="{B61D9158-8749-C536-4F71-65463CBA9E88}"/>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sp>
          <p:nvSpPr>
            <p:cNvPr id="72" name="TextBox 71">
              <a:extLst>
                <a:ext uri="{FF2B5EF4-FFF2-40B4-BE49-F238E27FC236}">
                  <a16:creationId xmlns:a16="http://schemas.microsoft.com/office/drawing/2014/main" id="{46052AB1-0264-99DA-FD68-A4F471DA193C}"/>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grpSp>
          <p:nvGrpSpPr>
            <p:cNvPr id="73" name="Group 72">
              <a:extLst>
                <a:ext uri="{FF2B5EF4-FFF2-40B4-BE49-F238E27FC236}">
                  <a16:creationId xmlns:a16="http://schemas.microsoft.com/office/drawing/2014/main" id="{A1FDAC03-F4FA-56E1-8A19-3C0502E03240}"/>
                </a:ext>
              </a:extLst>
            </p:cNvPr>
            <p:cNvGrpSpPr/>
            <p:nvPr/>
          </p:nvGrpSpPr>
          <p:grpSpPr>
            <a:xfrm>
              <a:off x="4676501" y="3995243"/>
              <a:ext cx="2416642" cy="504230"/>
              <a:chOff x="4676501" y="3995243"/>
              <a:chExt cx="2416642" cy="504230"/>
            </a:xfrm>
          </p:grpSpPr>
          <p:sp>
            <p:nvSpPr>
              <p:cNvPr id="95" name="TextBox 94">
                <a:extLst>
                  <a:ext uri="{FF2B5EF4-FFF2-40B4-BE49-F238E27FC236}">
                    <a16:creationId xmlns:a16="http://schemas.microsoft.com/office/drawing/2014/main" id="{C197527A-21B7-B491-6604-4509C00ECA15}"/>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96" name="Straight Connector 95">
                <a:extLst>
                  <a:ext uri="{FF2B5EF4-FFF2-40B4-BE49-F238E27FC236}">
                    <a16:creationId xmlns:a16="http://schemas.microsoft.com/office/drawing/2014/main" id="{669137FF-33F4-1EE5-6D58-5A87DB098D25}"/>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03337DB5-9C20-CF34-DCE6-CC7C3B33945D}"/>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98" name="Straight Connector 97">
                <a:extLst>
                  <a:ext uri="{FF2B5EF4-FFF2-40B4-BE49-F238E27FC236}">
                    <a16:creationId xmlns:a16="http://schemas.microsoft.com/office/drawing/2014/main" id="{1729317F-B02B-1A4D-B219-49B0E7C52B34}"/>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FB696875-C99A-C33D-D8A4-42EEA0FB981C}"/>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100" name="Straight Connector 99">
                <a:extLst>
                  <a:ext uri="{FF2B5EF4-FFF2-40B4-BE49-F238E27FC236}">
                    <a16:creationId xmlns:a16="http://schemas.microsoft.com/office/drawing/2014/main" id="{783D639F-CD37-4F81-42C1-07CCC8F5A320}"/>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945AD8CD-2732-6665-DB4D-4A2F68E2AF5D}"/>
                </a:ext>
              </a:extLst>
            </p:cNvPr>
            <p:cNvSpPr txBox="1"/>
            <p:nvPr/>
          </p:nvSpPr>
          <p:spPr>
            <a:xfrm>
              <a:off x="8264168" y="1594480"/>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75" name="Straight Connector 74">
              <a:extLst>
                <a:ext uri="{FF2B5EF4-FFF2-40B4-BE49-F238E27FC236}">
                  <a16:creationId xmlns:a16="http://schemas.microsoft.com/office/drawing/2014/main" id="{A92643C3-B71F-C190-ACD4-BDC39503420F}"/>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57303403-FF55-D0D5-E315-3E3DFD221117}"/>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77" name="Straight Connector 76">
              <a:extLst>
                <a:ext uri="{FF2B5EF4-FFF2-40B4-BE49-F238E27FC236}">
                  <a16:creationId xmlns:a16="http://schemas.microsoft.com/office/drawing/2014/main" id="{1174B784-4F6E-DCCA-E779-091941FA6DB0}"/>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DBD8A631-0F37-D74E-D85B-200CD79D1613}"/>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79" name="Straight Connector 78">
              <a:extLst>
                <a:ext uri="{FF2B5EF4-FFF2-40B4-BE49-F238E27FC236}">
                  <a16:creationId xmlns:a16="http://schemas.microsoft.com/office/drawing/2014/main" id="{05DEE27E-78BB-ED74-7CEC-4903A1C76FBE}"/>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769815-7AD1-5570-FB63-BC1383BBCA17}"/>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81" name="Straight Connector 80">
              <a:extLst>
                <a:ext uri="{FF2B5EF4-FFF2-40B4-BE49-F238E27FC236}">
                  <a16:creationId xmlns:a16="http://schemas.microsoft.com/office/drawing/2014/main" id="{F9108F72-7E8E-5703-4A1E-89EDAB1D9E54}"/>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08741869-5D8E-6D55-D5F7-F01E0D30B9F1}"/>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83" name="Straight Connector 82">
              <a:extLst>
                <a:ext uri="{FF2B5EF4-FFF2-40B4-BE49-F238E27FC236}">
                  <a16:creationId xmlns:a16="http://schemas.microsoft.com/office/drawing/2014/main" id="{BA4614C2-CD5C-DEFF-5219-706AA5D0446A}"/>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1ECB55C7-1DC9-AF30-7E35-3D1B56F668E3}"/>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85" name="Straight Connector 84">
              <a:extLst>
                <a:ext uri="{FF2B5EF4-FFF2-40B4-BE49-F238E27FC236}">
                  <a16:creationId xmlns:a16="http://schemas.microsoft.com/office/drawing/2014/main" id="{146E6F20-600A-A1F8-5DF4-B6D3802A4112}"/>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423FE347-6609-DFDD-810E-5410F77BF54C}"/>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87" name="Straight Connector 86">
              <a:extLst>
                <a:ext uri="{FF2B5EF4-FFF2-40B4-BE49-F238E27FC236}">
                  <a16:creationId xmlns:a16="http://schemas.microsoft.com/office/drawing/2014/main" id="{76F7ECD7-FE76-B8B8-871E-8C3DEA8DDE3E}"/>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F1360997-972C-AE67-134B-6511B1F8CD56}"/>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89" name="Straight Connector 88">
              <a:extLst>
                <a:ext uri="{FF2B5EF4-FFF2-40B4-BE49-F238E27FC236}">
                  <a16:creationId xmlns:a16="http://schemas.microsoft.com/office/drawing/2014/main" id="{DAA1ACEE-A346-C835-ABAC-CF51632D4EB0}"/>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C14C3647-E72B-491A-17D4-DC1B83DDF725}"/>
                </a:ext>
              </a:extLst>
            </p:cNvPr>
            <p:cNvSpPr txBox="1"/>
            <p:nvPr/>
          </p:nvSpPr>
          <p:spPr>
            <a:xfrm>
              <a:off x="8365335" y="119756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91" name="Straight Connector 90">
              <a:extLst>
                <a:ext uri="{FF2B5EF4-FFF2-40B4-BE49-F238E27FC236}">
                  <a16:creationId xmlns:a16="http://schemas.microsoft.com/office/drawing/2014/main" id="{BC4799E7-997D-F6CB-24BB-26894AFA1C4B}"/>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CE8E26C6-EBF3-A26E-4AB9-71192F46DDA9}"/>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93" name="Straight Connector 92">
              <a:extLst>
                <a:ext uri="{FF2B5EF4-FFF2-40B4-BE49-F238E27FC236}">
                  <a16:creationId xmlns:a16="http://schemas.microsoft.com/office/drawing/2014/main" id="{061DEDF1-8E22-1984-0327-3F5E69923D1B}"/>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D4FCA38A-EBE8-52FD-D63C-C8710CCF395B}"/>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67" name="Google Shape;67;p2">
            <a:extLst>
              <a:ext uri="{FF2B5EF4-FFF2-40B4-BE49-F238E27FC236}">
                <a16:creationId xmlns:a16="http://schemas.microsoft.com/office/drawing/2014/main" id="{69EFE392-A780-D15F-6CC5-12416801D7C4}"/>
              </a:ext>
            </a:extLst>
          </p:cNvPr>
          <p:cNvSpPr txBox="1">
            <a:spLocks noGrp="1"/>
          </p:cNvSpPr>
          <p:nvPr>
            <p:ph type="subTitle" idx="1"/>
          </p:nvPr>
        </p:nvSpPr>
        <p:spPr>
          <a:xfrm>
            <a:off x="462529" y="1690482"/>
            <a:ext cx="6277636" cy="1305895"/>
          </a:xfrm>
          <a:prstGeom prst="rect">
            <a:avLst/>
          </a:prstGeom>
          <a:noFill/>
          <a:ln>
            <a:noFill/>
          </a:ln>
        </p:spPr>
        <p:txBody>
          <a:bodyPr spcFirstLastPara="1" wrap="square" lIns="91425" tIns="91425" rIns="91425" bIns="91425" anchor="t" anchorCtr="0">
            <a:noAutofit/>
          </a:bodyPr>
          <a:lstStyle/>
          <a:p>
            <a:pPr marL="0" lvl="0" indent="0" algn="l">
              <a:lnSpc>
                <a:spcPct val="115000"/>
              </a:lnSpc>
              <a:buSzPts val="605"/>
            </a:pPr>
            <a:r>
              <a:rPr lang="en-GB" sz="1800" dirty="0">
                <a:solidFill>
                  <a:schemeClr val="dk1"/>
                </a:solidFill>
              </a:rPr>
              <a:t>Current changes in scientific publishing are among the most radical in &gt;350 years: the digital revolution, more rapidly expanding publishing options, publish-or-perish, ... </a:t>
            </a:r>
            <a:endParaRPr sz="1800" dirty="0"/>
          </a:p>
        </p:txBody>
      </p:sp>
      <p:sp>
        <p:nvSpPr>
          <p:cNvPr id="31" name="TextBox 30">
            <a:extLst>
              <a:ext uri="{FF2B5EF4-FFF2-40B4-BE49-F238E27FC236}">
                <a16:creationId xmlns:a16="http://schemas.microsoft.com/office/drawing/2014/main" id="{C122EA71-A007-1784-1376-83FFF1DA74F8}"/>
              </a:ext>
            </a:extLst>
          </p:cNvPr>
          <p:cNvSpPr txBox="1"/>
          <p:nvPr/>
        </p:nvSpPr>
        <p:spPr>
          <a:xfrm rot="16200000">
            <a:off x="-504242" y="3653917"/>
            <a:ext cx="1625766" cy="307777"/>
          </a:xfrm>
          <a:prstGeom prst="rect">
            <a:avLst/>
          </a:prstGeom>
          <a:noFill/>
        </p:spPr>
        <p:txBody>
          <a:bodyPr wrap="none" rtlCol="0">
            <a:spAutoFit/>
          </a:bodyPr>
          <a:lstStyle/>
          <a:p>
            <a:r>
              <a:rPr lang="en-US" dirty="0">
                <a:solidFill>
                  <a:schemeClr val="accent1"/>
                </a:solidFill>
              </a:rPr>
              <a:t># of journals ===&gt;</a:t>
            </a:r>
          </a:p>
        </p:txBody>
      </p:sp>
      <p:sp>
        <p:nvSpPr>
          <p:cNvPr id="38" name="Google Shape;68;p2">
            <a:extLst>
              <a:ext uri="{FF2B5EF4-FFF2-40B4-BE49-F238E27FC236}">
                <a16:creationId xmlns:a16="http://schemas.microsoft.com/office/drawing/2014/main" id="{2C0ED949-0FBB-DCB7-B71C-0505D2E86592}"/>
              </a:ext>
            </a:extLst>
          </p:cNvPr>
          <p:cNvSpPr txBox="1">
            <a:spLocks noGrp="1"/>
          </p:cNvSpPr>
          <p:nvPr>
            <p:ph type="ctrTitle"/>
          </p:nvPr>
        </p:nvSpPr>
        <p:spPr>
          <a:xfrm>
            <a:off x="311700" y="120391"/>
            <a:ext cx="8520600" cy="903518"/>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ct val="288888"/>
              <a:buNone/>
            </a:pPr>
            <a:r>
              <a:rPr lang="en-GB" sz="2000" b="1" dirty="0">
                <a:solidFill>
                  <a:srgbClr val="2A2A2A"/>
                </a:solidFill>
              </a:rPr>
              <a:t>Workshop: </a:t>
            </a:r>
            <a:endParaRPr sz="2000" b="1" dirty="0">
              <a:solidFill>
                <a:srgbClr val="2A2A2A"/>
              </a:solidFill>
            </a:endParaRPr>
          </a:p>
          <a:p>
            <a:pPr lvl="0">
              <a:buSzPct val="175084"/>
            </a:pPr>
            <a:r>
              <a:rPr lang="en-GB" sz="2700" b="1" i="1" dirty="0">
                <a:solidFill>
                  <a:srgbClr val="2A2A2A"/>
                </a:solidFill>
              </a:rPr>
              <a:t>WHY: Navigating publishing as a new(</a:t>
            </a:r>
            <a:r>
              <a:rPr lang="en-GB" sz="2700" b="1" i="1" dirty="0" err="1">
                <a:solidFill>
                  <a:srgbClr val="2A2A2A"/>
                </a:solidFill>
              </a:rPr>
              <a:t>ish</a:t>
            </a:r>
            <a:r>
              <a:rPr lang="en-GB" sz="2700" b="1" i="1" dirty="0">
                <a:solidFill>
                  <a:srgbClr val="2A2A2A"/>
                </a:solidFill>
              </a:rPr>
              <a:t>) author?</a:t>
            </a:r>
            <a:endParaRPr sz="2700" i="1" dirty="0"/>
          </a:p>
        </p:txBody>
      </p:sp>
      <p:sp>
        <p:nvSpPr>
          <p:cNvPr id="2" name="TextBox 1">
            <a:extLst>
              <a:ext uri="{FF2B5EF4-FFF2-40B4-BE49-F238E27FC236}">
                <a16:creationId xmlns:a16="http://schemas.microsoft.com/office/drawing/2014/main" id="{0B3B91E1-906F-4744-3A05-48E6C2977FA1}"/>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Tree>
    <p:extLst>
      <p:ext uri="{BB962C8B-B14F-4D97-AF65-F5344CB8AC3E}">
        <p14:creationId xmlns:p14="http://schemas.microsoft.com/office/powerpoint/2010/main" val="550032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794FD5C4-5DA3-6AD6-681B-4C9C83978B39}"/>
            </a:ext>
          </a:extLst>
        </p:cNvPr>
        <p:cNvGrpSpPr/>
        <p:nvPr/>
      </p:nvGrpSpPr>
      <p:grpSpPr>
        <a:xfrm>
          <a:off x="0" y="0"/>
          <a:ext cx="0" cy="0"/>
          <a:chOff x="0" y="0"/>
          <a:chExt cx="0" cy="0"/>
        </a:xfrm>
      </p:grpSpPr>
      <p:grpSp>
        <p:nvGrpSpPr>
          <p:cNvPr id="47" name="Group 46">
            <a:extLst>
              <a:ext uri="{FF2B5EF4-FFF2-40B4-BE49-F238E27FC236}">
                <a16:creationId xmlns:a16="http://schemas.microsoft.com/office/drawing/2014/main" id="{5F8082FC-1725-F4DA-CD52-349AC6987F50}"/>
              </a:ext>
            </a:extLst>
          </p:cNvPr>
          <p:cNvGrpSpPr/>
          <p:nvPr/>
        </p:nvGrpSpPr>
        <p:grpSpPr>
          <a:xfrm>
            <a:off x="0" y="58992"/>
            <a:ext cx="9223262" cy="5084507"/>
            <a:chOff x="0" y="58992"/>
            <a:chExt cx="9223262" cy="5084507"/>
          </a:xfrm>
        </p:grpSpPr>
        <p:grpSp>
          <p:nvGrpSpPr>
            <p:cNvPr id="48" name="Group 47">
              <a:extLst>
                <a:ext uri="{FF2B5EF4-FFF2-40B4-BE49-F238E27FC236}">
                  <a16:creationId xmlns:a16="http://schemas.microsoft.com/office/drawing/2014/main" id="{6E09FF1D-6CF8-C205-7E48-E4B7D7F9B75E}"/>
                </a:ext>
              </a:extLst>
            </p:cNvPr>
            <p:cNvGrpSpPr/>
            <p:nvPr/>
          </p:nvGrpSpPr>
          <p:grpSpPr>
            <a:xfrm>
              <a:off x="0" y="58992"/>
              <a:ext cx="9144001" cy="5084507"/>
              <a:chOff x="0" y="58992"/>
              <a:chExt cx="9144001" cy="5084507"/>
            </a:xfrm>
          </p:grpSpPr>
          <p:graphicFrame>
            <p:nvGraphicFramePr>
              <p:cNvPr id="81" name="Chart 80">
                <a:extLst>
                  <a:ext uri="{FF2B5EF4-FFF2-40B4-BE49-F238E27FC236}">
                    <a16:creationId xmlns:a16="http://schemas.microsoft.com/office/drawing/2014/main" id="{AF58C637-129E-9644-186F-BDC9E7D152A4}"/>
                  </a:ext>
                </a:extLst>
              </p:cNvPr>
              <p:cNvGraphicFramePr>
                <a:graphicFrameLocks/>
              </p:cNvGraphicFramePr>
              <p:nvPr>
                <p:extLst>
                  <p:ext uri="{D42A27DB-BD31-4B8C-83A1-F6EECF244321}">
                    <p14:modId xmlns:p14="http://schemas.microsoft.com/office/powerpoint/2010/main" val="130610229"/>
                  </p:ext>
                </p:extLst>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82" name="Rectangle 81">
                <a:extLst>
                  <a:ext uri="{FF2B5EF4-FFF2-40B4-BE49-F238E27FC236}">
                    <a16:creationId xmlns:a16="http://schemas.microsoft.com/office/drawing/2014/main" id="{88EDFCE0-5A0B-79FF-D7CC-B5DD7C390ADB}"/>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E56D44D8-4939-29A3-46B9-8AD1E0745530}"/>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3E414369-6C7E-FFC3-0AE6-679FFF01F15D}"/>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grpSp>
          <p:nvGrpSpPr>
            <p:cNvPr id="51" name="Group 50">
              <a:extLst>
                <a:ext uri="{FF2B5EF4-FFF2-40B4-BE49-F238E27FC236}">
                  <a16:creationId xmlns:a16="http://schemas.microsoft.com/office/drawing/2014/main" id="{EFE83E2E-69A6-4CD2-0EA7-149F75831821}"/>
                </a:ext>
              </a:extLst>
            </p:cNvPr>
            <p:cNvGrpSpPr/>
            <p:nvPr/>
          </p:nvGrpSpPr>
          <p:grpSpPr>
            <a:xfrm>
              <a:off x="4676501" y="3995243"/>
              <a:ext cx="2416642" cy="504230"/>
              <a:chOff x="4676501" y="3995243"/>
              <a:chExt cx="2416642" cy="504230"/>
            </a:xfrm>
          </p:grpSpPr>
          <p:sp>
            <p:nvSpPr>
              <p:cNvPr id="75" name="TextBox 74">
                <a:extLst>
                  <a:ext uri="{FF2B5EF4-FFF2-40B4-BE49-F238E27FC236}">
                    <a16:creationId xmlns:a16="http://schemas.microsoft.com/office/drawing/2014/main" id="{A78DAFF9-B126-0E01-925E-72C6036EB2BC}"/>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76" name="Straight Connector 75">
                <a:extLst>
                  <a:ext uri="{FF2B5EF4-FFF2-40B4-BE49-F238E27FC236}">
                    <a16:creationId xmlns:a16="http://schemas.microsoft.com/office/drawing/2014/main" id="{B9F205CA-BE82-A5B6-E0E4-501548B8EA31}"/>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849F8878-1F47-6CCD-E23A-49EECBDF2562}"/>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78" name="Straight Connector 77">
                <a:extLst>
                  <a:ext uri="{FF2B5EF4-FFF2-40B4-BE49-F238E27FC236}">
                    <a16:creationId xmlns:a16="http://schemas.microsoft.com/office/drawing/2014/main" id="{599FE9D2-32AD-5B04-FADA-1AF9FBD6504C}"/>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A512553E-B696-7286-89C0-D0D013651443}"/>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80" name="Straight Connector 79">
                <a:extLst>
                  <a:ext uri="{FF2B5EF4-FFF2-40B4-BE49-F238E27FC236}">
                    <a16:creationId xmlns:a16="http://schemas.microsoft.com/office/drawing/2014/main" id="{34029F62-E084-2234-DEB7-EAD5C73AB038}"/>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B56693AF-741F-DA7E-C373-CBA32DF538F2}"/>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53" name="Straight Connector 52">
              <a:extLst>
                <a:ext uri="{FF2B5EF4-FFF2-40B4-BE49-F238E27FC236}">
                  <a16:creationId xmlns:a16="http://schemas.microsoft.com/office/drawing/2014/main" id="{C550B258-6E15-B25E-9606-AC964FA85447}"/>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531AE444-4BC1-373A-3F04-4CB14B7AE36C}"/>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55" name="Straight Connector 54">
              <a:extLst>
                <a:ext uri="{FF2B5EF4-FFF2-40B4-BE49-F238E27FC236}">
                  <a16:creationId xmlns:a16="http://schemas.microsoft.com/office/drawing/2014/main" id="{081AB266-9493-A9FC-2A03-A485C76A98A4}"/>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B3361FD2-47BC-02F2-B7F9-CFF42D2AC0AC}"/>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57" name="Straight Connector 56">
              <a:extLst>
                <a:ext uri="{FF2B5EF4-FFF2-40B4-BE49-F238E27FC236}">
                  <a16:creationId xmlns:a16="http://schemas.microsoft.com/office/drawing/2014/main" id="{A53224E7-F48B-7BA9-FFF2-120788D33781}"/>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EC055DB-504F-BD0D-BD4A-A5F603334887}"/>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59" name="Straight Connector 58">
              <a:extLst>
                <a:ext uri="{FF2B5EF4-FFF2-40B4-BE49-F238E27FC236}">
                  <a16:creationId xmlns:a16="http://schemas.microsoft.com/office/drawing/2014/main" id="{703F872E-3F43-49E9-D89C-2AFA95AF5E65}"/>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F51390E0-7271-B732-5C34-1759D80783B9}"/>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61" name="Straight Connector 60">
              <a:extLst>
                <a:ext uri="{FF2B5EF4-FFF2-40B4-BE49-F238E27FC236}">
                  <a16:creationId xmlns:a16="http://schemas.microsoft.com/office/drawing/2014/main" id="{7341F514-3D33-1831-3368-4C675A180B78}"/>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F19FD1D-C5FE-328C-20F0-0D09F1E64BD5}"/>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63" name="Straight Connector 62">
              <a:extLst>
                <a:ext uri="{FF2B5EF4-FFF2-40B4-BE49-F238E27FC236}">
                  <a16:creationId xmlns:a16="http://schemas.microsoft.com/office/drawing/2014/main" id="{2AFDA50B-9C5D-EC68-64AB-8971211B4D65}"/>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E0A1E758-7E5D-D3DE-111A-F78777FD83DC}"/>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65" name="Straight Connector 64">
              <a:extLst>
                <a:ext uri="{FF2B5EF4-FFF2-40B4-BE49-F238E27FC236}">
                  <a16:creationId xmlns:a16="http://schemas.microsoft.com/office/drawing/2014/main" id="{AFF50834-5001-F37B-84F2-250FBAD9FBF0}"/>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3D5E8A0D-E7F0-7109-B2FB-772D7FBA124A}"/>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69" name="Straight Connector 68">
              <a:extLst>
                <a:ext uri="{FF2B5EF4-FFF2-40B4-BE49-F238E27FC236}">
                  <a16:creationId xmlns:a16="http://schemas.microsoft.com/office/drawing/2014/main" id="{3BC113E2-9708-6ADF-A4BD-D24682A02116}"/>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D7C56AF-BC37-4D42-1734-4EA8C40222EE}"/>
                </a:ext>
              </a:extLst>
            </p:cNvPr>
            <p:cNvSpPr txBox="1"/>
            <p:nvPr/>
          </p:nvSpPr>
          <p:spPr>
            <a:xfrm>
              <a:off x="8365335" y="119756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71" name="Straight Connector 70">
              <a:extLst>
                <a:ext uri="{FF2B5EF4-FFF2-40B4-BE49-F238E27FC236}">
                  <a16:creationId xmlns:a16="http://schemas.microsoft.com/office/drawing/2014/main" id="{E43BFA1E-DCCC-5216-461F-962BE443189A}"/>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D439F4E6-F26A-933D-430D-22908707A57D}"/>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73" name="Straight Connector 72">
              <a:extLst>
                <a:ext uri="{FF2B5EF4-FFF2-40B4-BE49-F238E27FC236}">
                  <a16:creationId xmlns:a16="http://schemas.microsoft.com/office/drawing/2014/main" id="{7970DEFD-3D26-549A-876B-FE22DFE568F1}"/>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8D95D38F-74FA-6EC1-3911-787FAC9AF4B3}"/>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grpSp>
        <p:nvGrpSpPr>
          <p:cNvPr id="8" name="Group 7">
            <a:extLst>
              <a:ext uri="{FF2B5EF4-FFF2-40B4-BE49-F238E27FC236}">
                <a16:creationId xmlns:a16="http://schemas.microsoft.com/office/drawing/2014/main" id="{FA456F54-EF92-7923-7878-46B454730F5B}"/>
              </a:ext>
            </a:extLst>
          </p:cNvPr>
          <p:cNvGrpSpPr/>
          <p:nvPr/>
        </p:nvGrpSpPr>
        <p:grpSpPr>
          <a:xfrm>
            <a:off x="291720" y="1153725"/>
            <a:ext cx="3692392" cy="3209446"/>
            <a:chOff x="291719" y="1153724"/>
            <a:chExt cx="3692392" cy="3209446"/>
          </a:xfrm>
        </p:grpSpPr>
        <p:graphicFrame>
          <p:nvGraphicFramePr>
            <p:cNvPr id="9" name="Chart 8">
              <a:extLst>
                <a:ext uri="{FF2B5EF4-FFF2-40B4-BE49-F238E27FC236}">
                  <a16:creationId xmlns:a16="http://schemas.microsoft.com/office/drawing/2014/main" id="{9690AB6E-123E-2B16-9458-B8C7B1813070}"/>
                </a:ext>
              </a:extLst>
            </p:cNvPr>
            <p:cNvGraphicFramePr>
              <a:graphicFrameLocks/>
            </p:cNvGraphicFramePr>
            <p:nvPr/>
          </p:nvGraphicFramePr>
          <p:xfrm>
            <a:off x="291719" y="1153724"/>
            <a:ext cx="3692392" cy="3209446"/>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FD66FD87-69A2-5FD7-2668-1D00079BF3C4}"/>
                </a:ext>
              </a:extLst>
            </p:cNvPr>
            <p:cNvSpPr txBox="1"/>
            <p:nvPr/>
          </p:nvSpPr>
          <p:spPr>
            <a:xfrm>
              <a:off x="1299470" y="1987330"/>
              <a:ext cx="1326004" cy="646331"/>
            </a:xfrm>
            <a:prstGeom prst="rect">
              <a:avLst/>
            </a:prstGeom>
            <a:noFill/>
          </p:spPr>
          <p:txBody>
            <a:bodyPr wrap="none" rtlCol="0">
              <a:spAutoFit/>
            </a:bodyPr>
            <a:lstStyle/>
            <a:p>
              <a:r>
                <a:rPr lang="en-US" sz="1800" dirty="0">
                  <a:solidFill>
                    <a:srgbClr val="00B050"/>
                  </a:solidFill>
                </a:rPr>
                <a:t>Reviewing </a:t>
              </a:r>
              <a:br>
                <a:rPr lang="en-US" sz="1800" dirty="0">
                  <a:solidFill>
                    <a:srgbClr val="00B050"/>
                  </a:solidFill>
                </a:rPr>
              </a:br>
              <a:r>
                <a:rPr lang="en-US" sz="1800" dirty="0">
                  <a:solidFill>
                    <a:srgbClr val="00B050"/>
                  </a:solidFill>
                </a:rPr>
                <a:t>is declining</a:t>
              </a:r>
            </a:p>
          </p:txBody>
        </p:sp>
        <p:sp>
          <p:nvSpPr>
            <p:cNvPr id="11" name="TextBox 10">
              <a:extLst>
                <a:ext uri="{FF2B5EF4-FFF2-40B4-BE49-F238E27FC236}">
                  <a16:creationId xmlns:a16="http://schemas.microsoft.com/office/drawing/2014/main" id="{7534BDDF-4C6A-5588-29A0-8BF98A35CF02}"/>
                </a:ext>
              </a:extLst>
            </p:cNvPr>
            <p:cNvSpPr txBox="1"/>
            <p:nvPr/>
          </p:nvSpPr>
          <p:spPr>
            <a:xfrm>
              <a:off x="1462312" y="3132269"/>
              <a:ext cx="1925527" cy="276999"/>
            </a:xfrm>
            <a:prstGeom prst="rect">
              <a:avLst/>
            </a:prstGeom>
            <a:noFill/>
          </p:spPr>
          <p:txBody>
            <a:bodyPr wrap="none" rtlCol="0">
              <a:spAutoFit/>
            </a:bodyPr>
            <a:lstStyle/>
            <a:p>
              <a:r>
                <a:rPr lang="en-US" sz="1200" dirty="0">
                  <a:solidFill>
                    <a:srgbClr val="00B050"/>
                  </a:solidFill>
                </a:rPr>
                <a:t>… will be extinct by 2050!</a:t>
              </a:r>
            </a:p>
          </p:txBody>
        </p:sp>
      </p:grpSp>
      <p:sp>
        <p:nvSpPr>
          <p:cNvPr id="13" name="Google Shape;67;p2">
            <a:extLst>
              <a:ext uri="{FF2B5EF4-FFF2-40B4-BE49-F238E27FC236}">
                <a16:creationId xmlns:a16="http://schemas.microsoft.com/office/drawing/2014/main" id="{A4A6E813-CD9C-C94B-3F9B-47CF57F19BBF}"/>
              </a:ext>
            </a:extLst>
          </p:cNvPr>
          <p:cNvSpPr txBox="1">
            <a:spLocks noGrp="1"/>
          </p:cNvSpPr>
          <p:nvPr>
            <p:ph type="subTitle" idx="1"/>
          </p:nvPr>
        </p:nvSpPr>
        <p:spPr>
          <a:xfrm>
            <a:off x="4526498" y="2105500"/>
            <a:ext cx="2611225" cy="1305895"/>
          </a:xfrm>
          <a:prstGeom prst="rect">
            <a:avLst/>
          </a:prstGeom>
          <a:noFill/>
          <a:ln>
            <a:noFill/>
          </a:ln>
        </p:spPr>
        <p:txBody>
          <a:bodyPr spcFirstLastPara="1" wrap="square" lIns="91425" tIns="91425" rIns="91425" bIns="91425" anchor="t" anchorCtr="0">
            <a:noAutofit/>
          </a:bodyPr>
          <a:lstStyle/>
          <a:p>
            <a:pPr marL="0" lvl="0" indent="0" algn="l">
              <a:lnSpc>
                <a:spcPct val="115000"/>
              </a:lnSpc>
              <a:buSzPts val="605"/>
            </a:pPr>
            <a:r>
              <a:rPr lang="en-GB" sz="1800" dirty="0">
                <a:solidFill>
                  <a:schemeClr val="dk1"/>
                </a:solidFill>
              </a:rPr>
              <a:t>… it is increasingly difficult to get peer reviews ... </a:t>
            </a:r>
            <a:endParaRPr sz="1800" dirty="0"/>
          </a:p>
        </p:txBody>
      </p:sp>
      <p:sp>
        <p:nvSpPr>
          <p:cNvPr id="16" name="Google Shape;68;p2">
            <a:extLst>
              <a:ext uri="{FF2B5EF4-FFF2-40B4-BE49-F238E27FC236}">
                <a16:creationId xmlns:a16="http://schemas.microsoft.com/office/drawing/2014/main" id="{90E810AE-1C22-909B-4A5C-5664D66376F4}"/>
              </a:ext>
            </a:extLst>
          </p:cNvPr>
          <p:cNvSpPr txBox="1">
            <a:spLocks noGrp="1"/>
          </p:cNvSpPr>
          <p:nvPr>
            <p:ph type="ctrTitle"/>
          </p:nvPr>
        </p:nvSpPr>
        <p:spPr>
          <a:xfrm>
            <a:off x="311700" y="120391"/>
            <a:ext cx="8520600" cy="903518"/>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ct val="288888"/>
              <a:buNone/>
            </a:pPr>
            <a:r>
              <a:rPr lang="en-GB" sz="2000" b="1" dirty="0">
                <a:solidFill>
                  <a:srgbClr val="2A2A2A"/>
                </a:solidFill>
              </a:rPr>
              <a:t>Workshop: </a:t>
            </a:r>
            <a:endParaRPr sz="2000" b="1" dirty="0">
              <a:solidFill>
                <a:srgbClr val="2A2A2A"/>
              </a:solidFill>
            </a:endParaRPr>
          </a:p>
          <a:p>
            <a:pPr lvl="0">
              <a:buSzPct val="175084"/>
            </a:pPr>
            <a:r>
              <a:rPr lang="en-GB" sz="2700" b="1" i="1" dirty="0">
                <a:solidFill>
                  <a:srgbClr val="2A2A2A"/>
                </a:solidFill>
              </a:rPr>
              <a:t>WHY: Navigating publishing as a new(</a:t>
            </a:r>
            <a:r>
              <a:rPr lang="en-GB" sz="2700" b="1" i="1" dirty="0" err="1">
                <a:solidFill>
                  <a:srgbClr val="2A2A2A"/>
                </a:solidFill>
              </a:rPr>
              <a:t>ish</a:t>
            </a:r>
            <a:r>
              <a:rPr lang="en-GB" sz="2700" b="1" i="1" dirty="0">
                <a:solidFill>
                  <a:srgbClr val="2A2A2A"/>
                </a:solidFill>
              </a:rPr>
              <a:t>) author?</a:t>
            </a:r>
            <a:endParaRPr sz="2700" i="1" dirty="0"/>
          </a:p>
        </p:txBody>
      </p:sp>
      <p:sp>
        <p:nvSpPr>
          <p:cNvPr id="2" name="TextBox 1">
            <a:extLst>
              <a:ext uri="{FF2B5EF4-FFF2-40B4-BE49-F238E27FC236}">
                <a16:creationId xmlns:a16="http://schemas.microsoft.com/office/drawing/2014/main" id="{B60A5F98-966E-DF9C-7854-D1FE61AA5D35}"/>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sp>
        <p:nvSpPr>
          <p:cNvPr id="4" name="TextBox 3">
            <a:extLst>
              <a:ext uri="{FF2B5EF4-FFF2-40B4-BE49-F238E27FC236}">
                <a16:creationId xmlns:a16="http://schemas.microsoft.com/office/drawing/2014/main" id="{95F26D0C-7231-F2F6-9DE3-515AB2549B51}"/>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
        <p:nvSpPr>
          <p:cNvPr id="3" name="TextBox 2">
            <a:extLst>
              <a:ext uri="{FF2B5EF4-FFF2-40B4-BE49-F238E27FC236}">
                <a16:creationId xmlns:a16="http://schemas.microsoft.com/office/drawing/2014/main" id="{2CE7CDEF-7351-B024-8E92-8889D04C3752}"/>
              </a:ext>
            </a:extLst>
          </p:cNvPr>
          <p:cNvSpPr txBox="1"/>
          <p:nvPr/>
        </p:nvSpPr>
        <p:spPr>
          <a:xfrm>
            <a:off x="-59091" y="4950556"/>
            <a:ext cx="4735592" cy="246221"/>
          </a:xfrm>
          <a:prstGeom prst="rect">
            <a:avLst/>
          </a:prstGeom>
          <a:noFill/>
        </p:spPr>
        <p:txBody>
          <a:bodyPr wrap="none" rtlCol="0">
            <a:spAutoFit/>
          </a:bodyPr>
          <a:lstStyle/>
          <a:p>
            <a:r>
              <a:rPr lang="en-US" sz="1000" dirty="0"/>
              <a:t>Dawson, MN (2022) </a:t>
            </a:r>
            <a:r>
              <a:rPr lang="en-US" sz="1000" i="1" dirty="0"/>
              <a:t>J. Biogeography</a:t>
            </a:r>
            <a:r>
              <a:rPr lang="en-US" sz="1000" dirty="0"/>
              <a:t> 50:41-42. </a:t>
            </a:r>
            <a:r>
              <a:rPr lang="en-US" sz="1000" u="sng" dirty="0">
                <a:hlinkClick r:id="rId5"/>
              </a:rPr>
              <a:t>https://doi.org/10.1111/jbi.14567</a:t>
            </a:r>
            <a:r>
              <a:rPr lang="en-US" sz="1000" dirty="0"/>
              <a:t> </a:t>
            </a:r>
          </a:p>
        </p:txBody>
      </p:sp>
    </p:spTree>
    <p:extLst>
      <p:ext uri="{BB962C8B-B14F-4D97-AF65-F5344CB8AC3E}">
        <p14:creationId xmlns:p14="http://schemas.microsoft.com/office/powerpoint/2010/main" val="4161397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789E010D-B748-545B-C8B4-5E1A26A44622}"/>
            </a:ext>
          </a:extLst>
        </p:cNvPr>
        <p:cNvGrpSpPr/>
        <p:nvPr/>
      </p:nvGrpSpPr>
      <p:grpSpPr>
        <a:xfrm>
          <a:off x="0" y="0"/>
          <a:ext cx="0" cy="0"/>
          <a:chOff x="0" y="0"/>
          <a:chExt cx="0" cy="0"/>
        </a:xfrm>
      </p:grpSpPr>
      <p:grpSp>
        <p:nvGrpSpPr>
          <p:cNvPr id="62" name="Group 61">
            <a:extLst>
              <a:ext uri="{FF2B5EF4-FFF2-40B4-BE49-F238E27FC236}">
                <a16:creationId xmlns:a16="http://schemas.microsoft.com/office/drawing/2014/main" id="{14451C76-4A24-6C30-0E58-77AF56030A25}"/>
              </a:ext>
            </a:extLst>
          </p:cNvPr>
          <p:cNvGrpSpPr/>
          <p:nvPr/>
        </p:nvGrpSpPr>
        <p:grpSpPr>
          <a:xfrm>
            <a:off x="0" y="58992"/>
            <a:ext cx="9223262" cy="5084507"/>
            <a:chOff x="0" y="58992"/>
            <a:chExt cx="9223262" cy="5084507"/>
          </a:xfrm>
        </p:grpSpPr>
        <p:grpSp>
          <p:nvGrpSpPr>
            <p:cNvPr id="63" name="Group 62">
              <a:extLst>
                <a:ext uri="{FF2B5EF4-FFF2-40B4-BE49-F238E27FC236}">
                  <a16:creationId xmlns:a16="http://schemas.microsoft.com/office/drawing/2014/main" id="{CCF48582-59B8-C207-F2C9-E3C0BB204503}"/>
                </a:ext>
              </a:extLst>
            </p:cNvPr>
            <p:cNvGrpSpPr/>
            <p:nvPr/>
          </p:nvGrpSpPr>
          <p:grpSpPr>
            <a:xfrm>
              <a:off x="0" y="58992"/>
              <a:ext cx="9144001" cy="5084507"/>
              <a:chOff x="0" y="58992"/>
              <a:chExt cx="9144001" cy="5084507"/>
            </a:xfrm>
          </p:grpSpPr>
          <p:graphicFrame>
            <p:nvGraphicFramePr>
              <p:cNvPr id="95" name="Chart 94">
                <a:extLst>
                  <a:ext uri="{FF2B5EF4-FFF2-40B4-BE49-F238E27FC236}">
                    <a16:creationId xmlns:a16="http://schemas.microsoft.com/office/drawing/2014/main" id="{55C0B8C6-CFCF-CD9E-9CFB-60EBE73D9C4F}"/>
                  </a:ext>
                </a:extLst>
              </p:cNvPr>
              <p:cNvGraphicFramePr>
                <a:graphicFrameLocks/>
              </p:cNvGraphicFramePr>
              <p:nvPr>
                <p:extLst>
                  <p:ext uri="{D42A27DB-BD31-4B8C-83A1-F6EECF244321}">
                    <p14:modId xmlns:p14="http://schemas.microsoft.com/office/powerpoint/2010/main" val="130610229"/>
                  </p:ext>
                </p:extLst>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96" name="Rectangle 95">
                <a:extLst>
                  <a:ext uri="{FF2B5EF4-FFF2-40B4-BE49-F238E27FC236}">
                    <a16:creationId xmlns:a16="http://schemas.microsoft.com/office/drawing/2014/main" id="{F1B16D31-FDF9-9D85-1952-268CAF3A9A25}"/>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58FAA95A-E645-576B-740F-0BF28CAC5255}"/>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extBox 63">
              <a:extLst>
                <a:ext uri="{FF2B5EF4-FFF2-40B4-BE49-F238E27FC236}">
                  <a16:creationId xmlns:a16="http://schemas.microsoft.com/office/drawing/2014/main" id="{5494AB3A-2291-76AF-1E2A-890EFD142939}"/>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grpSp>
          <p:nvGrpSpPr>
            <p:cNvPr id="66" name="Group 65">
              <a:extLst>
                <a:ext uri="{FF2B5EF4-FFF2-40B4-BE49-F238E27FC236}">
                  <a16:creationId xmlns:a16="http://schemas.microsoft.com/office/drawing/2014/main" id="{9B600129-5EDF-89A5-4131-54AE73EAB44C}"/>
                </a:ext>
              </a:extLst>
            </p:cNvPr>
            <p:cNvGrpSpPr/>
            <p:nvPr/>
          </p:nvGrpSpPr>
          <p:grpSpPr>
            <a:xfrm>
              <a:off x="4676501" y="3995243"/>
              <a:ext cx="2416642" cy="504230"/>
              <a:chOff x="4676501" y="3995243"/>
              <a:chExt cx="2416642" cy="504230"/>
            </a:xfrm>
          </p:grpSpPr>
          <p:sp>
            <p:nvSpPr>
              <p:cNvPr id="89" name="TextBox 88">
                <a:extLst>
                  <a:ext uri="{FF2B5EF4-FFF2-40B4-BE49-F238E27FC236}">
                    <a16:creationId xmlns:a16="http://schemas.microsoft.com/office/drawing/2014/main" id="{9E896958-D8EB-08B1-C789-23F61A8898BA}"/>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90" name="Straight Connector 89">
                <a:extLst>
                  <a:ext uri="{FF2B5EF4-FFF2-40B4-BE49-F238E27FC236}">
                    <a16:creationId xmlns:a16="http://schemas.microsoft.com/office/drawing/2014/main" id="{979BB8D9-3139-78A7-D19B-C11B6CF1747A}"/>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894466D0-9980-DE25-D980-A265207075B9}"/>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92" name="Straight Connector 91">
                <a:extLst>
                  <a:ext uri="{FF2B5EF4-FFF2-40B4-BE49-F238E27FC236}">
                    <a16:creationId xmlns:a16="http://schemas.microsoft.com/office/drawing/2014/main" id="{35AAF5CA-B2F5-9E77-4006-D3B8D9EAEC8C}"/>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5F30A13-E40B-1166-BFDF-10E679F0E1D0}"/>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94" name="Straight Connector 93">
                <a:extLst>
                  <a:ext uri="{FF2B5EF4-FFF2-40B4-BE49-F238E27FC236}">
                    <a16:creationId xmlns:a16="http://schemas.microsoft.com/office/drawing/2014/main" id="{314A8AA3-48E5-8E8A-207D-F43D60992639}"/>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67" name="TextBox 66">
              <a:extLst>
                <a:ext uri="{FF2B5EF4-FFF2-40B4-BE49-F238E27FC236}">
                  <a16:creationId xmlns:a16="http://schemas.microsoft.com/office/drawing/2014/main" id="{8888AC44-25E1-5F67-4B8E-0514F3B50D45}"/>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69" name="Straight Connector 68">
              <a:extLst>
                <a:ext uri="{FF2B5EF4-FFF2-40B4-BE49-F238E27FC236}">
                  <a16:creationId xmlns:a16="http://schemas.microsoft.com/office/drawing/2014/main" id="{0EBE3C4C-5536-E859-DD39-AF83FA4A9F7A}"/>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BA03496-2359-21E1-F5E7-B23FB3B43917}"/>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71" name="Straight Connector 70">
              <a:extLst>
                <a:ext uri="{FF2B5EF4-FFF2-40B4-BE49-F238E27FC236}">
                  <a16:creationId xmlns:a16="http://schemas.microsoft.com/office/drawing/2014/main" id="{E61DD729-BC3B-D6E8-3BDC-758AFAC6449D}"/>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3F7624DD-424E-773E-D8A4-410B62362F1D}"/>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73" name="Straight Connector 72">
              <a:extLst>
                <a:ext uri="{FF2B5EF4-FFF2-40B4-BE49-F238E27FC236}">
                  <a16:creationId xmlns:a16="http://schemas.microsoft.com/office/drawing/2014/main" id="{91177DDB-626A-4AD9-96FF-C0AA28CF3CDE}"/>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E1E7BA04-797E-3BAD-778B-46BEF167B53A}"/>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75" name="Straight Connector 74">
              <a:extLst>
                <a:ext uri="{FF2B5EF4-FFF2-40B4-BE49-F238E27FC236}">
                  <a16:creationId xmlns:a16="http://schemas.microsoft.com/office/drawing/2014/main" id="{3ABE2F29-3451-D391-F305-245B9A84754A}"/>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A0A7552E-F9BD-68AF-507D-6EB51E4AA47F}"/>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77" name="Straight Connector 76">
              <a:extLst>
                <a:ext uri="{FF2B5EF4-FFF2-40B4-BE49-F238E27FC236}">
                  <a16:creationId xmlns:a16="http://schemas.microsoft.com/office/drawing/2014/main" id="{60B51AC9-F9B6-856F-140D-8D53782073E8}"/>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B280AC29-E961-3999-4E0E-E8CF1858119D}"/>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79" name="Straight Connector 78">
              <a:extLst>
                <a:ext uri="{FF2B5EF4-FFF2-40B4-BE49-F238E27FC236}">
                  <a16:creationId xmlns:a16="http://schemas.microsoft.com/office/drawing/2014/main" id="{2A009389-3288-E004-28AB-0AF18C44C6A1}"/>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61D535E8-FE2B-8A2B-9C0F-83A4EB02B2CF}"/>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81" name="Straight Connector 80">
              <a:extLst>
                <a:ext uri="{FF2B5EF4-FFF2-40B4-BE49-F238E27FC236}">
                  <a16:creationId xmlns:a16="http://schemas.microsoft.com/office/drawing/2014/main" id="{A71E816B-3BFE-7FA9-B074-74344DD2BC4F}"/>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EBECD4DB-05D5-674C-909B-937D24EA89B0}"/>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83" name="Straight Connector 82">
              <a:extLst>
                <a:ext uri="{FF2B5EF4-FFF2-40B4-BE49-F238E27FC236}">
                  <a16:creationId xmlns:a16="http://schemas.microsoft.com/office/drawing/2014/main" id="{50AB53BE-187D-58A1-131D-ED8EF8D8CD98}"/>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65DB8412-F83F-CE12-F5BE-AF528081F671}"/>
                </a:ext>
              </a:extLst>
            </p:cNvPr>
            <p:cNvSpPr txBox="1"/>
            <p:nvPr/>
          </p:nvSpPr>
          <p:spPr>
            <a:xfrm>
              <a:off x="8365335" y="119756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85" name="Straight Connector 84">
              <a:extLst>
                <a:ext uri="{FF2B5EF4-FFF2-40B4-BE49-F238E27FC236}">
                  <a16:creationId xmlns:a16="http://schemas.microsoft.com/office/drawing/2014/main" id="{0DA3E001-E4AB-A95F-89AC-F7553E37E8BD}"/>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7801DF2C-A616-BFE3-834E-6DB41150E87D}"/>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87" name="Straight Connector 86">
              <a:extLst>
                <a:ext uri="{FF2B5EF4-FFF2-40B4-BE49-F238E27FC236}">
                  <a16:creationId xmlns:a16="http://schemas.microsoft.com/office/drawing/2014/main" id="{73DB1B1D-4D78-F7CF-20BE-584F85C60E38}"/>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9B140B33-C10F-D233-F686-E505F869A8CC}"/>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13" name="Google Shape;67;p2">
            <a:extLst>
              <a:ext uri="{FF2B5EF4-FFF2-40B4-BE49-F238E27FC236}">
                <a16:creationId xmlns:a16="http://schemas.microsoft.com/office/drawing/2014/main" id="{4560306B-13F0-D77E-AFC7-9934DB8FB494}"/>
              </a:ext>
            </a:extLst>
          </p:cNvPr>
          <p:cNvSpPr txBox="1">
            <a:spLocks noGrp="1"/>
          </p:cNvSpPr>
          <p:nvPr>
            <p:ph type="subTitle" idx="1"/>
          </p:nvPr>
        </p:nvSpPr>
        <p:spPr>
          <a:xfrm>
            <a:off x="887753" y="2105500"/>
            <a:ext cx="2611225" cy="1305895"/>
          </a:xfrm>
          <a:prstGeom prst="rect">
            <a:avLst/>
          </a:prstGeom>
          <a:noFill/>
          <a:ln>
            <a:noFill/>
          </a:ln>
        </p:spPr>
        <p:txBody>
          <a:bodyPr spcFirstLastPara="1" wrap="square" lIns="91425" tIns="91425" rIns="91425" bIns="91425" anchor="t" anchorCtr="0">
            <a:noAutofit/>
          </a:bodyPr>
          <a:lstStyle/>
          <a:p>
            <a:pPr marL="0" lvl="0" indent="0" algn="l">
              <a:lnSpc>
                <a:spcPct val="115000"/>
              </a:lnSpc>
              <a:buSzPts val="605"/>
            </a:pPr>
            <a:r>
              <a:rPr lang="en-GB" sz="1800" dirty="0">
                <a:solidFill>
                  <a:schemeClr val="dk1"/>
                </a:solidFill>
              </a:rPr>
              <a:t>… the costs of publishing are high </a:t>
            </a:r>
            <a:br>
              <a:rPr lang="en-GB" sz="1800" dirty="0">
                <a:solidFill>
                  <a:schemeClr val="dk1"/>
                </a:solidFill>
              </a:rPr>
            </a:br>
            <a:r>
              <a:rPr lang="en-GB" sz="1800" dirty="0">
                <a:solidFill>
                  <a:schemeClr val="dk1"/>
                </a:solidFill>
              </a:rPr>
              <a:t>and disproportional ... </a:t>
            </a:r>
            <a:endParaRPr sz="1800" dirty="0"/>
          </a:p>
        </p:txBody>
      </p:sp>
      <p:grpSp>
        <p:nvGrpSpPr>
          <p:cNvPr id="6" name="Group 5">
            <a:extLst>
              <a:ext uri="{FF2B5EF4-FFF2-40B4-BE49-F238E27FC236}">
                <a16:creationId xmlns:a16="http://schemas.microsoft.com/office/drawing/2014/main" id="{8FDC3DAB-07F3-273C-39B3-965E349326DB}"/>
              </a:ext>
            </a:extLst>
          </p:cNvPr>
          <p:cNvGrpSpPr/>
          <p:nvPr/>
        </p:nvGrpSpPr>
        <p:grpSpPr>
          <a:xfrm>
            <a:off x="3794120" y="1003977"/>
            <a:ext cx="3663481" cy="3091395"/>
            <a:chOff x="4237181" y="824865"/>
            <a:chExt cx="3663482" cy="3091394"/>
          </a:xfrm>
        </p:grpSpPr>
        <p:cxnSp>
          <p:nvCxnSpPr>
            <p:cNvPr id="12" name="Straight Arrow Connector 11">
              <a:extLst>
                <a:ext uri="{FF2B5EF4-FFF2-40B4-BE49-F238E27FC236}">
                  <a16:creationId xmlns:a16="http://schemas.microsoft.com/office/drawing/2014/main" id="{06190D82-DB29-EE6C-F8E6-18DA4C26DAEF}"/>
                </a:ext>
              </a:extLst>
            </p:cNvPr>
            <p:cNvCxnSpPr/>
            <p:nvPr/>
          </p:nvCxnSpPr>
          <p:spPr>
            <a:xfrm flipV="1">
              <a:off x="5769610" y="923228"/>
              <a:ext cx="0" cy="2880530"/>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8794A3D-870F-86DC-1AFC-342D1526D8C2}"/>
                </a:ext>
              </a:extLst>
            </p:cNvPr>
            <p:cNvCxnSpPr/>
            <p:nvPr/>
          </p:nvCxnSpPr>
          <p:spPr>
            <a:xfrm>
              <a:off x="5687695" y="3803758"/>
              <a:ext cx="179530"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D1276B7-3926-E461-7BEE-ACC3208582E0}"/>
                </a:ext>
              </a:extLst>
            </p:cNvPr>
            <p:cNvSpPr txBox="1"/>
            <p:nvPr/>
          </p:nvSpPr>
          <p:spPr>
            <a:xfrm>
              <a:off x="5830569" y="824865"/>
              <a:ext cx="2070094" cy="246221"/>
            </a:xfrm>
            <a:prstGeom prst="rect">
              <a:avLst/>
            </a:prstGeom>
            <a:noFill/>
          </p:spPr>
          <p:txBody>
            <a:bodyPr wrap="square" rtlCol="0">
              <a:spAutoFit/>
            </a:bodyPr>
            <a:lstStyle/>
            <a:p>
              <a:r>
                <a:rPr lang="en-US" sz="1000" dirty="0">
                  <a:solidFill>
                    <a:schemeClr val="accent4">
                      <a:lumMod val="75000"/>
                    </a:schemeClr>
                  </a:solidFill>
                </a:rPr>
                <a:t>$12290 </a:t>
              </a:r>
              <a:r>
                <a:rPr lang="en-US" sz="1000" i="1" dirty="0">
                  <a:solidFill>
                    <a:schemeClr val="accent4">
                      <a:lumMod val="75000"/>
                    </a:schemeClr>
                  </a:solidFill>
                </a:rPr>
                <a:t>Nature / Nature </a:t>
              </a:r>
              <a:r>
                <a:rPr lang="en-US" sz="1000" i="1" dirty="0" err="1">
                  <a:solidFill>
                    <a:schemeClr val="accent4">
                      <a:lumMod val="75000"/>
                    </a:schemeClr>
                  </a:solidFill>
                </a:rPr>
                <a:t>Ecol</a:t>
              </a:r>
              <a:r>
                <a:rPr lang="en-US" sz="1000" i="1" dirty="0">
                  <a:solidFill>
                    <a:schemeClr val="accent4">
                      <a:lumMod val="75000"/>
                    </a:schemeClr>
                  </a:solidFill>
                </a:rPr>
                <a:t> Evol</a:t>
              </a:r>
            </a:p>
          </p:txBody>
        </p:sp>
        <p:sp>
          <p:nvSpPr>
            <p:cNvPr id="16" name="TextBox 15">
              <a:extLst>
                <a:ext uri="{FF2B5EF4-FFF2-40B4-BE49-F238E27FC236}">
                  <a16:creationId xmlns:a16="http://schemas.microsoft.com/office/drawing/2014/main" id="{72FB197B-96F8-A740-5E1C-2366CD1F4029}"/>
                </a:ext>
              </a:extLst>
            </p:cNvPr>
            <p:cNvSpPr txBox="1"/>
            <p:nvPr/>
          </p:nvSpPr>
          <p:spPr>
            <a:xfrm>
              <a:off x="5804152" y="3364299"/>
              <a:ext cx="1869424" cy="246221"/>
            </a:xfrm>
            <a:prstGeom prst="rect">
              <a:avLst/>
            </a:prstGeom>
            <a:noFill/>
          </p:spPr>
          <p:txBody>
            <a:bodyPr wrap="none" rtlCol="0">
              <a:spAutoFit/>
            </a:bodyPr>
            <a:lstStyle/>
            <a:p>
              <a:r>
                <a:rPr lang="en-US" sz="1000" dirty="0">
                  <a:solidFill>
                    <a:schemeClr val="accent4">
                      <a:lumMod val="75000"/>
                    </a:schemeClr>
                  </a:solidFill>
                </a:rPr>
                <a:t>$  1400 </a:t>
              </a:r>
              <a:r>
                <a:rPr lang="en-US" sz="1000" i="1" dirty="0">
                  <a:solidFill>
                    <a:schemeClr val="accent4">
                      <a:lumMod val="75000"/>
                    </a:schemeClr>
                  </a:solidFill>
                </a:rPr>
                <a:t>Frontiers of </a:t>
              </a:r>
              <a:r>
                <a:rPr lang="en-US" sz="1000" i="1" dirty="0" err="1">
                  <a:solidFill>
                    <a:schemeClr val="accent4">
                      <a:lumMod val="75000"/>
                    </a:schemeClr>
                  </a:solidFill>
                </a:rPr>
                <a:t>Biogeogr</a:t>
              </a:r>
              <a:r>
                <a:rPr lang="en-US" sz="1000" i="1" dirty="0">
                  <a:solidFill>
                    <a:schemeClr val="accent4">
                      <a:lumMod val="75000"/>
                    </a:schemeClr>
                  </a:solidFill>
                </a:rPr>
                <a:t>.</a:t>
              </a:r>
            </a:p>
          </p:txBody>
        </p:sp>
        <p:sp>
          <p:nvSpPr>
            <p:cNvPr id="17" name="TextBox 16">
              <a:extLst>
                <a:ext uri="{FF2B5EF4-FFF2-40B4-BE49-F238E27FC236}">
                  <a16:creationId xmlns:a16="http://schemas.microsoft.com/office/drawing/2014/main" id="{E1E764A6-9D58-BA9C-41E9-510C304339A5}"/>
                </a:ext>
              </a:extLst>
            </p:cNvPr>
            <p:cNvSpPr txBox="1"/>
            <p:nvPr/>
          </p:nvSpPr>
          <p:spPr>
            <a:xfrm>
              <a:off x="5804152" y="2766216"/>
              <a:ext cx="1168910" cy="246221"/>
            </a:xfrm>
            <a:prstGeom prst="rect">
              <a:avLst/>
            </a:prstGeom>
            <a:noFill/>
          </p:spPr>
          <p:txBody>
            <a:bodyPr wrap="none" rtlCol="0">
              <a:spAutoFit/>
            </a:bodyPr>
            <a:lstStyle/>
            <a:p>
              <a:r>
                <a:rPr lang="en-US" sz="1000" dirty="0">
                  <a:solidFill>
                    <a:schemeClr val="accent4">
                      <a:lumMod val="75000"/>
                    </a:schemeClr>
                  </a:solidFill>
                </a:rPr>
                <a:t>$  3770 DDI/</a:t>
              </a:r>
              <a:r>
                <a:rPr lang="en-US" sz="1000" i="1" dirty="0">
                  <a:solidFill>
                    <a:schemeClr val="accent4">
                      <a:lumMod val="75000"/>
                    </a:schemeClr>
                  </a:solidFill>
                </a:rPr>
                <a:t>GEB</a:t>
              </a:r>
            </a:p>
          </p:txBody>
        </p:sp>
        <p:sp>
          <p:nvSpPr>
            <p:cNvPr id="19" name="TextBox 18">
              <a:extLst>
                <a:ext uri="{FF2B5EF4-FFF2-40B4-BE49-F238E27FC236}">
                  <a16:creationId xmlns:a16="http://schemas.microsoft.com/office/drawing/2014/main" id="{FD2BEE91-1D22-94A8-A008-62C733E02065}"/>
                </a:ext>
              </a:extLst>
            </p:cNvPr>
            <p:cNvSpPr txBox="1"/>
            <p:nvPr/>
          </p:nvSpPr>
          <p:spPr>
            <a:xfrm>
              <a:off x="5799530" y="3202203"/>
              <a:ext cx="1984840" cy="246221"/>
            </a:xfrm>
            <a:prstGeom prst="rect">
              <a:avLst/>
            </a:prstGeom>
            <a:noFill/>
          </p:spPr>
          <p:txBody>
            <a:bodyPr wrap="none" rtlCol="0">
              <a:spAutoFit/>
            </a:bodyPr>
            <a:lstStyle/>
            <a:p>
              <a:r>
                <a:rPr lang="en-US" sz="1000" dirty="0">
                  <a:solidFill>
                    <a:schemeClr val="accent4">
                      <a:lumMod val="75000"/>
                    </a:schemeClr>
                  </a:solidFill>
                </a:rPr>
                <a:t>$~2000 </a:t>
              </a:r>
              <a:r>
                <a:rPr lang="en-US" sz="1000" i="1" dirty="0">
                  <a:solidFill>
                    <a:schemeClr val="accent4">
                      <a:lumMod val="75000"/>
                    </a:schemeClr>
                  </a:solidFill>
                </a:rPr>
                <a:t>Am Nat, </a:t>
              </a:r>
              <a:r>
                <a:rPr lang="en-US" sz="1000" i="1" dirty="0" err="1">
                  <a:solidFill>
                    <a:schemeClr val="accent4">
                      <a:lumMod val="75000"/>
                    </a:schemeClr>
                  </a:solidFill>
                </a:rPr>
                <a:t>Evol</a:t>
              </a:r>
              <a:r>
                <a:rPr lang="en-US" sz="1000" i="1" dirty="0">
                  <a:solidFill>
                    <a:schemeClr val="accent4">
                      <a:lumMod val="75000"/>
                    </a:schemeClr>
                  </a:solidFill>
                </a:rPr>
                <a:t> (member)</a:t>
              </a:r>
            </a:p>
          </p:txBody>
        </p:sp>
        <p:sp>
          <p:nvSpPr>
            <p:cNvPr id="20" name="TextBox 19">
              <a:extLst>
                <a:ext uri="{FF2B5EF4-FFF2-40B4-BE49-F238E27FC236}">
                  <a16:creationId xmlns:a16="http://schemas.microsoft.com/office/drawing/2014/main" id="{0E2C6885-54E8-10FC-0592-516FA792507B}"/>
                </a:ext>
              </a:extLst>
            </p:cNvPr>
            <p:cNvSpPr txBox="1"/>
            <p:nvPr/>
          </p:nvSpPr>
          <p:spPr>
            <a:xfrm>
              <a:off x="5830570" y="2075126"/>
              <a:ext cx="984565" cy="246221"/>
            </a:xfrm>
            <a:prstGeom prst="rect">
              <a:avLst/>
            </a:prstGeom>
            <a:noFill/>
          </p:spPr>
          <p:txBody>
            <a:bodyPr wrap="none" rtlCol="0">
              <a:spAutoFit/>
            </a:bodyPr>
            <a:lstStyle/>
            <a:p>
              <a:r>
                <a:rPr lang="en-US" sz="1000" dirty="0">
                  <a:solidFill>
                    <a:schemeClr val="accent4">
                      <a:lumMod val="75000"/>
                    </a:schemeClr>
                  </a:solidFill>
                </a:rPr>
                <a:t>$  7030 </a:t>
              </a:r>
              <a:r>
                <a:rPr lang="en-US" sz="1000" i="1" dirty="0">
                  <a:solidFill>
                    <a:schemeClr val="accent4">
                      <a:lumMod val="75000"/>
                    </a:schemeClr>
                  </a:solidFill>
                </a:rPr>
                <a:t>TREE</a:t>
              </a:r>
            </a:p>
          </p:txBody>
        </p:sp>
        <p:sp>
          <p:nvSpPr>
            <p:cNvPr id="22" name="TextBox 21">
              <a:extLst>
                <a:ext uri="{FF2B5EF4-FFF2-40B4-BE49-F238E27FC236}">
                  <a16:creationId xmlns:a16="http://schemas.microsoft.com/office/drawing/2014/main" id="{EA5A3B38-A04F-630E-2770-6E7BE2F98CBD}"/>
                </a:ext>
              </a:extLst>
            </p:cNvPr>
            <p:cNvSpPr txBox="1"/>
            <p:nvPr/>
          </p:nvSpPr>
          <p:spPr>
            <a:xfrm>
              <a:off x="4645946" y="3069321"/>
              <a:ext cx="1106393" cy="246221"/>
            </a:xfrm>
            <a:prstGeom prst="rect">
              <a:avLst/>
            </a:prstGeom>
            <a:noFill/>
          </p:spPr>
          <p:txBody>
            <a:bodyPr wrap="none" rtlCol="0">
              <a:spAutoFit/>
            </a:bodyPr>
            <a:lstStyle/>
            <a:p>
              <a:pPr algn="r"/>
              <a:r>
                <a:rPr lang="en-US" sz="1000" dirty="0">
                  <a:solidFill>
                    <a:schemeClr val="accent4">
                      <a:lumMod val="75000"/>
                    </a:schemeClr>
                  </a:solidFill>
                </a:rPr>
                <a:t>1 mo. 50% GSR</a:t>
              </a:r>
            </a:p>
          </p:txBody>
        </p:sp>
        <p:sp>
          <p:nvSpPr>
            <p:cNvPr id="23" name="TextBox 22">
              <a:extLst>
                <a:ext uri="{FF2B5EF4-FFF2-40B4-BE49-F238E27FC236}">
                  <a16:creationId xmlns:a16="http://schemas.microsoft.com/office/drawing/2014/main" id="{23DB64F2-442B-5F6D-40C9-D9DAFA251E09}"/>
                </a:ext>
              </a:extLst>
            </p:cNvPr>
            <p:cNvSpPr txBox="1"/>
            <p:nvPr/>
          </p:nvSpPr>
          <p:spPr>
            <a:xfrm>
              <a:off x="4328913" y="1813829"/>
              <a:ext cx="1433405" cy="246221"/>
            </a:xfrm>
            <a:prstGeom prst="rect">
              <a:avLst/>
            </a:prstGeom>
            <a:noFill/>
          </p:spPr>
          <p:txBody>
            <a:bodyPr wrap="none" rtlCol="0">
              <a:spAutoFit/>
            </a:bodyPr>
            <a:lstStyle/>
            <a:p>
              <a:pPr algn="r"/>
              <a:r>
                <a:rPr lang="en-US" sz="1000" dirty="0">
                  <a:solidFill>
                    <a:schemeClr val="accent4">
                      <a:lumMod val="75000"/>
                    </a:schemeClr>
                  </a:solidFill>
                </a:rPr>
                <a:t>Domestic field season</a:t>
              </a:r>
            </a:p>
          </p:txBody>
        </p:sp>
        <p:sp>
          <p:nvSpPr>
            <p:cNvPr id="24" name="TextBox 23">
              <a:extLst>
                <a:ext uri="{FF2B5EF4-FFF2-40B4-BE49-F238E27FC236}">
                  <a16:creationId xmlns:a16="http://schemas.microsoft.com/office/drawing/2014/main" id="{07F193AB-E52B-C9C4-67E1-8A4D10333106}"/>
                </a:ext>
              </a:extLst>
            </p:cNvPr>
            <p:cNvSpPr txBox="1"/>
            <p:nvPr/>
          </p:nvSpPr>
          <p:spPr>
            <a:xfrm>
              <a:off x="4237181" y="2286875"/>
              <a:ext cx="1515158" cy="246221"/>
            </a:xfrm>
            <a:prstGeom prst="rect">
              <a:avLst/>
            </a:prstGeom>
            <a:noFill/>
          </p:spPr>
          <p:txBody>
            <a:bodyPr wrap="none" rtlCol="0">
              <a:spAutoFit/>
            </a:bodyPr>
            <a:lstStyle/>
            <a:p>
              <a:pPr algn="r"/>
              <a:r>
                <a:rPr lang="en-US" sz="1000" dirty="0">
                  <a:solidFill>
                    <a:schemeClr val="accent4">
                      <a:lumMod val="75000"/>
                    </a:schemeClr>
                  </a:solidFill>
                </a:rPr>
                <a:t>2 lanes </a:t>
              </a:r>
              <a:r>
                <a:rPr lang="en-US" sz="1000" dirty="0" err="1">
                  <a:solidFill>
                    <a:schemeClr val="accent4">
                      <a:lumMod val="75000"/>
                    </a:schemeClr>
                  </a:solidFill>
                </a:rPr>
                <a:t>Novaseq</a:t>
              </a:r>
              <a:r>
                <a:rPr lang="en-US" sz="1000" dirty="0">
                  <a:solidFill>
                    <a:schemeClr val="accent4">
                      <a:lumMod val="75000"/>
                    </a:schemeClr>
                  </a:solidFill>
                </a:rPr>
                <a:t> X 25B</a:t>
              </a:r>
            </a:p>
          </p:txBody>
        </p:sp>
        <p:sp>
          <p:nvSpPr>
            <p:cNvPr id="25" name="TextBox 24">
              <a:extLst>
                <a:ext uri="{FF2B5EF4-FFF2-40B4-BE49-F238E27FC236}">
                  <a16:creationId xmlns:a16="http://schemas.microsoft.com/office/drawing/2014/main" id="{CFC3AC73-B72A-F2BE-0C33-9D52C63D14A9}"/>
                </a:ext>
              </a:extLst>
            </p:cNvPr>
            <p:cNvSpPr txBox="1"/>
            <p:nvPr/>
          </p:nvSpPr>
          <p:spPr>
            <a:xfrm>
              <a:off x="4732060" y="3670038"/>
              <a:ext cx="2108270" cy="246221"/>
            </a:xfrm>
            <a:prstGeom prst="rect">
              <a:avLst/>
            </a:prstGeom>
            <a:noFill/>
          </p:spPr>
          <p:txBody>
            <a:bodyPr wrap="none" rtlCol="0">
              <a:spAutoFit/>
            </a:bodyPr>
            <a:lstStyle/>
            <a:p>
              <a:r>
                <a:rPr lang="en-US" sz="1000" i="1" dirty="0" err="1">
                  <a:solidFill>
                    <a:schemeClr val="accent4">
                      <a:lumMod val="75000"/>
                    </a:schemeClr>
                  </a:solidFill>
                </a:rPr>
                <a:t>Biogeographia</a:t>
              </a:r>
              <a:r>
                <a:rPr lang="en-US" sz="1000" i="1" dirty="0">
                  <a:solidFill>
                    <a:schemeClr val="accent4">
                      <a:lumMod val="75000"/>
                    </a:schemeClr>
                  </a:solidFill>
                </a:rPr>
                <a:t>        Biogeography</a:t>
              </a:r>
            </a:p>
          </p:txBody>
        </p:sp>
        <p:cxnSp>
          <p:nvCxnSpPr>
            <p:cNvPr id="26" name="Straight Arrow Connector 25">
              <a:extLst>
                <a:ext uri="{FF2B5EF4-FFF2-40B4-BE49-F238E27FC236}">
                  <a16:creationId xmlns:a16="http://schemas.microsoft.com/office/drawing/2014/main" id="{1637758F-382F-1718-4812-0BE18BDC0058}"/>
                </a:ext>
              </a:extLst>
            </p:cNvPr>
            <p:cNvCxnSpPr/>
            <p:nvPr/>
          </p:nvCxnSpPr>
          <p:spPr>
            <a:xfrm flipH="1">
              <a:off x="5496910" y="3649117"/>
              <a:ext cx="255429" cy="0"/>
            </a:xfrm>
            <a:prstGeom prst="straightConnector1">
              <a:avLst/>
            </a:prstGeom>
            <a:ln w="28575">
              <a:solidFill>
                <a:schemeClr val="accent4">
                  <a:lumMod val="75000"/>
                </a:schemeClr>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A9222F1-EE85-C458-A07D-9F0D9C4F6119}"/>
                </a:ext>
              </a:extLst>
            </p:cNvPr>
            <p:cNvSpPr txBox="1"/>
            <p:nvPr/>
          </p:nvSpPr>
          <p:spPr>
            <a:xfrm>
              <a:off x="4556433" y="3493044"/>
              <a:ext cx="987771" cy="276999"/>
            </a:xfrm>
            <a:prstGeom prst="rect">
              <a:avLst/>
            </a:prstGeom>
            <a:noFill/>
          </p:spPr>
          <p:txBody>
            <a:bodyPr wrap="none" rtlCol="0">
              <a:spAutoFit/>
            </a:bodyPr>
            <a:lstStyle/>
            <a:p>
              <a:r>
                <a:rPr lang="en-US" sz="1200" b="1" dirty="0">
                  <a:solidFill>
                    <a:schemeClr val="accent4">
                      <a:lumMod val="75000"/>
                    </a:schemeClr>
                  </a:solidFill>
                </a:rPr>
                <a:t>actual cost</a:t>
              </a:r>
            </a:p>
          </p:txBody>
        </p:sp>
      </p:grpSp>
      <p:sp>
        <p:nvSpPr>
          <p:cNvPr id="28" name="TextBox 27">
            <a:extLst>
              <a:ext uri="{FF2B5EF4-FFF2-40B4-BE49-F238E27FC236}">
                <a16:creationId xmlns:a16="http://schemas.microsoft.com/office/drawing/2014/main" id="{05209B9B-E831-D263-7FD8-6CBE85D30F7A}"/>
              </a:ext>
            </a:extLst>
          </p:cNvPr>
          <p:cNvSpPr txBox="1"/>
          <p:nvPr/>
        </p:nvSpPr>
        <p:spPr>
          <a:xfrm>
            <a:off x="5374683" y="2652195"/>
            <a:ext cx="1563248" cy="246221"/>
          </a:xfrm>
          <a:prstGeom prst="rect">
            <a:avLst/>
          </a:prstGeom>
          <a:noFill/>
        </p:spPr>
        <p:txBody>
          <a:bodyPr wrap="none" rtlCol="0">
            <a:spAutoFit/>
          </a:bodyPr>
          <a:lstStyle/>
          <a:p>
            <a:r>
              <a:rPr lang="en-US" sz="1000" dirty="0">
                <a:solidFill>
                  <a:schemeClr val="accent4">
                    <a:lumMod val="75000"/>
                  </a:schemeClr>
                </a:solidFill>
              </a:rPr>
              <a:t>$  4830 </a:t>
            </a:r>
            <a:r>
              <a:rPr lang="en-US" sz="1000" i="1" dirty="0">
                <a:solidFill>
                  <a:schemeClr val="accent4">
                    <a:lumMod val="75000"/>
                  </a:schemeClr>
                </a:solidFill>
              </a:rPr>
              <a:t>J. Biogeography</a:t>
            </a:r>
          </a:p>
        </p:txBody>
      </p:sp>
      <p:sp>
        <p:nvSpPr>
          <p:cNvPr id="29" name="TextBox 28">
            <a:extLst>
              <a:ext uri="{FF2B5EF4-FFF2-40B4-BE49-F238E27FC236}">
                <a16:creationId xmlns:a16="http://schemas.microsoft.com/office/drawing/2014/main" id="{8C25A8C8-8ADC-0AAA-92C9-4066D38BB9EB}"/>
              </a:ext>
            </a:extLst>
          </p:cNvPr>
          <p:cNvSpPr txBox="1"/>
          <p:nvPr/>
        </p:nvSpPr>
        <p:spPr>
          <a:xfrm>
            <a:off x="5366924" y="3052922"/>
            <a:ext cx="920445" cy="246221"/>
          </a:xfrm>
          <a:prstGeom prst="rect">
            <a:avLst/>
          </a:prstGeom>
          <a:noFill/>
        </p:spPr>
        <p:txBody>
          <a:bodyPr wrap="none" rtlCol="0">
            <a:spAutoFit/>
          </a:bodyPr>
          <a:lstStyle/>
          <a:p>
            <a:r>
              <a:rPr lang="en-US" sz="1000" dirty="0">
                <a:solidFill>
                  <a:schemeClr val="accent4">
                    <a:lumMod val="75000"/>
                  </a:schemeClr>
                </a:solidFill>
              </a:rPr>
              <a:t>$  3640 MPE</a:t>
            </a:r>
            <a:endParaRPr lang="en-US" sz="1000" i="1" dirty="0">
              <a:solidFill>
                <a:schemeClr val="accent4">
                  <a:lumMod val="75000"/>
                </a:schemeClr>
              </a:solidFill>
            </a:endParaRPr>
          </a:p>
        </p:txBody>
      </p:sp>
      <p:sp>
        <p:nvSpPr>
          <p:cNvPr id="32" name="Google Shape;68;p2">
            <a:extLst>
              <a:ext uri="{FF2B5EF4-FFF2-40B4-BE49-F238E27FC236}">
                <a16:creationId xmlns:a16="http://schemas.microsoft.com/office/drawing/2014/main" id="{77B939C7-6204-6B22-741E-2E9D34E41B5A}"/>
              </a:ext>
            </a:extLst>
          </p:cNvPr>
          <p:cNvSpPr txBox="1">
            <a:spLocks noGrp="1"/>
          </p:cNvSpPr>
          <p:nvPr>
            <p:ph type="ctrTitle"/>
          </p:nvPr>
        </p:nvSpPr>
        <p:spPr>
          <a:xfrm>
            <a:off x="311700" y="120391"/>
            <a:ext cx="8520600" cy="903518"/>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ct val="288888"/>
              <a:buNone/>
            </a:pPr>
            <a:r>
              <a:rPr lang="en-GB" sz="2000" b="1" dirty="0">
                <a:solidFill>
                  <a:srgbClr val="2A2A2A"/>
                </a:solidFill>
              </a:rPr>
              <a:t>Workshop: </a:t>
            </a:r>
            <a:endParaRPr sz="2000" b="1" dirty="0">
              <a:solidFill>
                <a:srgbClr val="2A2A2A"/>
              </a:solidFill>
            </a:endParaRPr>
          </a:p>
          <a:p>
            <a:pPr lvl="0">
              <a:buSzPct val="175084"/>
            </a:pPr>
            <a:r>
              <a:rPr lang="en-GB" sz="2700" b="1" i="1" dirty="0">
                <a:solidFill>
                  <a:srgbClr val="2A2A2A"/>
                </a:solidFill>
              </a:rPr>
              <a:t>WHY: Navigating publishing as a new(</a:t>
            </a:r>
            <a:r>
              <a:rPr lang="en-GB" sz="2700" b="1" i="1" dirty="0" err="1">
                <a:solidFill>
                  <a:srgbClr val="2A2A2A"/>
                </a:solidFill>
              </a:rPr>
              <a:t>ish</a:t>
            </a:r>
            <a:r>
              <a:rPr lang="en-GB" sz="2700" b="1" i="1" dirty="0">
                <a:solidFill>
                  <a:srgbClr val="2A2A2A"/>
                </a:solidFill>
              </a:rPr>
              <a:t>) author?</a:t>
            </a:r>
            <a:endParaRPr sz="2700" i="1" dirty="0"/>
          </a:p>
        </p:txBody>
      </p:sp>
      <p:sp>
        <p:nvSpPr>
          <p:cNvPr id="98" name="TextBox 97">
            <a:extLst>
              <a:ext uri="{FF2B5EF4-FFF2-40B4-BE49-F238E27FC236}">
                <a16:creationId xmlns:a16="http://schemas.microsoft.com/office/drawing/2014/main" id="{6C41F8D6-86D0-7206-274D-E62AE858D9AD}"/>
              </a:ext>
            </a:extLst>
          </p:cNvPr>
          <p:cNvSpPr txBox="1"/>
          <p:nvPr/>
        </p:nvSpPr>
        <p:spPr>
          <a:xfrm>
            <a:off x="5160481" y="3946598"/>
            <a:ext cx="360996" cy="246221"/>
          </a:xfrm>
          <a:prstGeom prst="rect">
            <a:avLst/>
          </a:prstGeom>
          <a:noFill/>
        </p:spPr>
        <p:txBody>
          <a:bodyPr wrap="none" rtlCol="0">
            <a:spAutoFit/>
          </a:bodyPr>
          <a:lstStyle/>
          <a:p>
            <a:r>
              <a:rPr lang="en-US" sz="1000" dirty="0">
                <a:solidFill>
                  <a:schemeClr val="accent4">
                    <a:lumMod val="75000"/>
                  </a:schemeClr>
                </a:solidFill>
              </a:rPr>
              <a:t>$ 0</a:t>
            </a:r>
            <a:endParaRPr lang="en-US" sz="1000" i="1" dirty="0">
              <a:solidFill>
                <a:schemeClr val="accent4">
                  <a:lumMod val="75000"/>
                </a:schemeClr>
              </a:solidFill>
            </a:endParaRPr>
          </a:p>
        </p:txBody>
      </p:sp>
      <p:sp>
        <p:nvSpPr>
          <p:cNvPr id="2" name="TextBox 1">
            <a:extLst>
              <a:ext uri="{FF2B5EF4-FFF2-40B4-BE49-F238E27FC236}">
                <a16:creationId xmlns:a16="http://schemas.microsoft.com/office/drawing/2014/main" id="{6BD01EA9-C028-47E8-B2AE-D5094CEFF84C}"/>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sp>
        <p:nvSpPr>
          <p:cNvPr id="3" name="TextBox 2">
            <a:extLst>
              <a:ext uri="{FF2B5EF4-FFF2-40B4-BE49-F238E27FC236}">
                <a16:creationId xmlns:a16="http://schemas.microsoft.com/office/drawing/2014/main" id="{E9803B51-4C86-ACEF-07B3-EA5A228378C5}"/>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
        <p:nvSpPr>
          <p:cNvPr id="4" name="TextBox 3">
            <a:extLst>
              <a:ext uri="{FF2B5EF4-FFF2-40B4-BE49-F238E27FC236}">
                <a16:creationId xmlns:a16="http://schemas.microsoft.com/office/drawing/2014/main" id="{6EB41DBF-69F1-A352-9A2F-4908B851AAF5}"/>
              </a:ext>
            </a:extLst>
          </p:cNvPr>
          <p:cNvSpPr txBox="1"/>
          <p:nvPr/>
        </p:nvSpPr>
        <p:spPr>
          <a:xfrm>
            <a:off x="5387509" y="2377348"/>
            <a:ext cx="990977" cy="246221"/>
          </a:xfrm>
          <a:prstGeom prst="rect">
            <a:avLst/>
          </a:prstGeom>
          <a:noFill/>
        </p:spPr>
        <p:txBody>
          <a:bodyPr wrap="none" rtlCol="0">
            <a:spAutoFit/>
          </a:bodyPr>
          <a:lstStyle/>
          <a:p>
            <a:r>
              <a:rPr lang="en-US" sz="1000" dirty="0">
                <a:solidFill>
                  <a:schemeClr val="accent4">
                    <a:lumMod val="75000"/>
                  </a:schemeClr>
                </a:solidFill>
              </a:rPr>
              <a:t>$  6075 </a:t>
            </a:r>
            <a:r>
              <a:rPr lang="en-US" sz="1000" i="1" dirty="0">
                <a:solidFill>
                  <a:schemeClr val="accent4">
                    <a:lumMod val="75000"/>
                  </a:schemeClr>
                </a:solidFill>
              </a:rPr>
              <a:t>PNAS</a:t>
            </a:r>
          </a:p>
        </p:txBody>
      </p:sp>
    </p:spTree>
    <p:extLst>
      <p:ext uri="{BB962C8B-B14F-4D97-AF65-F5344CB8AC3E}">
        <p14:creationId xmlns:p14="http://schemas.microsoft.com/office/powerpoint/2010/main" val="364895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FBE71D0F-F100-2367-BB70-B6E5048C5D30}"/>
            </a:ext>
          </a:extLst>
        </p:cNvPr>
        <p:cNvGrpSpPr/>
        <p:nvPr/>
      </p:nvGrpSpPr>
      <p:grpSpPr>
        <a:xfrm>
          <a:off x="0" y="0"/>
          <a:ext cx="0" cy="0"/>
          <a:chOff x="0" y="0"/>
          <a:chExt cx="0" cy="0"/>
        </a:xfrm>
      </p:grpSpPr>
      <p:grpSp>
        <p:nvGrpSpPr>
          <p:cNvPr id="95" name="Group 94">
            <a:extLst>
              <a:ext uri="{FF2B5EF4-FFF2-40B4-BE49-F238E27FC236}">
                <a16:creationId xmlns:a16="http://schemas.microsoft.com/office/drawing/2014/main" id="{31832A11-D9F8-2EF2-2A5A-B5B16576B332}"/>
              </a:ext>
            </a:extLst>
          </p:cNvPr>
          <p:cNvGrpSpPr/>
          <p:nvPr/>
        </p:nvGrpSpPr>
        <p:grpSpPr>
          <a:xfrm>
            <a:off x="0" y="58992"/>
            <a:ext cx="9223262" cy="5084507"/>
            <a:chOff x="0" y="58992"/>
            <a:chExt cx="9223262" cy="5084507"/>
          </a:xfrm>
        </p:grpSpPr>
        <p:grpSp>
          <p:nvGrpSpPr>
            <p:cNvPr id="60" name="Group 59">
              <a:extLst>
                <a:ext uri="{FF2B5EF4-FFF2-40B4-BE49-F238E27FC236}">
                  <a16:creationId xmlns:a16="http://schemas.microsoft.com/office/drawing/2014/main" id="{79D3BFD5-96BC-ED22-C1B8-69937752A052}"/>
                </a:ext>
              </a:extLst>
            </p:cNvPr>
            <p:cNvGrpSpPr/>
            <p:nvPr/>
          </p:nvGrpSpPr>
          <p:grpSpPr>
            <a:xfrm>
              <a:off x="0" y="58992"/>
              <a:ext cx="9144001" cy="5084507"/>
              <a:chOff x="0" y="58992"/>
              <a:chExt cx="9144001" cy="5084507"/>
            </a:xfrm>
          </p:grpSpPr>
          <p:graphicFrame>
            <p:nvGraphicFramePr>
              <p:cNvPr id="61" name="Chart 60">
                <a:extLst>
                  <a:ext uri="{FF2B5EF4-FFF2-40B4-BE49-F238E27FC236}">
                    <a16:creationId xmlns:a16="http://schemas.microsoft.com/office/drawing/2014/main" id="{B2C9C37B-A180-1C8A-1150-F2CB0D5484EA}"/>
                  </a:ext>
                </a:extLst>
              </p:cNvPr>
              <p:cNvGraphicFramePr>
                <a:graphicFrameLocks/>
              </p:cNvGraphicFramePr>
              <p:nvPr>
                <p:extLst>
                  <p:ext uri="{D42A27DB-BD31-4B8C-83A1-F6EECF244321}">
                    <p14:modId xmlns:p14="http://schemas.microsoft.com/office/powerpoint/2010/main" val="461371925"/>
                  </p:ext>
                </p:extLst>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62" name="Rectangle 61">
                <a:extLst>
                  <a:ext uri="{FF2B5EF4-FFF2-40B4-BE49-F238E27FC236}">
                    <a16:creationId xmlns:a16="http://schemas.microsoft.com/office/drawing/2014/main" id="{4353E998-5879-BE9A-6D86-FE10E46681A0}"/>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8CACD40-44B8-D6DB-7972-E5E5FB39AC7E}"/>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extBox 63">
              <a:extLst>
                <a:ext uri="{FF2B5EF4-FFF2-40B4-BE49-F238E27FC236}">
                  <a16:creationId xmlns:a16="http://schemas.microsoft.com/office/drawing/2014/main" id="{14837DF3-1268-30B8-E641-BFA22C2101BC}"/>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grpSp>
          <p:nvGrpSpPr>
            <p:cNvPr id="66" name="Group 65">
              <a:extLst>
                <a:ext uri="{FF2B5EF4-FFF2-40B4-BE49-F238E27FC236}">
                  <a16:creationId xmlns:a16="http://schemas.microsoft.com/office/drawing/2014/main" id="{C8CE0C69-4E0C-5F0B-E789-13F1119A4B97}"/>
                </a:ext>
              </a:extLst>
            </p:cNvPr>
            <p:cNvGrpSpPr/>
            <p:nvPr/>
          </p:nvGrpSpPr>
          <p:grpSpPr>
            <a:xfrm>
              <a:off x="4676501" y="3995243"/>
              <a:ext cx="2416642" cy="504230"/>
              <a:chOff x="4676501" y="3995243"/>
              <a:chExt cx="2416642" cy="504230"/>
            </a:xfrm>
          </p:grpSpPr>
          <p:sp>
            <p:nvSpPr>
              <p:cNvPr id="67" name="TextBox 66">
                <a:extLst>
                  <a:ext uri="{FF2B5EF4-FFF2-40B4-BE49-F238E27FC236}">
                    <a16:creationId xmlns:a16="http://schemas.microsoft.com/office/drawing/2014/main" id="{0FEA95F1-A217-A16E-076D-900ABACC43C2}"/>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69" name="Straight Connector 68">
                <a:extLst>
                  <a:ext uri="{FF2B5EF4-FFF2-40B4-BE49-F238E27FC236}">
                    <a16:creationId xmlns:a16="http://schemas.microsoft.com/office/drawing/2014/main" id="{E2EBF538-DC34-6989-9160-7C366AB4511D}"/>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802EC943-DD6C-99AC-38C0-DACAF6FBA772}"/>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71" name="Straight Connector 70">
                <a:extLst>
                  <a:ext uri="{FF2B5EF4-FFF2-40B4-BE49-F238E27FC236}">
                    <a16:creationId xmlns:a16="http://schemas.microsoft.com/office/drawing/2014/main" id="{B751A92D-F5C3-95E0-FF91-7347D46CFF05}"/>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3200AF6-7280-645A-B2D8-AD3AEBDB40D7}"/>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73" name="Straight Connector 72">
                <a:extLst>
                  <a:ext uri="{FF2B5EF4-FFF2-40B4-BE49-F238E27FC236}">
                    <a16:creationId xmlns:a16="http://schemas.microsoft.com/office/drawing/2014/main" id="{0B03F785-55B7-CD33-8D46-1CEC3F64B1D1}"/>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F27F74BC-91CB-C143-041D-68E00B2DC937}"/>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75" name="Straight Connector 74">
              <a:extLst>
                <a:ext uri="{FF2B5EF4-FFF2-40B4-BE49-F238E27FC236}">
                  <a16:creationId xmlns:a16="http://schemas.microsoft.com/office/drawing/2014/main" id="{DF88E747-329C-8A98-F00C-15E48C366D15}"/>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045F736E-C89D-3503-88D1-DD9AC8006F32}"/>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77" name="Straight Connector 76">
              <a:extLst>
                <a:ext uri="{FF2B5EF4-FFF2-40B4-BE49-F238E27FC236}">
                  <a16:creationId xmlns:a16="http://schemas.microsoft.com/office/drawing/2014/main" id="{AE08A29B-B47A-2C59-3881-BB852827C8E3}"/>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30A5504B-0B79-074B-5122-82A43CC6101B}"/>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79" name="Straight Connector 78">
              <a:extLst>
                <a:ext uri="{FF2B5EF4-FFF2-40B4-BE49-F238E27FC236}">
                  <a16:creationId xmlns:a16="http://schemas.microsoft.com/office/drawing/2014/main" id="{A2AA93BE-3DC5-4927-FDAB-7B78E7718C97}"/>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010A11E4-0808-A001-B15F-A9083A8B8AB9}"/>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81" name="Straight Connector 80">
              <a:extLst>
                <a:ext uri="{FF2B5EF4-FFF2-40B4-BE49-F238E27FC236}">
                  <a16:creationId xmlns:a16="http://schemas.microsoft.com/office/drawing/2014/main" id="{3479D42B-62FB-171B-9679-44322E3EE230}"/>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C198A15-20B7-87C1-9D7C-4C42E3A240EF}"/>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83" name="Straight Connector 82">
              <a:extLst>
                <a:ext uri="{FF2B5EF4-FFF2-40B4-BE49-F238E27FC236}">
                  <a16:creationId xmlns:a16="http://schemas.microsoft.com/office/drawing/2014/main" id="{977392AF-3417-2A84-D5D5-FA2FE580B9EF}"/>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5DCE54F5-19A7-9E2C-2861-F4C1B952F635}"/>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85" name="Straight Connector 84">
              <a:extLst>
                <a:ext uri="{FF2B5EF4-FFF2-40B4-BE49-F238E27FC236}">
                  <a16:creationId xmlns:a16="http://schemas.microsoft.com/office/drawing/2014/main" id="{1182C8DC-68E7-3350-0E26-25B56CE2898F}"/>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C740BAC3-C27F-C613-CF4B-62878E4D5472}"/>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87" name="Straight Connector 86">
              <a:extLst>
                <a:ext uri="{FF2B5EF4-FFF2-40B4-BE49-F238E27FC236}">
                  <a16:creationId xmlns:a16="http://schemas.microsoft.com/office/drawing/2014/main" id="{D24104A8-237C-EBEB-86DE-4CBC2B94CDDD}"/>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9524958F-1F72-4F55-EB6D-32A52682DC60}"/>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89" name="Straight Connector 88">
              <a:extLst>
                <a:ext uri="{FF2B5EF4-FFF2-40B4-BE49-F238E27FC236}">
                  <a16:creationId xmlns:a16="http://schemas.microsoft.com/office/drawing/2014/main" id="{550EB951-DE62-C01D-E9AB-7FA7C2C5F55A}"/>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21CA0794-EEFE-8534-1B0E-1C27763F2592}"/>
                </a:ext>
              </a:extLst>
            </p:cNvPr>
            <p:cNvSpPr txBox="1"/>
            <p:nvPr/>
          </p:nvSpPr>
          <p:spPr>
            <a:xfrm>
              <a:off x="8365335" y="110520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91" name="Straight Connector 90">
              <a:extLst>
                <a:ext uri="{FF2B5EF4-FFF2-40B4-BE49-F238E27FC236}">
                  <a16:creationId xmlns:a16="http://schemas.microsoft.com/office/drawing/2014/main" id="{50B37C4E-C4B7-6ADD-91DB-1A1B613F968E}"/>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7C1AF8DE-89B6-8BA4-C455-7FF6E222D9F5}"/>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93" name="Straight Connector 92">
              <a:extLst>
                <a:ext uri="{FF2B5EF4-FFF2-40B4-BE49-F238E27FC236}">
                  <a16:creationId xmlns:a16="http://schemas.microsoft.com/office/drawing/2014/main" id="{5356D94F-D661-6501-A94D-F6C458E8DCAB}"/>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92021A2A-78C4-FEE1-A7D3-ACB8259B8D8C}"/>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68" name="Google Shape;68;p2">
            <a:extLst>
              <a:ext uri="{FF2B5EF4-FFF2-40B4-BE49-F238E27FC236}">
                <a16:creationId xmlns:a16="http://schemas.microsoft.com/office/drawing/2014/main" id="{B9F48128-3CEC-9CF1-1417-2C89A07BA3AB}"/>
              </a:ext>
            </a:extLst>
          </p:cNvPr>
          <p:cNvSpPr txBox="1">
            <a:spLocks noGrp="1"/>
          </p:cNvSpPr>
          <p:nvPr>
            <p:ph type="ctrTitle"/>
          </p:nvPr>
        </p:nvSpPr>
        <p:spPr>
          <a:xfrm>
            <a:off x="311700" y="120391"/>
            <a:ext cx="8520600" cy="746022"/>
          </a:xfrm>
          <a:prstGeom prst="rect">
            <a:avLst/>
          </a:prstGeom>
          <a:noFill/>
          <a:ln>
            <a:noFill/>
          </a:ln>
        </p:spPr>
        <p:txBody>
          <a:bodyPr spcFirstLastPara="1" wrap="square" lIns="91425" tIns="91425" rIns="91425" bIns="91425" anchor="b" anchorCtr="0">
            <a:normAutofit fontScale="90000"/>
          </a:bodyPr>
          <a:lstStyle/>
          <a:p>
            <a:pPr lvl="0">
              <a:buSzPct val="175084"/>
            </a:pPr>
            <a:r>
              <a:rPr lang="en-GB" sz="2800" dirty="0">
                <a:solidFill>
                  <a:schemeClr val="tx1"/>
                </a:solidFill>
              </a:rPr>
              <a:t>… by multiple measures, scientific publishing is in a crisis!</a:t>
            </a:r>
            <a:endParaRPr sz="2700" i="1" dirty="0">
              <a:solidFill>
                <a:schemeClr val="tx1"/>
              </a:solidFill>
            </a:endParaRPr>
          </a:p>
        </p:txBody>
      </p:sp>
      <p:grpSp>
        <p:nvGrpSpPr>
          <p:cNvPr id="6" name="Group 5">
            <a:extLst>
              <a:ext uri="{FF2B5EF4-FFF2-40B4-BE49-F238E27FC236}">
                <a16:creationId xmlns:a16="http://schemas.microsoft.com/office/drawing/2014/main" id="{0D1A15FA-265C-9B86-E868-EA7946B5504A}"/>
              </a:ext>
            </a:extLst>
          </p:cNvPr>
          <p:cNvGrpSpPr/>
          <p:nvPr/>
        </p:nvGrpSpPr>
        <p:grpSpPr>
          <a:xfrm>
            <a:off x="3794120" y="1003977"/>
            <a:ext cx="3688831" cy="2978894"/>
            <a:chOff x="4237181" y="824865"/>
            <a:chExt cx="3688832" cy="2978893"/>
          </a:xfrm>
        </p:grpSpPr>
        <p:cxnSp>
          <p:nvCxnSpPr>
            <p:cNvPr id="12" name="Straight Arrow Connector 11">
              <a:extLst>
                <a:ext uri="{FF2B5EF4-FFF2-40B4-BE49-F238E27FC236}">
                  <a16:creationId xmlns:a16="http://schemas.microsoft.com/office/drawing/2014/main" id="{E8D0A6C6-958E-B04A-E4E4-11B10DD5A906}"/>
                </a:ext>
              </a:extLst>
            </p:cNvPr>
            <p:cNvCxnSpPr/>
            <p:nvPr/>
          </p:nvCxnSpPr>
          <p:spPr>
            <a:xfrm flipV="1">
              <a:off x="5769610" y="923228"/>
              <a:ext cx="0" cy="2880530"/>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1F64AD2-9E9F-EA06-6AA5-538279F75604}"/>
                </a:ext>
              </a:extLst>
            </p:cNvPr>
            <p:cNvCxnSpPr/>
            <p:nvPr/>
          </p:nvCxnSpPr>
          <p:spPr>
            <a:xfrm>
              <a:off x="5687695" y="3803758"/>
              <a:ext cx="179530"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40F78A7-88DE-5CA3-EA36-3B1EF89AE17C}"/>
                </a:ext>
              </a:extLst>
            </p:cNvPr>
            <p:cNvSpPr txBox="1"/>
            <p:nvPr/>
          </p:nvSpPr>
          <p:spPr>
            <a:xfrm>
              <a:off x="5830570" y="824865"/>
              <a:ext cx="2095443" cy="246221"/>
            </a:xfrm>
            <a:prstGeom prst="rect">
              <a:avLst/>
            </a:prstGeom>
            <a:noFill/>
          </p:spPr>
          <p:txBody>
            <a:bodyPr wrap="square" rtlCol="0">
              <a:spAutoFit/>
            </a:bodyPr>
            <a:lstStyle/>
            <a:p>
              <a:r>
                <a:rPr lang="en-US" sz="1000" dirty="0">
                  <a:solidFill>
                    <a:schemeClr val="accent4">
                      <a:lumMod val="75000"/>
                    </a:schemeClr>
                  </a:solidFill>
                </a:rPr>
                <a:t>$12850 </a:t>
              </a:r>
              <a:r>
                <a:rPr lang="en-US" sz="1000" i="1" dirty="0">
                  <a:solidFill>
                    <a:schemeClr val="accent4">
                      <a:lumMod val="75000"/>
                    </a:schemeClr>
                  </a:solidFill>
                </a:rPr>
                <a:t>Nature / Nature </a:t>
              </a:r>
              <a:r>
                <a:rPr lang="en-US" sz="1000" i="1" dirty="0" err="1">
                  <a:solidFill>
                    <a:schemeClr val="accent4">
                      <a:lumMod val="75000"/>
                    </a:schemeClr>
                  </a:solidFill>
                </a:rPr>
                <a:t>Ecol</a:t>
              </a:r>
              <a:r>
                <a:rPr lang="en-US" sz="1000" i="1" dirty="0">
                  <a:solidFill>
                    <a:schemeClr val="accent4">
                      <a:lumMod val="75000"/>
                    </a:schemeClr>
                  </a:solidFill>
                </a:rPr>
                <a:t> Evol</a:t>
              </a:r>
            </a:p>
          </p:txBody>
        </p:sp>
        <p:sp>
          <p:nvSpPr>
            <p:cNvPr id="16" name="TextBox 15">
              <a:extLst>
                <a:ext uri="{FF2B5EF4-FFF2-40B4-BE49-F238E27FC236}">
                  <a16:creationId xmlns:a16="http://schemas.microsoft.com/office/drawing/2014/main" id="{93976D3B-FECF-8F3C-0D74-0C2AB48D2BEE}"/>
                </a:ext>
              </a:extLst>
            </p:cNvPr>
            <p:cNvSpPr txBox="1"/>
            <p:nvPr/>
          </p:nvSpPr>
          <p:spPr>
            <a:xfrm>
              <a:off x="5804152" y="3364299"/>
              <a:ext cx="1869424" cy="246221"/>
            </a:xfrm>
            <a:prstGeom prst="rect">
              <a:avLst/>
            </a:prstGeom>
            <a:noFill/>
          </p:spPr>
          <p:txBody>
            <a:bodyPr wrap="none" rtlCol="0">
              <a:spAutoFit/>
            </a:bodyPr>
            <a:lstStyle/>
            <a:p>
              <a:r>
                <a:rPr lang="en-US" sz="1000" dirty="0">
                  <a:solidFill>
                    <a:schemeClr val="accent4">
                      <a:lumMod val="75000"/>
                    </a:schemeClr>
                  </a:solidFill>
                </a:rPr>
                <a:t>$  1400 </a:t>
              </a:r>
              <a:r>
                <a:rPr lang="en-US" sz="1000" i="1" dirty="0">
                  <a:solidFill>
                    <a:schemeClr val="accent4">
                      <a:lumMod val="75000"/>
                    </a:schemeClr>
                  </a:solidFill>
                </a:rPr>
                <a:t>Frontiers </a:t>
              </a:r>
              <a:r>
                <a:rPr lang="en-US" sz="1000" i="1" u="sng" dirty="0">
                  <a:solidFill>
                    <a:schemeClr val="accent4">
                      <a:lumMod val="75000"/>
                    </a:schemeClr>
                  </a:solidFill>
                </a:rPr>
                <a:t>of</a:t>
              </a:r>
              <a:r>
                <a:rPr lang="en-US" sz="1000" i="1" dirty="0">
                  <a:solidFill>
                    <a:schemeClr val="accent4">
                      <a:lumMod val="75000"/>
                    </a:schemeClr>
                  </a:solidFill>
                </a:rPr>
                <a:t> </a:t>
              </a:r>
              <a:r>
                <a:rPr lang="en-US" sz="1000" i="1" dirty="0" err="1">
                  <a:solidFill>
                    <a:schemeClr val="accent4">
                      <a:lumMod val="75000"/>
                    </a:schemeClr>
                  </a:solidFill>
                </a:rPr>
                <a:t>Biogeogr</a:t>
              </a:r>
              <a:r>
                <a:rPr lang="en-US" sz="1000" i="1" dirty="0">
                  <a:solidFill>
                    <a:schemeClr val="accent4">
                      <a:lumMod val="75000"/>
                    </a:schemeClr>
                  </a:solidFill>
                </a:rPr>
                <a:t>.</a:t>
              </a:r>
            </a:p>
          </p:txBody>
        </p:sp>
        <p:sp>
          <p:nvSpPr>
            <p:cNvPr id="17" name="TextBox 16">
              <a:extLst>
                <a:ext uri="{FF2B5EF4-FFF2-40B4-BE49-F238E27FC236}">
                  <a16:creationId xmlns:a16="http://schemas.microsoft.com/office/drawing/2014/main" id="{C00F92D9-5B2B-90E5-F349-9780DB439A98}"/>
                </a:ext>
              </a:extLst>
            </p:cNvPr>
            <p:cNvSpPr txBox="1"/>
            <p:nvPr/>
          </p:nvSpPr>
          <p:spPr>
            <a:xfrm>
              <a:off x="5804152" y="2766216"/>
              <a:ext cx="1168910" cy="246221"/>
            </a:xfrm>
            <a:prstGeom prst="rect">
              <a:avLst/>
            </a:prstGeom>
            <a:noFill/>
          </p:spPr>
          <p:txBody>
            <a:bodyPr wrap="none" rtlCol="0">
              <a:spAutoFit/>
            </a:bodyPr>
            <a:lstStyle/>
            <a:p>
              <a:r>
                <a:rPr lang="en-US" sz="1000" dirty="0">
                  <a:solidFill>
                    <a:schemeClr val="accent4">
                      <a:lumMod val="75000"/>
                    </a:schemeClr>
                  </a:solidFill>
                </a:rPr>
                <a:t>$  3770 DDI/</a:t>
              </a:r>
              <a:r>
                <a:rPr lang="en-US" sz="1000" i="1" dirty="0">
                  <a:solidFill>
                    <a:schemeClr val="accent4">
                      <a:lumMod val="75000"/>
                    </a:schemeClr>
                  </a:solidFill>
                </a:rPr>
                <a:t>GEB</a:t>
              </a:r>
            </a:p>
          </p:txBody>
        </p:sp>
        <p:sp>
          <p:nvSpPr>
            <p:cNvPr id="19" name="TextBox 18">
              <a:extLst>
                <a:ext uri="{FF2B5EF4-FFF2-40B4-BE49-F238E27FC236}">
                  <a16:creationId xmlns:a16="http://schemas.microsoft.com/office/drawing/2014/main" id="{C3D8A78B-A1FD-E095-93C1-3A09402816B1}"/>
                </a:ext>
              </a:extLst>
            </p:cNvPr>
            <p:cNvSpPr txBox="1"/>
            <p:nvPr/>
          </p:nvSpPr>
          <p:spPr>
            <a:xfrm>
              <a:off x="5799530" y="3202203"/>
              <a:ext cx="1984840" cy="246221"/>
            </a:xfrm>
            <a:prstGeom prst="rect">
              <a:avLst/>
            </a:prstGeom>
            <a:noFill/>
          </p:spPr>
          <p:txBody>
            <a:bodyPr wrap="none" rtlCol="0">
              <a:spAutoFit/>
            </a:bodyPr>
            <a:lstStyle/>
            <a:p>
              <a:r>
                <a:rPr lang="en-US" sz="1000" dirty="0">
                  <a:solidFill>
                    <a:schemeClr val="accent4">
                      <a:lumMod val="75000"/>
                    </a:schemeClr>
                  </a:solidFill>
                </a:rPr>
                <a:t>$~2000 </a:t>
              </a:r>
              <a:r>
                <a:rPr lang="en-US" sz="1000" i="1" dirty="0">
                  <a:solidFill>
                    <a:schemeClr val="accent4">
                      <a:lumMod val="75000"/>
                    </a:schemeClr>
                  </a:solidFill>
                </a:rPr>
                <a:t>Am Nat, </a:t>
              </a:r>
              <a:r>
                <a:rPr lang="en-US" sz="1000" i="1" dirty="0" err="1">
                  <a:solidFill>
                    <a:schemeClr val="accent4">
                      <a:lumMod val="75000"/>
                    </a:schemeClr>
                  </a:solidFill>
                </a:rPr>
                <a:t>Evol</a:t>
              </a:r>
              <a:r>
                <a:rPr lang="en-US" sz="1000" i="1" dirty="0">
                  <a:solidFill>
                    <a:schemeClr val="accent4">
                      <a:lumMod val="75000"/>
                    </a:schemeClr>
                  </a:solidFill>
                </a:rPr>
                <a:t> (member)</a:t>
              </a:r>
            </a:p>
          </p:txBody>
        </p:sp>
        <p:sp>
          <p:nvSpPr>
            <p:cNvPr id="20" name="TextBox 19">
              <a:extLst>
                <a:ext uri="{FF2B5EF4-FFF2-40B4-BE49-F238E27FC236}">
                  <a16:creationId xmlns:a16="http://schemas.microsoft.com/office/drawing/2014/main" id="{959A668D-2A89-ECD1-1110-82A58CBE3F90}"/>
                </a:ext>
              </a:extLst>
            </p:cNvPr>
            <p:cNvSpPr txBox="1"/>
            <p:nvPr/>
          </p:nvSpPr>
          <p:spPr>
            <a:xfrm>
              <a:off x="5830570" y="2075126"/>
              <a:ext cx="984565" cy="246221"/>
            </a:xfrm>
            <a:prstGeom prst="rect">
              <a:avLst/>
            </a:prstGeom>
            <a:noFill/>
          </p:spPr>
          <p:txBody>
            <a:bodyPr wrap="none" rtlCol="0">
              <a:spAutoFit/>
            </a:bodyPr>
            <a:lstStyle/>
            <a:p>
              <a:r>
                <a:rPr lang="en-US" sz="1000" dirty="0">
                  <a:solidFill>
                    <a:schemeClr val="accent4">
                      <a:lumMod val="75000"/>
                    </a:schemeClr>
                  </a:solidFill>
                </a:rPr>
                <a:t>$  7030 </a:t>
              </a:r>
              <a:r>
                <a:rPr lang="en-US" sz="1000" i="1" dirty="0">
                  <a:solidFill>
                    <a:schemeClr val="accent4">
                      <a:lumMod val="75000"/>
                    </a:schemeClr>
                  </a:solidFill>
                </a:rPr>
                <a:t>TREE</a:t>
              </a:r>
            </a:p>
          </p:txBody>
        </p:sp>
        <p:sp>
          <p:nvSpPr>
            <p:cNvPr id="22" name="TextBox 21">
              <a:extLst>
                <a:ext uri="{FF2B5EF4-FFF2-40B4-BE49-F238E27FC236}">
                  <a16:creationId xmlns:a16="http://schemas.microsoft.com/office/drawing/2014/main" id="{B3A3C037-1D99-C598-F973-EE23FADAE105}"/>
                </a:ext>
              </a:extLst>
            </p:cNvPr>
            <p:cNvSpPr txBox="1"/>
            <p:nvPr/>
          </p:nvSpPr>
          <p:spPr>
            <a:xfrm>
              <a:off x="4645946" y="3069321"/>
              <a:ext cx="1106393" cy="246221"/>
            </a:xfrm>
            <a:prstGeom prst="rect">
              <a:avLst/>
            </a:prstGeom>
            <a:noFill/>
          </p:spPr>
          <p:txBody>
            <a:bodyPr wrap="none" rtlCol="0">
              <a:spAutoFit/>
            </a:bodyPr>
            <a:lstStyle/>
            <a:p>
              <a:pPr algn="r"/>
              <a:r>
                <a:rPr lang="en-US" sz="1000" dirty="0">
                  <a:solidFill>
                    <a:schemeClr val="accent4">
                      <a:lumMod val="75000"/>
                    </a:schemeClr>
                  </a:solidFill>
                </a:rPr>
                <a:t>1 mo. 50% GSR</a:t>
              </a:r>
            </a:p>
          </p:txBody>
        </p:sp>
        <p:sp>
          <p:nvSpPr>
            <p:cNvPr id="23" name="TextBox 22">
              <a:extLst>
                <a:ext uri="{FF2B5EF4-FFF2-40B4-BE49-F238E27FC236}">
                  <a16:creationId xmlns:a16="http://schemas.microsoft.com/office/drawing/2014/main" id="{070622E6-A9FB-8B83-F389-C0A776B7DF85}"/>
                </a:ext>
              </a:extLst>
            </p:cNvPr>
            <p:cNvSpPr txBox="1"/>
            <p:nvPr/>
          </p:nvSpPr>
          <p:spPr>
            <a:xfrm>
              <a:off x="4328911" y="1813829"/>
              <a:ext cx="1433406" cy="246221"/>
            </a:xfrm>
            <a:prstGeom prst="rect">
              <a:avLst/>
            </a:prstGeom>
            <a:noFill/>
          </p:spPr>
          <p:txBody>
            <a:bodyPr wrap="none" rtlCol="0">
              <a:spAutoFit/>
            </a:bodyPr>
            <a:lstStyle/>
            <a:p>
              <a:pPr algn="r"/>
              <a:r>
                <a:rPr lang="en-US" sz="1000" dirty="0">
                  <a:solidFill>
                    <a:schemeClr val="accent4">
                      <a:lumMod val="75000"/>
                    </a:schemeClr>
                  </a:solidFill>
                </a:rPr>
                <a:t>Domestic field season</a:t>
              </a:r>
            </a:p>
          </p:txBody>
        </p:sp>
        <p:sp>
          <p:nvSpPr>
            <p:cNvPr id="24" name="TextBox 23">
              <a:extLst>
                <a:ext uri="{FF2B5EF4-FFF2-40B4-BE49-F238E27FC236}">
                  <a16:creationId xmlns:a16="http://schemas.microsoft.com/office/drawing/2014/main" id="{30429524-C48E-5B43-C7F1-0F18CB5381BB}"/>
                </a:ext>
              </a:extLst>
            </p:cNvPr>
            <p:cNvSpPr txBox="1"/>
            <p:nvPr/>
          </p:nvSpPr>
          <p:spPr>
            <a:xfrm>
              <a:off x="4237181" y="2286875"/>
              <a:ext cx="1515158" cy="246221"/>
            </a:xfrm>
            <a:prstGeom prst="rect">
              <a:avLst/>
            </a:prstGeom>
            <a:noFill/>
          </p:spPr>
          <p:txBody>
            <a:bodyPr wrap="none" rtlCol="0">
              <a:spAutoFit/>
            </a:bodyPr>
            <a:lstStyle/>
            <a:p>
              <a:pPr algn="r"/>
              <a:r>
                <a:rPr lang="en-US" sz="1000" dirty="0">
                  <a:solidFill>
                    <a:schemeClr val="accent4">
                      <a:lumMod val="75000"/>
                    </a:schemeClr>
                  </a:solidFill>
                </a:rPr>
                <a:t>2 lanes </a:t>
              </a:r>
              <a:r>
                <a:rPr lang="en-US" sz="1000" dirty="0" err="1">
                  <a:solidFill>
                    <a:schemeClr val="accent4">
                      <a:lumMod val="75000"/>
                    </a:schemeClr>
                  </a:solidFill>
                </a:rPr>
                <a:t>Novaseq</a:t>
              </a:r>
              <a:r>
                <a:rPr lang="en-US" sz="1000" dirty="0">
                  <a:solidFill>
                    <a:schemeClr val="accent4">
                      <a:lumMod val="75000"/>
                    </a:schemeClr>
                  </a:solidFill>
                </a:rPr>
                <a:t> X 25B</a:t>
              </a:r>
            </a:p>
          </p:txBody>
        </p:sp>
        <p:cxnSp>
          <p:nvCxnSpPr>
            <p:cNvPr id="26" name="Straight Arrow Connector 25">
              <a:extLst>
                <a:ext uri="{FF2B5EF4-FFF2-40B4-BE49-F238E27FC236}">
                  <a16:creationId xmlns:a16="http://schemas.microsoft.com/office/drawing/2014/main" id="{1B80D0DC-F2C3-AD97-F18B-F4D792B4AF7C}"/>
                </a:ext>
              </a:extLst>
            </p:cNvPr>
            <p:cNvCxnSpPr/>
            <p:nvPr/>
          </p:nvCxnSpPr>
          <p:spPr>
            <a:xfrm flipH="1">
              <a:off x="5496910" y="3649117"/>
              <a:ext cx="255429" cy="0"/>
            </a:xfrm>
            <a:prstGeom prst="straightConnector1">
              <a:avLst/>
            </a:prstGeom>
            <a:ln w="28575">
              <a:solidFill>
                <a:schemeClr val="accent4">
                  <a:lumMod val="75000"/>
                </a:schemeClr>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3B47D59-7DC7-0157-5BEA-CD85FC15CCF4}"/>
                </a:ext>
              </a:extLst>
            </p:cNvPr>
            <p:cNvSpPr txBox="1"/>
            <p:nvPr/>
          </p:nvSpPr>
          <p:spPr>
            <a:xfrm>
              <a:off x="4558900" y="3493301"/>
              <a:ext cx="1106393" cy="276999"/>
            </a:xfrm>
            <a:prstGeom prst="rect">
              <a:avLst/>
            </a:prstGeom>
            <a:noFill/>
          </p:spPr>
          <p:txBody>
            <a:bodyPr wrap="square" rtlCol="0">
              <a:spAutoFit/>
            </a:bodyPr>
            <a:lstStyle/>
            <a:p>
              <a:r>
                <a:rPr lang="en-US" sz="1200" b="1" dirty="0">
                  <a:solidFill>
                    <a:schemeClr val="accent4">
                      <a:lumMod val="75000"/>
                    </a:schemeClr>
                  </a:solidFill>
                </a:rPr>
                <a:t>actual cost</a:t>
              </a:r>
            </a:p>
          </p:txBody>
        </p:sp>
      </p:grpSp>
      <p:sp>
        <p:nvSpPr>
          <p:cNvPr id="28" name="TextBox 27">
            <a:extLst>
              <a:ext uri="{FF2B5EF4-FFF2-40B4-BE49-F238E27FC236}">
                <a16:creationId xmlns:a16="http://schemas.microsoft.com/office/drawing/2014/main" id="{FF9CC48D-38E9-3972-C659-FE455F120EF8}"/>
              </a:ext>
            </a:extLst>
          </p:cNvPr>
          <p:cNvSpPr txBox="1"/>
          <p:nvPr/>
        </p:nvSpPr>
        <p:spPr>
          <a:xfrm>
            <a:off x="5374683" y="2652195"/>
            <a:ext cx="1563248" cy="246221"/>
          </a:xfrm>
          <a:prstGeom prst="rect">
            <a:avLst/>
          </a:prstGeom>
          <a:noFill/>
        </p:spPr>
        <p:txBody>
          <a:bodyPr wrap="none" rtlCol="0">
            <a:spAutoFit/>
          </a:bodyPr>
          <a:lstStyle/>
          <a:p>
            <a:r>
              <a:rPr lang="en-US" sz="1000" dirty="0">
                <a:solidFill>
                  <a:schemeClr val="accent4">
                    <a:lumMod val="75000"/>
                  </a:schemeClr>
                </a:solidFill>
              </a:rPr>
              <a:t>$  4830 </a:t>
            </a:r>
            <a:r>
              <a:rPr lang="en-US" sz="1000" i="1" dirty="0">
                <a:solidFill>
                  <a:schemeClr val="accent4">
                    <a:lumMod val="75000"/>
                  </a:schemeClr>
                </a:solidFill>
              </a:rPr>
              <a:t>J. Biogeography</a:t>
            </a:r>
          </a:p>
        </p:txBody>
      </p:sp>
      <p:sp>
        <p:nvSpPr>
          <p:cNvPr id="29" name="TextBox 28">
            <a:extLst>
              <a:ext uri="{FF2B5EF4-FFF2-40B4-BE49-F238E27FC236}">
                <a16:creationId xmlns:a16="http://schemas.microsoft.com/office/drawing/2014/main" id="{27B982E5-AE89-79AF-48D3-0E82B82BBF65}"/>
              </a:ext>
            </a:extLst>
          </p:cNvPr>
          <p:cNvSpPr txBox="1"/>
          <p:nvPr/>
        </p:nvSpPr>
        <p:spPr>
          <a:xfrm>
            <a:off x="5366924" y="3052922"/>
            <a:ext cx="920445" cy="246221"/>
          </a:xfrm>
          <a:prstGeom prst="rect">
            <a:avLst/>
          </a:prstGeom>
          <a:noFill/>
        </p:spPr>
        <p:txBody>
          <a:bodyPr wrap="none" rtlCol="0">
            <a:spAutoFit/>
          </a:bodyPr>
          <a:lstStyle/>
          <a:p>
            <a:r>
              <a:rPr lang="en-US" sz="1000" dirty="0">
                <a:solidFill>
                  <a:schemeClr val="accent4">
                    <a:lumMod val="75000"/>
                  </a:schemeClr>
                </a:solidFill>
              </a:rPr>
              <a:t>$  3640 MPE</a:t>
            </a:r>
            <a:endParaRPr lang="en-US" sz="1000" i="1" dirty="0">
              <a:solidFill>
                <a:schemeClr val="accent4">
                  <a:lumMod val="75000"/>
                </a:schemeClr>
              </a:solidFill>
            </a:endParaRPr>
          </a:p>
        </p:txBody>
      </p:sp>
      <p:grpSp>
        <p:nvGrpSpPr>
          <p:cNvPr id="9" name="Group 8">
            <a:extLst>
              <a:ext uri="{FF2B5EF4-FFF2-40B4-BE49-F238E27FC236}">
                <a16:creationId xmlns:a16="http://schemas.microsoft.com/office/drawing/2014/main" id="{A04F92CB-2A88-6C23-55A2-138CFB873E83}"/>
              </a:ext>
            </a:extLst>
          </p:cNvPr>
          <p:cNvGrpSpPr/>
          <p:nvPr/>
        </p:nvGrpSpPr>
        <p:grpSpPr>
          <a:xfrm>
            <a:off x="291720" y="1153725"/>
            <a:ext cx="3692392" cy="3209446"/>
            <a:chOff x="291719" y="1153724"/>
            <a:chExt cx="3692392" cy="3209446"/>
          </a:xfrm>
        </p:grpSpPr>
        <p:graphicFrame>
          <p:nvGraphicFramePr>
            <p:cNvPr id="10" name="Chart 9">
              <a:extLst>
                <a:ext uri="{FF2B5EF4-FFF2-40B4-BE49-F238E27FC236}">
                  <a16:creationId xmlns:a16="http://schemas.microsoft.com/office/drawing/2014/main" id="{FAD0D832-8F30-0BA9-6C28-A307A74D1CDC}"/>
                </a:ext>
              </a:extLst>
            </p:cNvPr>
            <p:cNvGraphicFramePr>
              <a:graphicFrameLocks/>
            </p:cNvGraphicFramePr>
            <p:nvPr/>
          </p:nvGraphicFramePr>
          <p:xfrm>
            <a:off x="291719" y="1153724"/>
            <a:ext cx="3692392" cy="320944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A7387F13-6E46-996D-CC51-09DC809179FF}"/>
                </a:ext>
              </a:extLst>
            </p:cNvPr>
            <p:cNvSpPr txBox="1"/>
            <p:nvPr/>
          </p:nvSpPr>
          <p:spPr>
            <a:xfrm>
              <a:off x="1299470" y="1987330"/>
              <a:ext cx="1326004" cy="646331"/>
            </a:xfrm>
            <a:prstGeom prst="rect">
              <a:avLst/>
            </a:prstGeom>
            <a:noFill/>
          </p:spPr>
          <p:txBody>
            <a:bodyPr wrap="none" rtlCol="0">
              <a:spAutoFit/>
            </a:bodyPr>
            <a:lstStyle/>
            <a:p>
              <a:r>
                <a:rPr lang="en-US" sz="1800" dirty="0">
                  <a:solidFill>
                    <a:srgbClr val="00B050"/>
                  </a:solidFill>
                </a:rPr>
                <a:t>Reviewing </a:t>
              </a:r>
              <a:br>
                <a:rPr lang="en-US" sz="1800" dirty="0">
                  <a:solidFill>
                    <a:srgbClr val="00B050"/>
                  </a:solidFill>
                </a:rPr>
              </a:br>
              <a:r>
                <a:rPr lang="en-US" sz="1800" dirty="0">
                  <a:solidFill>
                    <a:srgbClr val="00B050"/>
                  </a:solidFill>
                </a:rPr>
                <a:t>is declining</a:t>
              </a:r>
            </a:p>
          </p:txBody>
        </p:sp>
        <p:sp>
          <p:nvSpPr>
            <p:cNvPr id="21" name="TextBox 20">
              <a:extLst>
                <a:ext uri="{FF2B5EF4-FFF2-40B4-BE49-F238E27FC236}">
                  <a16:creationId xmlns:a16="http://schemas.microsoft.com/office/drawing/2014/main" id="{5FCD2724-2AFB-5C1A-1CED-D6B1FD3ED629}"/>
                </a:ext>
              </a:extLst>
            </p:cNvPr>
            <p:cNvSpPr txBox="1"/>
            <p:nvPr/>
          </p:nvSpPr>
          <p:spPr>
            <a:xfrm>
              <a:off x="1462312" y="3132269"/>
              <a:ext cx="1925527" cy="276999"/>
            </a:xfrm>
            <a:prstGeom prst="rect">
              <a:avLst/>
            </a:prstGeom>
            <a:noFill/>
          </p:spPr>
          <p:txBody>
            <a:bodyPr wrap="none" rtlCol="0">
              <a:spAutoFit/>
            </a:bodyPr>
            <a:lstStyle/>
            <a:p>
              <a:r>
                <a:rPr lang="en-US" sz="1200" dirty="0">
                  <a:solidFill>
                    <a:srgbClr val="00B050"/>
                  </a:solidFill>
                </a:rPr>
                <a:t>… will be extinct by 2050!</a:t>
              </a:r>
            </a:p>
          </p:txBody>
        </p:sp>
      </p:grpSp>
      <p:sp>
        <p:nvSpPr>
          <p:cNvPr id="30" name="TextBox 29">
            <a:extLst>
              <a:ext uri="{FF2B5EF4-FFF2-40B4-BE49-F238E27FC236}">
                <a16:creationId xmlns:a16="http://schemas.microsoft.com/office/drawing/2014/main" id="{259D7E24-7EAC-BE76-5FF3-1CB85D9B5806}"/>
              </a:ext>
            </a:extLst>
          </p:cNvPr>
          <p:cNvSpPr txBox="1"/>
          <p:nvPr/>
        </p:nvSpPr>
        <p:spPr>
          <a:xfrm>
            <a:off x="5387509" y="2377348"/>
            <a:ext cx="990977" cy="246221"/>
          </a:xfrm>
          <a:prstGeom prst="rect">
            <a:avLst/>
          </a:prstGeom>
          <a:noFill/>
        </p:spPr>
        <p:txBody>
          <a:bodyPr wrap="none" rtlCol="0">
            <a:spAutoFit/>
          </a:bodyPr>
          <a:lstStyle/>
          <a:p>
            <a:r>
              <a:rPr lang="en-US" sz="1000" dirty="0">
                <a:solidFill>
                  <a:schemeClr val="accent4">
                    <a:lumMod val="75000"/>
                  </a:schemeClr>
                </a:solidFill>
              </a:rPr>
              <a:t>$  6075 </a:t>
            </a:r>
            <a:r>
              <a:rPr lang="en-US" sz="1000" i="1" dirty="0">
                <a:solidFill>
                  <a:schemeClr val="accent4">
                    <a:lumMod val="75000"/>
                  </a:schemeClr>
                </a:solidFill>
              </a:rPr>
              <a:t>PNAS</a:t>
            </a:r>
          </a:p>
        </p:txBody>
      </p:sp>
      <p:sp>
        <p:nvSpPr>
          <p:cNvPr id="2" name="TextBox 1">
            <a:extLst>
              <a:ext uri="{FF2B5EF4-FFF2-40B4-BE49-F238E27FC236}">
                <a16:creationId xmlns:a16="http://schemas.microsoft.com/office/drawing/2014/main" id="{307C41BA-7297-69E4-F36C-8A446DAD8C4A}"/>
              </a:ext>
            </a:extLst>
          </p:cNvPr>
          <p:cNvSpPr txBox="1"/>
          <p:nvPr/>
        </p:nvSpPr>
        <p:spPr>
          <a:xfrm>
            <a:off x="4288999" y="3849151"/>
            <a:ext cx="2108269" cy="246221"/>
          </a:xfrm>
          <a:prstGeom prst="rect">
            <a:avLst/>
          </a:prstGeom>
          <a:noFill/>
        </p:spPr>
        <p:txBody>
          <a:bodyPr wrap="none" rtlCol="0">
            <a:spAutoFit/>
          </a:bodyPr>
          <a:lstStyle/>
          <a:p>
            <a:r>
              <a:rPr lang="en-US" sz="1000" i="1" dirty="0" err="1">
                <a:solidFill>
                  <a:schemeClr val="accent4">
                    <a:lumMod val="75000"/>
                  </a:schemeClr>
                </a:solidFill>
              </a:rPr>
              <a:t>Biogeographia</a:t>
            </a:r>
            <a:r>
              <a:rPr lang="en-US" sz="1000" i="1" dirty="0">
                <a:solidFill>
                  <a:schemeClr val="accent4">
                    <a:lumMod val="75000"/>
                  </a:schemeClr>
                </a:solidFill>
              </a:rPr>
              <a:t>        Biogeography</a:t>
            </a:r>
          </a:p>
        </p:txBody>
      </p:sp>
      <p:sp>
        <p:nvSpPr>
          <p:cNvPr id="3" name="TextBox 2">
            <a:extLst>
              <a:ext uri="{FF2B5EF4-FFF2-40B4-BE49-F238E27FC236}">
                <a16:creationId xmlns:a16="http://schemas.microsoft.com/office/drawing/2014/main" id="{A327A67B-04B3-562A-C5A1-A2C964E7B882}"/>
              </a:ext>
            </a:extLst>
          </p:cNvPr>
          <p:cNvSpPr txBox="1"/>
          <p:nvPr/>
        </p:nvSpPr>
        <p:spPr>
          <a:xfrm>
            <a:off x="5160481" y="3946598"/>
            <a:ext cx="360996" cy="246221"/>
          </a:xfrm>
          <a:prstGeom prst="rect">
            <a:avLst/>
          </a:prstGeom>
          <a:noFill/>
        </p:spPr>
        <p:txBody>
          <a:bodyPr wrap="none" rtlCol="0">
            <a:spAutoFit/>
          </a:bodyPr>
          <a:lstStyle/>
          <a:p>
            <a:r>
              <a:rPr lang="en-US" sz="1000" dirty="0">
                <a:solidFill>
                  <a:schemeClr val="accent4">
                    <a:lumMod val="75000"/>
                  </a:schemeClr>
                </a:solidFill>
              </a:rPr>
              <a:t>$ 0</a:t>
            </a:r>
            <a:endParaRPr lang="en-US" sz="1000" i="1" dirty="0">
              <a:solidFill>
                <a:schemeClr val="accent4">
                  <a:lumMod val="75000"/>
                </a:schemeClr>
              </a:solidFill>
            </a:endParaRPr>
          </a:p>
        </p:txBody>
      </p:sp>
      <p:grpSp>
        <p:nvGrpSpPr>
          <p:cNvPr id="4" name="Group 3">
            <a:extLst>
              <a:ext uri="{FF2B5EF4-FFF2-40B4-BE49-F238E27FC236}">
                <a16:creationId xmlns:a16="http://schemas.microsoft.com/office/drawing/2014/main" id="{33150E53-9E6A-832E-FD65-CBE49CBF09C7}"/>
              </a:ext>
            </a:extLst>
          </p:cNvPr>
          <p:cNvGrpSpPr/>
          <p:nvPr/>
        </p:nvGrpSpPr>
        <p:grpSpPr>
          <a:xfrm>
            <a:off x="0" y="58992"/>
            <a:ext cx="9216805" cy="5084507"/>
            <a:chOff x="0" y="58992"/>
            <a:chExt cx="9216805" cy="5084507"/>
          </a:xfrm>
        </p:grpSpPr>
        <p:grpSp>
          <p:nvGrpSpPr>
            <p:cNvPr id="5" name="Group 4">
              <a:extLst>
                <a:ext uri="{FF2B5EF4-FFF2-40B4-BE49-F238E27FC236}">
                  <a16:creationId xmlns:a16="http://schemas.microsoft.com/office/drawing/2014/main" id="{5EAF458D-1148-25E6-E704-4630295864F3}"/>
                </a:ext>
              </a:extLst>
            </p:cNvPr>
            <p:cNvGrpSpPr/>
            <p:nvPr/>
          </p:nvGrpSpPr>
          <p:grpSpPr>
            <a:xfrm>
              <a:off x="0" y="58992"/>
              <a:ext cx="9144001" cy="5084507"/>
              <a:chOff x="0" y="58992"/>
              <a:chExt cx="9144001" cy="5084507"/>
            </a:xfrm>
          </p:grpSpPr>
          <p:graphicFrame>
            <p:nvGraphicFramePr>
              <p:cNvPr id="55" name="Chart 54">
                <a:extLst>
                  <a:ext uri="{FF2B5EF4-FFF2-40B4-BE49-F238E27FC236}">
                    <a16:creationId xmlns:a16="http://schemas.microsoft.com/office/drawing/2014/main" id="{C910F68B-595E-C31B-7C72-5D87EB482B82}"/>
                  </a:ext>
                </a:extLst>
              </p:cNvPr>
              <p:cNvGraphicFramePr>
                <a:graphicFrameLocks/>
              </p:cNvGraphicFramePr>
              <p:nvPr>
                <p:extLst>
                  <p:ext uri="{D42A27DB-BD31-4B8C-83A1-F6EECF244321}">
                    <p14:modId xmlns:p14="http://schemas.microsoft.com/office/powerpoint/2010/main" val="1115000268"/>
                  </p:ext>
                </p:extLst>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5"/>
              </a:graphicData>
            </a:graphic>
          </p:graphicFrame>
          <p:sp>
            <p:nvSpPr>
              <p:cNvPr id="56" name="Rectangle 55">
                <a:extLst>
                  <a:ext uri="{FF2B5EF4-FFF2-40B4-BE49-F238E27FC236}">
                    <a16:creationId xmlns:a16="http://schemas.microsoft.com/office/drawing/2014/main" id="{1E58CEF1-1174-7037-6B96-451A7CC13924}"/>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EAEBB770-A77F-16C6-4607-5D4DA8696A28}"/>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D940EB87-D332-20D5-717F-DD2CC644D9A6}"/>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grpSp>
          <p:nvGrpSpPr>
            <p:cNvPr id="8" name="Group 7">
              <a:extLst>
                <a:ext uri="{FF2B5EF4-FFF2-40B4-BE49-F238E27FC236}">
                  <a16:creationId xmlns:a16="http://schemas.microsoft.com/office/drawing/2014/main" id="{B04B998B-529B-6E80-2B55-E844296B05FF}"/>
                </a:ext>
              </a:extLst>
            </p:cNvPr>
            <p:cNvGrpSpPr/>
            <p:nvPr/>
          </p:nvGrpSpPr>
          <p:grpSpPr>
            <a:xfrm>
              <a:off x="4676501" y="3995243"/>
              <a:ext cx="2416642" cy="504230"/>
              <a:chOff x="4676501" y="3995243"/>
              <a:chExt cx="2416642" cy="504230"/>
            </a:xfrm>
          </p:grpSpPr>
          <p:sp>
            <p:nvSpPr>
              <p:cNvPr id="49" name="TextBox 48">
                <a:extLst>
                  <a:ext uri="{FF2B5EF4-FFF2-40B4-BE49-F238E27FC236}">
                    <a16:creationId xmlns:a16="http://schemas.microsoft.com/office/drawing/2014/main" id="{C1DEB949-509C-6DF0-5203-395FA834AA1F}"/>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50" name="Straight Connector 49">
                <a:extLst>
                  <a:ext uri="{FF2B5EF4-FFF2-40B4-BE49-F238E27FC236}">
                    <a16:creationId xmlns:a16="http://schemas.microsoft.com/office/drawing/2014/main" id="{3F9C3A9E-6869-A7C9-F5C1-F26E07CCCB12}"/>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3268A3B1-D439-4747-AD93-EE8E7E61D0DF}"/>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52" name="Straight Connector 51">
                <a:extLst>
                  <a:ext uri="{FF2B5EF4-FFF2-40B4-BE49-F238E27FC236}">
                    <a16:creationId xmlns:a16="http://schemas.microsoft.com/office/drawing/2014/main" id="{4304147A-E605-F2F2-72F0-F8EDD343E3EA}"/>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93FADD1D-0972-E2D0-C60B-037E0850E98C}"/>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54" name="Straight Connector 53">
                <a:extLst>
                  <a:ext uri="{FF2B5EF4-FFF2-40B4-BE49-F238E27FC236}">
                    <a16:creationId xmlns:a16="http://schemas.microsoft.com/office/drawing/2014/main" id="{23FE17C5-BBCA-C3F0-F209-AA922A87344D}"/>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02169859-6220-03AD-7DF8-CB4061CB196C}"/>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18" name="Straight Connector 17">
              <a:extLst>
                <a:ext uri="{FF2B5EF4-FFF2-40B4-BE49-F238E27FC236}">
                  <a16:creationId xmlns:a16="http://schemas.microsoft.com/office/drawing/2014/main" id="{C56D7F1E-FA21-547D-794D-C68702B9A607}"/>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410321D-038C-D98D-E07A-6E11FE740B2E}"/>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31" name="Straight Connector 30">
              <a:extLst>
                <a:ext uri="{FF2B5EF4-FFF2-40B4-BE49-F238E27FC236}">
                  <a16:creationId xmlns:a16="http://schemas.microsoft.com/office/drawing/2014/main" id="{54C5910E-8B86-66BE-A4A3-6D0BD4C4D596}"/>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9C2FE30-CED5-36B1-0184-ABCFDF2DC191}"/>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33" name="Straight Connector 32">
              <a:extLst>
                <a:ext uri="{FF2B5EF4-FFF2-40B4-BE49-F238E27FC236}">
                  <a16:creationId xmlns:a16="http://schemas.microsoft.com/office/drawing/2014/main" id="{9636B546-9410-CE71-CBEE-9FE8453D3139}"/>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6793907-685E-E733-8C23-972D08235370}"/>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35" name="Straight Connector 34">
              <a:extLst>
                <a:ext uri="{FF2B5EF4-FFF2-40B4-BE49-F238E27FC236}">
                  <a16:creationId xmlns:a16="http://schemas.microsoft.com/office/drawing/2014/main" id="{CF2EC4AB-C2C8-2160-E6C6-69506C07D03E}"/>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8D9B497-3CCF-0D55-582E-FFCB1AA3A6A9}"/>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37" name="Straight Connector 36">
              <a:extLst>
                <a:ext uri="{FF2B5EF4-FFF2-40B4-BE49-F238E27FC236}">
                  <a16:creationId xmlns:a16="http://schemas.microsoft.com/office/drawing/2014/main" id="{88BFC100-202B-0A7D-CE3F-8A6A66FC0AF2}"/>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5406707-954E-E8B0-D4D7-588A341BA76A}"/>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39" name="Straight Connector 38">
              <a:extLst>
                <a:ext uri="{FF2B5EF4-FFF2-40B4-BE49-F238E27FC236}">
                  <a16:creationId xmlns:a16="http://schemas.microsoft.com/office/drawing/2014/main" id="{767E964E-9377-3EBA-C7E0-025F1E895042}"/>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BDCF5B73-6994-4FF4-93A1-4E48BE011D7B}"/>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41" name="Straight Connector 40">
              <a:extLst>
                <a:ext uri="{FF2B5EF4-FFF2-40B4-BE49-F238E27FC236}">
                  <a16:creationId xmlns:a16="http://schemas.microsoft.com/office/drawing/2014/main" id="{A64FED70-4844-5DA3-C280-59BAF9CC1512}"/>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83FB083-3CB4-AD40-7E18-0F9E9CBBF8BC}"/>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43" name="Straight Connector 42">
              <a:extLst>
                <a:ext uri="{FF2B5EF4-FFF2-40B4-BE49-F238E27FC236}">
                  <a16:creationId xmlns:a16="http://schemas.microsoft.com/office/drawing/2014/main" id="{936B30AE-AC0D-D104-0EB0-17356C1D940E}"/>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3113AD4-0E7C-2B30-E5D9-963BBEB711F2}"/>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F48A39E-CF1C-E469-35DB-8370ED5B70E3}"/>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47" name="Straight Connector 46">
              <a:extLst>
                <a:ext uri="{FF2B5EF4-FFF2-40B4-BE49-F238E27FC236}">
                  <a16:creationId xmlns:a16="http://schemas.microsoft.com/office/drawing/2014/main" id="{92F48FC0-413F-3AA3-4A1D-E61C68655185}"/>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9403D311-C32F-396B-CF35-301F1735CE02}"/>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58" name="TextBox 57">
            <a:extLst>
              <a:ext uri="{FF2B5EF4-FFF2-40B4-BE49-F238E27FC236}">
                <a16:creationId xmlns:a16="http://schemas.microsoft.com/office/drawing/2014/main" id="{AA2D14FB-DC64-D28B-37D2-24559A483E5A}"/>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sp>
        <p:nvSpPr>
          <p:cNvPr id="59" name="TextBox 58">
            <a:extLst>
              <a:ext uri="{FF2B5EF4-FFF2-40B4-BE49-F238E27FC236}">
                <a16:creationId xmlns:a16="http://schemas.microsoft.com/office/drawing/2014/main" id="{18B7668C-4791-D723-B2CB-CD7B55705452}"/>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Tree>
    <p:extLst>
      <p:ext uri="{BB962C8B-B14F-4D97-AF65-F5344CB8AC3E}">
        <p14:creationId xmlns:p14="http://schemas.microsoft.com/office/powerpoint/2010/main" val="4200067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subTitle" idx="1"/>
          </p:nvPr>
        </p:nvSpPr>
        <p:spPr>
          <a:xfrm>
            <a:off x="311700" y="2571750"/>
            <a:ext cx="8520600" cy="2125344"/>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605"/>
              <a:buNone/>
            </a:pPr>
            <a:r>
              <a:rPr lang="en-GB" sz="1800" dirty="0">
                <a:solidFill>
                  <a:schemeClr val="dk1"/>
                </a:solidFill>
              </a:rPr>
              <a:t>This in-person </a:t>
            </a:r>
            <a:r>
              <a:rPr lang="en-GB" sz="1800" b="1" dirty="0">
                <a:solidFill>
                  <a:schemeClr val="dk1"/>
                </a:solidFill>
              </a:rPr>
              <a:t>workshop </a:t>
            </a:r>
            <a:r>
              <a:rPr lang="en-GB" sz="1800" dirty="0">
                <a:solidFill>
                  <a:schemeClr val="dk1"/>
                </a:solidFill>
              </a:rPr>
              <a:t>will discuss </a:t>
            </a:r>
            <a:r>
              <a:rPr lang="en-GB" sz="1800" b="1" dirty="0">
                <a:solidFill>
                  <a:schemeClr val="dk1"/>
                </a:solidFill>
              </a:rPr>
              <a:t>strategies </a:t>
            </a:r>
            <a:r>
              <a:rPr lang="en-GB" sz="1800" dirty="0">
                <a:solidFill>
                  <a:schemeClr val="dk1"/>
                </a:solidFill>
              </a:rPr>
              <a:t>for </a:t>
            </a:r>
            <a:r>
              <a:rPr lang="en-GB" sz="1800" b="1" dirty="0">
                <a:solidFill>
                  <a:schemeClr val="dk1"/>
                </a:solidFill>
              </a:rPr>
              <a:t>navigating </a:t>
            </a:r>
            <a:r>
              <a:rPr lang="en-GB" sz="1800" dirty="0">
                <a:solidFill>
                  <a:schemeClr val="dk1"/>
                </a:solidFill>
              </a:rPr>
              <a:t>the increasingly </a:t>
            </a:r>
            <a:r>
              <a:rPr lang="en-GB" sz="1800" b="1" dirty="0">
                <a:solidFill>
                  <a:schemeClr val="dk1"/>
                </a:solidFill>
              </a:rPr>
              <a:t>complicated publishing landscape</a:t>
            </a:r>
            <a:r>
              <a:rPr lang="en-GB" sz="1800" dirty="0">
                <a:solidFill>
                  <a:schemeClr val="dk1"/>
                </a:solidFill>
              </a:rPr>
              <a:t>, and for being </a:t>
            </a:r>
            <a:r>
              <a:rPr lang="en-GB" sz="1800" b="1" dirty="0">
                <a:solidFill>
                  <a:schemeClr val="dk1"/>
                </a:solidFill>
              </a:rPr>
              <a:t>successful</a:t>
            </a:r>
            <a:r>
              <a:rPr lang="en-GB" sz="1800" dirty="0">
                <a:solidFill>
                  <a:schemeClr val="dk1"/>
                </a:solidFill>
              </a:rPr>
              <a:t>. </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rtl="0">
              <a:lnSpc>
                <a:spcPct val="115000"/>
              </a:lnSpc>
              <a:spcBef>
                <a:spcPts val="0"/>
              </a:spcBef>
              <a:spcAft>
                <a:spcPts val="0"/>
              </a:spcAft>
              <a:buSzPts val="605"/>
              <a:buNone/>
            </a:pPr>
            <a:r>
              <a:rPr lang="en-GB" sz="1800" dirty="0">
                <a:solidFill>
                  <a:schemeClr val="dk1"/>
                </a:solidFill>
              </a:rPr>
              <a:t>Activities will seek </a:t>
            </a:r>
            <a:r>
              <a:rPr lang="en-GB" sz="1800" b="1" dirty="0">
                <a:solidFill>
                  <a:schemeClr val="dk1"/>
                </a:solidFill>
              </a:rPr>
              <a:t>opportunities </a:t>
            </a:r>
            <a:r>
              <a:rPr lang="en-GB" sz="1800" dirty="0">
                <a:solidFill>
                  <a:schemeClr val="dk1"/>
                </a:solidFill>
              </a:rPr>
              <a:t>for </a:t>
            </a:r>
            <a:r>
              <a:rPr lang="en-GB" sz="1800" b="1" dirty="0">
                <a:solidFill>
                  <a:schemeClr val="dk1"/>
                </a:solidFill>
              </a:rPr>
              <a:t>input </a:t>
            </a:r>
            <a:r>
              <a:rPr lang="en-GB" sz="1800" dirty="0">
                <a:solidFill>
                  <a:schemeClr val="dk1"/>
                </a:solidFill>
              </a:rPr>
              <a:t>on these from participating </a:t>
            </a:r>
            <a:r>
              <a:rPr lang="en-GB" sz="1800" b="1" dirty="0">
                <a:solidFill>
                  <a:schemeClr val="dk1"/>
                </a:solidFill>
              </a:rPr>
              <a:t>early career researchers</a:t>
            </a:r>
            <a:r>
              <a:rPr lang="en-GB" sz="1800" dirty="0">
                <a:solidFill>
                  <a:schemeClr val="dk1"/>
                </a:solidFill>
              </a:rPr>
              <a:t> and discuss how </a:t>
            </a:r>
            <a:r>
              <a:rPr lang="en-GB" sz="1800" u="sng" dirty="0">
                <a:solidFill>
                  <a:schemeClr val="dk1"/>
                </a:solidFill>
              </a:rPr>
              <a:t>you</a:t>
            </a:r>
            <a:r>
              <a:rPr lang="en-GB" sz="1800" dirty="0">
                <a:solidFill>
                  <a:schemeClr val="dk1"/>
                </a:solidFill>
              </a:rPr>
              <a:t> would like scientific </a:t>
            </a:r>
            <a:r>
              <a:rPr lang="en-GB" sz="1800" b="1" dirty="0">
                <a:solidFill>
                  <a:schemeClr val="dk1"/>
                </a:solidFill>
              </a:rPr>
              <a:t>publishing </a:t>
            </a:r>
            <a:r>
              <a:rPr lang="en-GB" sz="1800" dirty="0">
                <a:solidFill>
                  <a:schemeClr val="dk1"/>
                </a:solidFill>
              </a:rPr>
              <a:t>to </a:t>
            </a:r>
            <a:r>
              <a:rPr lang="en-GB" sz="1800" b="1" dirty="0">
                <a:solidFill>
                  <a:schemeClr val="dk1"/>
                </a:solidFill>
              </a:rPr>
              <a:t>evolve </a:t>
            </a:r>
            <a:r>
              <a:rPr lang="en-GB" sz="1800" dirty="0">
                <a:solidFill>
                  <a:schemeClr val="dk1"/>
                </a:solidFill>
              </a:rPr>
              <a:t>to better </a:t>
            </a:r>
            <a:r>
              <a:rPr lang="en-GB" sz="1800" b="1" dirty="0">
                <a:solidFill>
                  <a:schemeClr val="dk1"/>
                </a:solidFill>
              </a:rPr>
              <a:t>support </a:t>
            </a:r>
            <a:r>
              <a:rPr lang="en-GB" sz="1800" dirty="0">
                <a:solidFill>
                  <a:schemeClr val="dk1"/>
                </a:solidFill>
              </a:rPr>
              <a:t>the research community in the future. </a:t>
            </a:r>
            <a:endParaRPr sz="1800" dirty="0"/>
          </a:p>
        </p:txBody>
      </p:sp>
      <p:sp>
        <p:nvSpPr>
          <p:cNvPr id="4" name="Google Shape;59;p1">
            <a:extLst>
              <a:ext uri="{FF2B5EF4-FFF2-40B4-BE49-F238E27FC236}">
                <a16:creationId xmlns:a16="http://schemas.microsoft.com/office/drawing/2014/main" id="{735AB8ED-8AFB-5343-B67F-A0D074EC4897}"/>
              </a:ext>
            </a:extLst>
          </p:cNvPr>
          <p:cNvSpPr txBox="1">
            <a:spLocks noGrp="1"/>
          </p:cNvSpPr>
          <p:nvPr>
            <p:ph type="ctrTitle"/>
          </p:nvPr>
        </p:nvSpPr>
        <p:spPr>
          <a:xfrm>
            <a:off x="311700" y="311725"/>
            <a:ext cx="8520600" cy="17514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778"/>
              <a:buNone/>
            </a:pPr>
            <a:r>
              <a:rPr lang="en-GB" sz="2400" b="1" dirty="0">
                <a:solidFill>
                  <a:srgbClr val="2A2A2A"/>
                </a:solidFill>
              </a:rPr>
              <a:t>Workshop Series: </a:t>
            </a:r>
            <a:r>
              <a:rPr lang="en-GB" sz="2400" b="1" dirty="0"/>
              <a:t>Successful Biogeography Publishing as Authors, Reviewers, and Editors</a:t>
            </a:r>
            <a:r>
              <a:rPr lang="en-GB" sz="2400" b="1" dirty="0">
                <a:solidFill>
                  <a:srgbClr val="2A2A2A"/>
                </a:solidFill>
              </a:rPr>
              <a:t> </a:t>
            </a:r>
            <a:endParaRPr sz="2400" b="1" dirty="0">
              <a:solidFill>
                <a:srgbClr val="2A2A2A"/>
              </a:solidFill>
            </a:endParaRPr>
          </a:p>
          <a:p>
            <a:pPr marL="0" lvl="0" indent="0" algn="ctr" rtl="0">
              <a:lnSpc>
                <a:spcPct val="100000"/>
              </a:lnSpc>
              <a:spcBef>
                <a:spcPts val="0"/>
              </a:spcBef>
              <a:spcAft>
                <a:spcPts val="0"/>
              </a:spcAft>
              <a:buSzPts val="5778"/>
              <a:buNone/>
            </a:pPr>
            <a:endParaRPr sz="2400" b="1" dirty="0">
              <a:solidFill>
                <a:srgbClr val="2A2A2A"/>
              </a:solidFill>
            </a:endParaRPr>
          </a:p>
          <a:p>
            <a:pPr marL="0" lvl="0" indent="0" algn="ctr" rtl="0">
              <a:lnSpc>
                <a:spcPct val="100000"/>
              </a:lnSpc>
              <a:spcBef>
                <a:spcPts val="0"/>
              </a:spcBef>
              <a:spcAft>
                <a:spcPts val="0"/>
              </a:spcAft>
              <a:buClr>
                <a:srgbClr val="000000"/>
              </a:buClr>
              <a:buSzPts val="5778"/>
              <a:buFont typeface="Arial"/>
              <a:buNone/>
            </a:pPr>
            <a:r>
              <a:rPr lang="en-GB" sz="2000" b="1" i="1" dirty="0">
                <a:solidFill>
                  <a:srgbClr val="2A2A2A"/>
                </a:solidFill>
              </a:rPr>
              <a:t>Part I: Navigating publishing as a new(</a:t>
            </a:r>
            <a:r>
              <a:rPr lang="en-GB" sz="2000" b="1" i="1" dirty="0" err="1">
                <a:solidFill>
                  <a:srgbClr val="2A2A2A"/>
                </a:solidFill>
              </a:rPr>
              <a:t>ish</a:t>
            </a:r>
            <a:r>
              <a:rPr lang="en-GB" sz="2000" b="1" i="1" dirty="0">
                <a:solidFill>
                  <a:srgbClr val="2A2A2A"/>
                </a:solidFill>
              </a:rPr>
              <a:t>) author</a:t>
            </a:r>
            <a:endParaRPr sz="6100" i="1" dirty="0"/>
          </a:p>
        </p:txBody>
      </p:sp>
    </p:spTree>
    <p:extLst>
      <p:ext uri="{BB962C8B-B14F-4D97-AF65-F5344CB8AC3E}">
        <p14:creationId xmlns:p14="http://schemas.microsoft.com/office/powerpoint/2010/main" val="509326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8"/>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Principles of Community</a:t>
            </a:r>
            <a:endParaRPr sz="6100" i="1"/>
          </a:p>
        </p:txBody>
      </p:sp>
      <p:sp>
        <p:nvSpPr>
          <p:cNvPr id="128" name="Google Shape;128;p8"/>
          <p:cNvSpPr txBox="1"/>
          <p:nvPr/>
        </p:nvSpPr>
        <p:spPr>
          <a:xfrm>
            <a:off x="232350" y="810850"/>
            <a:ext cx="8679300" cy="1856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rgbClr val="000000"/>
                </a:solidFill>
                <a:highlight>
                  <a:srgbClr val="FFFFFF"/>
                </a:highlight>
                <a:latin typeface="Calibri"/>
                <a:ea typeface="Calibri"/>
                <a:cs typeface="Calibri"/>
                <a:sym typeface="Calibri"/>
              </a:rPr>
              <a:t>We have shared interests in being successful in an improved publishing environment. </a:t>
            </a:r>
            <a:endParaRPr sz="18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rgbClr val="000000"/>
                </a:solidFill>
                <a:highlight>
                  <a:srgbClr val="FFFFFF"/>
                </a:highlight>
                <a:latin typeface="Calibri"/>
                <a:ea typeface="Calibri"/>
                <a:cs typeface="Calibri"/>
                <a:sym typeface="Calibri"/>
              </a:rPr>
              <a:t>In achieving that goal we may have to address inequalities, unfamiliar topics, individual experiences. We ask that everyone listens, learns, and shows respect and understanding.  </a:t>
            </a:r>
            <a:endParaRPr sz="18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200"/>
              <a:buFont typeface="Arial"/>
              <a:buNone/>
            </a:pPr>
            <a:r>
              <a:rPr lang="en-GB" sz="1200" b="0" i="0" u="none" strike="noStrike" cap="none">
                <a:solidFill>
                  <a:srgbClr val="000000"/>
                </a:solidFill>
                <a:highlight>
                  <a:srgbClr val="FFFFFF"/>
                </a:highlight>
                <a:latin typeface="Calibri"/>
                <a:ea typeface="Calibri"/>
                <a:cs typeface="Calibri"/>
                <a:sym typeface="Calibri"/>
              </a:rPr>
              <a:t>Congress SAFE Policy: </a:t>
            </a:r>
            <a:r>
              <a:rPr lang="en-GB" sz="1200" b="0" i="0" u="sng" strike="noStrike" cap="none">
                <a:solidFill>
                  <a:srgbClr val="000000"/>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https://www.evolutionmeetings.org/safe-evolution.html</a:t>
            </a:r>
            <a:r>
              <a:rPr lang="en-GB" sz="1200" b="0" i="0" u="none" strike="noStrike" cap="none">
                <a:solidFill>
                  <a:srgbClr val="000000"/>
                </a:solidFill>
                <a:highlight>
                  <a:srgbClr val="FFFFFF"/>
                </a:highlight>
                <a:latin typeface="Calibri"/>
                <a:ea typeface="Calibri"/>
                <a:cs typeface="Calibri"/>
                <a:sym typeface="Calibri"/>
              </a:rPr>
              <a:t> </a:t>
            </a:r>
            <a:endParaRPr sz="12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200"/>
              <a:buFont typeface="Arial"/>
              <a:buNone/>
            </a:pPr>
            <a:r>
              <a:rPr lang="en-GB" sz="1200" b="0" i="0" u="none" strike="noStrike" cap="none">
                <a:solidFill>
                  <a:srgbClr val="000000"/>
                </a:solidFill>
                <a:highlight>
                  <a:srgbClr val="FFFFFF"/>
                </a:highlight>
                <a:latin typeface="Calibri"/>
                <a:ea typeface="Calibri"/>
                <a:cs typeface="Calibri"/>
                <a:sym typeface="Calibri"/>
              </a:rPr>
              <a:t>Code of Conduct: </a:t>
            </a:r>
            <a:r>
              <a:rPr lang="en-GB" sz="1200" b="0" i="0" u="sng" strike="noStrike" cap="none">
                <a:solidFill>
                  <a:srgbClr val="000000"/>
                </a:solidFill>
                <a:highlight>
                  <a:srgbClr val="FFFFFF"/>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https://www.evolutionmeetings.org/policies.html</a:t>
            </a:r>
            <a:endParaRPr sz="1200" b="0" i="0" u="none" strike="noStrike" cap="none">
              <a:solidFill>
                <a:srgbClr val="000000"/>
              </a:solidFill>
              <a:highlight>
                <a:srgbClr val="FFFFFF"/>
              </a:highlight>
              <a:latin typeface="Calibri"/>
              <a:ea typeface="Calibri"/>
              <a:cs typeface="Calibri"/>
              <a:sym typeface="Calibri"/>
            </a:endParaRPr>
          </a:p>
        </p:txBody>
      </p:sp>
      <p:pic>
        <p:nvPicPr>
          <p:cNvPr id="129" name="Google Shape;129;p8"/>
          <p:cNvPicPr preferRelativeResize="0"/>
          <p:nvPr/>
        </p:nvPicPr>
        <p:blipFill rotWithShape="1">
          <a:blip r:embed="rId5">
            <a:alphaModFix/>
          </a:blip>
          <a:srcRect/>
          <a:stretch/>
        </p:blipFill>
        <p:spPr>
          <a:xfrm>
            <a:off x="1117250" y="2894275"/>
            <a:ext cx="7048500" cy="1905000"/>
          </a:xfrm>
          <a:prstGeom prst="rect">
            <a:avLst/>
          </a:prstGeom>
          <a:noFill/>
          <a:ln>
            <a:noFill/>
          </a:ln>
        </p:spPr>
      </p:pic>
    </p:spTree>
    <p:extLst>
      <p:ext uri="{BB962C8B-B14F-4D97-AF65-F5344CB8AC3E}">
        <p14:creationId xmlns:p14="http://schemas.microsoft.com/office/powerpoint/2010/main" val="1404683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18">
          <a:extLst>
            <a:ext uri="{FF2B5EF4-FFF2-40B4-BE49-F238E27FC236}">
              <a16:creationId xmlns:a16="http://schemas.microsoft.com/office/drawing/2014/main" id="{FB223DE3-4568-6E39-470D-CB5B55612A80}"/>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80A47E8D-13A7-801C-E8D8-442720297A4C}"/>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a:extLst>
              <a:ext uri="{FF2B5EF4-FFF2-40B4-BE49-F238E27FC236}">
                <a16:creationId xmlns:a16="http://schemas.microsoft.com/office/drawing/2014/main" id="{BCDAEBB1-9001-5661-097F-0B748A4306DF}"/>
              </a:ext>
            </a:extLst>
          </p:cNvPr>
          <p:cNvSpPr txBox="1"/>
          <p:nvPr/>
        </p:nvSpPr>
        <p:spPr>
          <a:xfrm>
            <a:off x="189214" y="912275"/>
            <a:ext cx="6220822"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Panel Discussion (</a:t>
            </a:r>
            <a:r>
              <a:rPr lang="en-GB" sz="1800" dirty="0">
                <a:solidFill>
                  <a:schemeClr val="dk1"/>
                </a:solidFill>
                <a:latin typeface="Calibri"/>
                <a:ea typeface="Calibri"/>
                <a:cs typeface="Calibri"/>
                <a:sym typeface="Calibri"/>
              </a:rPr>
              <a:t>50</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1" u="none" strike="noStrike" cap="none" dirty="0">
                <a:solidFill>
                  <a:schemeClr val="dk1"/>
                </a:solidFill>
                <a:latin typeface="Calibri"/>
                <a:ea typeface="Calibri"/>
                <a:cs typeface="Calibri"/>
                <a:sym typeface="Calibri"/>
              </a:rPr>
              <a:t> 	- short break (5 mins)</a:t>
            </a:r>
            <a:endParaRPr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Tips for </a:t>
            </a:r>
            <a:r>
              <a:rPr lang="en-GB" sz="1800" dirty="0">
                <a:solidFill>
                  <a:schemeClr val="bg1">
                    <a:lumMod val="75000"/>
                  </a:schemeClr>
                </a:solidFill>
                <a:latin typeface="Calibri"/>
                <a:ea typeface="Calibri"/>
                <a:cs typeface="Calibri"/>
                <a:sym typeface="Calibri"/>
              </a:rPr>
              <a:t>success: authors </a:t>
            </a:r>
            <a:r>
              <a:rPr lang="en-GB" sz="1800" b="0" i="0" u="none" strike="noStrike" cap="none" dirty="0">
                <a:solidFill>
                  <a:schemeClr val="bg1">
                    <a:lumMod val="75000"/>
                  </a:schemeClr>
                </a:solidFill>
                <a:latin typeface="Calibri"/>
                <a:ea typeface="Calibri"/>
                <a:cs typeface="Calibri"/>
                <a:sym typeface="Calibri"/>
              </a:rPr>
              <a:t>(</a:t>
            </a:r>
            <a:r>
              <a:rPr lang="en-GB" sz="1800" dirty="0">
                <a:solidFill>
                  <a:schemeClr val="bg1">
                    <a:lumMod val="75000"/>
                  </a:schemeClr>
                </a:solidFill>
                <a:latin typeface="Calibri"/>
                <a:ea typeface="Calibri"/>
                <a:cs typeface="Calibri"/>
                <a:sym typeface="Calibri"/>
              </a:rPr>
              <a:t>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 / Optional: lunch - r</a:t>
            </a:r>
            <a:r>
              <a:rPr lang="en-GB" sz="1800" b="0" i="0" u="none" strike="noStrike" cap="none" dirty="0">
                <a:solidFill>
                  <a:schemeClr val="bg1">
                    <a:lumMod val="75000"/>
                  </a:schemeClr>
                </a:solidFill>
                <a:latin typeface="Calibri"/>
                <a:ea typeface="Calibri"/>
                <a:cs typeface="Calibri"/>
                <a:sym typeface="Calibri"/>
              </a:rPr>
              <a:t>elocate to Library cafeteria</a:t>
            </a:r>
            <a:endParaRPr sz="1800" b="1" i="1" u="none" strike="noStrike" cap="none" dirty="0">
              <a:solidFill>
                <a:schemeClr val="bg1">
                  <a:lumMod val="75000"/>
                </a:schemeClr>
              </a:solidFill>
              <a:latin typeface="Arial"/>
              <a:ea typeface="Arial"/>
              <a:cs typeface="Arial"/>
              <a:sym typeface="Arial"/>
            </a:endParaRPr>
          </a:p>
        </p:txBody>
      </p:sp>
      <p:pic>
        <p:nvPicPr>
          <p:cNvPr id="2" name="Picture 2" descr="Decorative Wall Panel 3D wall panel 3d panel 3d model Buy Download 3dbrute">
            <a:extLst>
              <a:ext uri="{FF2B5EF4-FFF2-40B4-BE49-F238E27FC236}">
                <a16:creationId xmlns:a16="http://schemas.microsoft.com/office/drawing/2014/main" id="{1D63C40D-34F7-F4B5-C141-94B406030D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69" t="8797" r="14745" b="10928"/>
          <a:stretch>
            <a:fillRect/>
          </a:stretch>
        </p:blipFill>
        <p:spPr bwMode="auto">
          <a:xfrm>
            <a:off x="5354425" y="1459108"/>
            <a:ext cx="2869724" cy="1787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855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p9"/>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75084"/>
              <a:buNone/>
            </a:pPr>
            <a:r>
              <a:rPr lang="en-GB" sz="3300" b="1" dirty="0">
                <a:solidFill>
                  <a:srgbClr val="2A2A2A"/>
                </a:solidFill>
              </a:rPr>
              <a:t>Panel Discussion - Q &amp; A</a:t>
            </a:r>
            <a:r>
              <a:rPr lang="en-GB" sz="3300" dirty="0">
                <a:solidFill>
                  <a:srgbClr val="FF0000"/>
                </a:solidFill>
              </a:rPr>
              <a:t> (50 mins)</a:t>
            </a:r>
            <a:endParaRPr sz="6100" i="1" dirty="0">
              <a:solidFill>
                <a:srgbClr val="FF0000"/>
              </a:solidFill>
            </a:endParaRPr>
          </a:p>
        </p:txBody>
      </p:sp>
      <p:sp>
        <p:nvSpPr>
          <p:cNvPr id="136" name="Google Shape;136;p9"/>
          <p:cNvSpPr txBox="1">
            <a:spLocks noGrp="1"/>
          </p:cNvSpPr>
          <p:nvPr>
            <p:ph type="subTitle" idx="1"/>
          </p:nvPr>
        </p:nvSpPr>
        <p:spPr>
          <a:xfrm>
            <a:off x="311700" y="1018900"/>
            <a:ext cx="8520600" cy="2548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605"/>
              <a:buNone/>
            </a:pPr>
            <a:r>
              <a:rPr lang="en-GB" sz="1704" b="1" dirty="0">
                <a:solidFill>
                  <a:schemeClr val="dk1"/>
                </a:solidFill>
              </a:rPr>
              <a:t>Plan:</a:t>
            </a: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dirty="0">
                <a:solidFill>
                  <a:schemeClr val="dk1"/>
                </a:solidFill>
              </a:rPr>
              <a:t>To share experiences in publishing and a solution to a challenge encountered </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b="1" dirty="0">
                <a:solidFill>
                  <a:schemeClr val="dk1"/>
                </a:solidFill>
              </a:rPr>
              <a:t>Schedule:</a:t>
            </a: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dirty="0">
                <a:solidFill>
                  <a:schemeClr val="dk1"/>
                </a:solidFill>
              </a:rPr>
              <a:t>Brief self-introduction by </a:t>
            </a:r>
            <a:r>
              <a:rPr lang="en-GB" sz="1704" dirty="0" err="1">
                <a:solidFill>
                  <a:schemeClr val="dk1"/>
                </a:solidFill>
              </a:rPr>
              <a:t>panelists</a:t>
            </a:r>
            <a:endParaRPr sz="1704" dirty="0">
              <a:solidFill>
                <a:schemeClr val="dk1"/>
              </a:solidFill>
            </a:endParaRPr>
          </a:p>
          <a:p>
            <a:pPr marL="0" lvl="0" indent="0" algn="l" rtl="0">
              <a:lnSpc>
                <a:spcPct val="80000"/>
              </a:lnSpc>
              <a:spcBef>
                <a:spcPts val="0"/>
              </a:spcBef>
              <a:spcAft>
                <a:spcPts val="0"/>
              </a:spcAft>
              <a:buClr>
                <a:schemeClr val="dk1"/>
              </a:buClr>
              <a:buSzPts val="605"/>
              <a:buFont typeface="Arial"/>
              <a:buNone/>
            </a:pP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Clr>
                <a:schemeClr val="dk1"/>
              </a:buClr>
              <a:buSzPts val="605"/>
              <a:buFont typeface="Arial"/>
              <a:buNone/>
            </a:pPr>
            <a:r>
              <a:rPr lang="en-GB" sz="1704" dirty="0">
                <a:solidFill>
                  <a:schemeClr val="dk1"/>
                </a:solidFill>
              </a:rPr>
              <a:t>Question &amp; answer session</a:t>
            </a:r>
            <a:endParaRPr sz="1704" dirty="0">
              <a:solidFill>
                <a:schemeClr val="dk1"/>
              </a:solidFill>
            </a:endParaRPr>
          </a:p>
          <a:p>
            <a:pPr marL="457200" lvl="0" indent="-336867" algn="l" rtl="0">
              <a:lnSpc>
                <a:spcPct val="80000"/>
              </a:lnSpc>
              <a:spcBef>
                <a:spcPts val="0"/>
              </a:spcBef>
              <a:spcAft>
                <a:spcPts val="0"/>
              </a:spcAft>
              <a:buClr>
                <a:schemeClr val="dk1"/>
              </a:buClr>
              <a:buSzPts val="1705"/>
              <a:buChar char="-"/>
            </a:pPr>
            <a:r>
              <a:rPr lang="en-GB" sz="1500" i="1" dirty="0">
                <a:solidFill>
                  <a:schemeClr val="dk1"/>
                </a:solidFill>
              </a:rPr>
              <a:t>e.g. </a:t>
            </a:r>
            <a:r>
              <a:rPr lang="en-GB" sz="1704" dirty="0">
                <a:solidFill>
                  <a:schemeClr val="dk1"/>
                </a:solidFill>
              </a:rPr>
              <a:t>motivations to publish, and barriers to publishing</a:t>
            </a:r>
            <a:endParaRPr sz="1704" dirty="0">
              <a:solidFill>
                <a:schemeClr val="dk1"/>
              </a:solidFill>
            </a:endParaRPr>
          </a:p>
          <a:p>
            <a:pPr lvl="0" indent="-336867" algn="l">
              <a:lnSpc>
                <a:spcPct val="80000"/>
              </a:lnSpc>
              <a:buClr>
                <a:schemeClr val="dk1"/>
              </a:buClr>
              <a:buSzPts val="1705"/>
              <a:buChar char="-"/>
            </a:pPr>
            <a:r>
              <a:rPr lang="en-GB" sz="1500" i="1" dirty="0">
                <a:solidFill>
                  <a:schemeClr val="dk1"/>
                </a:solidFill>
              </a:rPr>
              <a:t>e.g. </a:t>
            </a:r>
            <a:r>
              <a:rPr lang="en-GB" sz="1704" dirty="0">
                <a:solidFill>
                  <a:schemeClr val="dk1"/>
                </a:solidFill>
              </a:rPr>
              <a:t>peer review process</a:t>
            </a:r>
            <a:endParaRPr sz="1704" dirty="0">
              <a:solidFill>
                <a:schemeClr val="dk1"/>
              </a:solidFill>
            </a:endParaRPr>
          </a:p>
          <a:p>
            <a:pPr lvl="0" indent="-336867" algn="l">
              <a:lnSpc>
                <a:spcPct val="80000"/>
              </a:lnSpc>
              <a:buClr>
                <a:schemeClr val="dk1"/>
              </a:buClr>
              <a:buSzPts val="1705"/>
              <a:buChar char="-"/>
            </a:pPr>
            <a:r>
              <a:rPr lang="en-GB" sz="1500" i="1" dirty="0">
                <a:solidFill>
                  <a:schemeClr val="dk1"/>
                </a:solidFill>
              </a:rPr>
              <a:t>e.g. </a:t>
            </a:r>
            <a:r>
              <a:rPr lang="en-GB" sz="1704" dirty="0">
                <a:solidFill>
                  <a:schemeClr val="dk1"/>
                </a:solidFill>
              </a:rPr>
              <a:t>enacting cultural change</a:t>
            </a:r>
            <a:endParaRPr sz="1704" dirty="0">
              <a:solidFill>
                <a:schemeClr val="dk1"/>
              </a:solidFill>
            </a:endParaRPr>
          </a:p>
          <a:p>
            <a:pPr marL="457200" lvl="0" indent="-336867" algn="l" rtl="0">
              <a:lnSpc>
                <a:spcPct val="80000"/>
              </a:lnSpc>
              <a:spcBef>
                <a:spcPts val="0"/>
              </a:spcBef>
              <a:spcAft>
                <a:spcPts val="0"/>
              </a:spcAft>
              <a:buClr>
                <a:schemeClr val="dk1"/>
              </a:buClr>
              <a:buSzPts val="1705"/>
              <a:buChar char="-"/>
            </a:pPr>
            <a:r>
              <a:rPr lang="en-GB" sz="1704" dirty="0">
                <a:solidFill>
                  <a:schemeClr val="dk1"/>
                </a:solidFill>
              </a:rPr>
              <a:t>open mic</a:t>
            </a:r>
            <a:endParaRPr sz="1704" dirty="0">
              <a:solidFill>
                <a:schemeClr val="dk1"/>
              </a:solidFill>
            </a:endParaRPr>
          </a:p>
          <a:p>
            <a:pPr marL="0" lvl="0" indent="0" algn="l" rtl="0">
              <a:lnSpc>
                <a:spcPct val="80000"/>
              </a:lnSpc>
              <a:spcBef>
                <a:spcPts val="0"/>
              </a:spcBef>
              <a:spcAft>
                <a:spcPts val="0"/>
              </a:spcAft>
              <a:buSzPts val="605"/>
              <a:buNone/>
            </a:pP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SzPts val="605"/>
              <a:buNone/>
            </a:pPr>
            <a:r>
              <a:rPr lang="en-GB" sz="1704" i="1" dirty="0">
                <a:solidFill>
                  <a:schemeClr val="dk1"/>
                </a:solidFill>
              </a:rPr>
              <a:t>Break (~15 mins)</a:t>
            </a:r>
            <a:endParaRPr sz="1704" i="1" dirty="0">
              <a:solidFill>
                <a:schemeClr val="dk1"/>
              </a:solidFill>
            </a:endParaRPr>
          </a:p>
        </p:txBody>
      </p:sp>
    </p:spTree>
    <p:extLst>
      <p:ext uri="{BB962C8B-B14F-4D97-AF65-F5344CB8AC3E}">
        <p14:creationId xmlns:p14="http://schemas.microsoft.com/office/powerpoint/2010/main" val="3774413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0"/>
          <p:cNvSpPr txBox="1">
            <a:spLocks noGrp="1"/>
          </p:cNvSpPr>
          <p:nvPr>
            <p:ph type="subTitle" idx="1"/>
          </p:nvPr>
        </p:nvSpPr>
        <p:spPr>
          <a:xfrm>
            <a:off x="311700" y="233075"/>
            <a:ext cx="8520600" cy="2548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605"/>
              <a:buFont typeface="Arial"/>
              <a:buNone/>
            </a:pPr>
            <a:r>
              <a:rPr lang="en-GB" sz="1704" b="1">
                <a:solidFill>
                  <a:schemeClr val="dk1"/>
                </a:solidFill>
              </a:rPr>
              <a:t>Panelists:</a:t>
            </a:r>
            <a:r>
              <a:rPr lang="en-GB" sz="1704">
                <a:solidFill>
                  <a:schemeClr val="dk1"/>
                </a:solidFill>
              </a:rPr>
              <a:t> </a:t>
            </a:r>
            <a:endParaRPr sz="1704">
              <a:solidFill>
                <a:schemeClr val="dk1"/>
              </a:solidFill>
            </a:endParaRPr>
          </a:p>
        </p:txBody>
      </p:sp>
      <p:graphicFrame>
        <p:nvGraphicFramePr>
          <p:cNvPr id="142" name="Google Shape;142;p10"/>
          <p:cNvGraphicFramePr/>
          <p:nvPr>
            <p:extLst>
              <p:ext uri="{D42A27DB-BD31-4B8C-83A1-F6EECF244321}">
                <p14:modId xmlns:p14="http://schemas.microsoft.com/office/powerpoint/2010/main" val="177054872"/>
              </p:ext>
            </p:extLst>
          </p:nvPr>
        </p:nvGraphicFramePr>
        <p:xfrm>
          <a:off x="311700" y="960135"/>
          <a:ext cx="8489225" cy="2982102"/>
        </p:xfrm>
        <a:graphic>
          <a:graphicData uri="http://schemas.openxmlformats.org/drawingml/2006/table">
            <a:tbl>
              <a:tblPr>
                <a:noFill/>
                <a:tableStyleId>{7F36CFB5-71E5-4919-9BCA-F4C97C05E990}</a:tableStyleId>
              </a:tblPr>
              <a:tblGrid>
                <a:gridCol w="1534050">
                  <a:extLst>
                    <a:ext uri="{9D8B030D-6E8A-4147-A177-3AD203B41FA5}">
                      <a16:colId xmlns:a16="http://schemas.microsoft.com/office/drawing/2014/main" val="20000"/>
                    </a:ext>
                  </a:extLst>
                </a:gridCol>
                <a:gridCol w="2275950">
                  <a:extLst>
                    <a:ext uri="{9D8B030D-6E8A-4147-A177-3AD203B41FA5}">
                      <a16:colId xmlns:a16="http://schemas.microsoft.com/office/drawing/2014/main" val="20001"/>
                    </a:ext>
                  </a:extLst>
                </a:gridCol>
                <a:gridCol w="4679225">
                  <a:extLst>
                    <a:ext uri="{9D8B030D-6E8A-4147-A177-3AD203B41FA5}">
                      <a16:colId xmlns:a16="http://schemas.microsoft.com/office/drawing/2014/main" val="20002"/>
                    </a:ext>
                  </a:extLst>
                </a:gridCol>
              </a:tblGrid>
              <a:tr h="68578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solidFill>
                            <a:schemeClr val="accent4">
                              <a:lumMod val="75000"/>
                            </a:schemeClr>
                          </a:solidFill>
                        </a:rPr>
                        <a:t>Name</a:t>
                      </a: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accent4">
                              <a:lumMod val="75000"/>
                            </a:schemeClr>
                          </a:solidFill>
                          <a:effectLst/>
                          <a:latin typeface="Arial"/>
                          <a:ea typeface="Arial"/>
                          <a:cs typeface="Arial"/>
                          <a:sym typeface="Arial"/>
                        </a:rPr>
                        <a:t>Institution, country</a:t>
                      </a:r>
                      <a:endParaRPr sz="1200" u="none" strike="noStrike" cap="none" dirty="0">
                        <a:solidFill>
                          <a:schemeClr val="accent4">
                            <a:lumMod val="75000"/>
                          </a:schemeClr>
                        </a:solidFill>
                      </a:endParaRPr>
                    </a:p>
                  </a:txBody>
                  <a:tcPr marL="91425" marR="91425" marT="19050" marB="1905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en-US" sz="1200" b="1" i="0" u="none" strike="noStrike" cap="none" dirty="0">
                          <a:solidFill>
                            <a:schemeClr val="accent4">
                              <a:lumMod val="75000"/>
                            </a:schemeClr>
                          </a:solidFill>
                          <a:effectLst/>
                          <a:latin typeface="Arial"/>
                          <a:ea typeface="Arial"/>
                          <a:cs typeface="Arial"/>
                          <a:sym typeface="Arial"/>
                        </a:rPr>
                        <a:t>Position</a:t>
                      </a:r>
                      <a:r>
                        <a:rPr lang="en-US" sz="1200" b="0" i="0" u="none" strike="noStrike" cap="none" dirty="0">
                          <a:solidFill>
                            <a:schemeClr val="accent4">
                              <a:lumMod val="75000"/>
                            </a:schemeClr>
                          </a:solidFill>
                          <a:effectLst/>
                          <a:latin typeface="Arial"/>
                          <a:ea typeface="Arial"/>
                          <a:cs typeface="Arial"/>
                          <a:sym typeface="Arial"/>
                        </a:rPr>
                        <a:t>. Relevant experience</a:t>
                      </a:r>
                      <a:r>
                        <a:rPr lang="en-GB" sz="1200" u="none" strike="noStrike" cap="none" dirty="0">
                          <a:solidFill>
                            <a:schemeClr val="accent4">
                              <a:lumMod val="75000"/>
                            </a:schemeClr>
                          </a:solidFill>
                        </a:rPr>
                        <a:t>.  </a:t>
                      </a:r>
                      <a:endParaRPr sz="1200" u="none" strike="noStrike" cap="none" dirty="0">
                        <a:solidFill>
                          <a:schemeClr val="accent4">
                            <a:lumMod val="75000"/>
                          </a:schemeClr>
                        </a:solidFill>
                      </a:endParaRPr>
                    </a:p>
                  </a:txBody>
                  <a:tcPr marL="91425" marR="91425" marT="19050" marB="19050" anchor="ctr"/>
                </a:tc>
                <a:extLst>
                  <a:ext uri="{0D108BD9-81ED-4DB2-BD59-A6C34878D82A}">
                    <a16:rowId xmlns:a16="http://schemas.microsoft.com/office/drawing/2014/main" val="10000"/>
                  </a:ext>
                </a:extLst>
              </a:tr>
              <a:tr h="621792">
                <a:tc>
                  <a:txBody>
                    <a:bodyPr/>
                    <a:lstStyle/>
                    <a:p>
                      <a:pPr marL="0" marR="0" lvl="0" indent="0" algn="l" rtl="0">
                        <a:lnSpc>
                          <a:spcPct val="100000"/>
                        </a:lnSpc>
                        <a:spcBef>
                          <a:spcPts val="0"/>
                        </a:spcBef>
                        <a:spcAft>
                          <a:spcPts val="0"/>
                        </a:spcAft>
                        <a:buClr>
                          <a:srgbClr val="000000"/>
                        </a:buClr>
                        <a:buSzPts val="1200"/>
                        <a:buFont typeface="Arial"/>
                        <a:buNone/>
                      </a:pPr>
                      <a:r>
                        <a:rPr lang="en-GB" sz="1200" u="none" strike="noStrike" cap="none" dirty="0">
                          <a:solidFill>
                            <a:srgbClr val="0070C0"/>
                          </a:solidFill>
                        </a:rPr>
                        <a:t>Name</a:t>
                      </a:r>
                      <a:endParaRPr sz="1200" u="none" strike="noStrike" cap="none" dirty="0">
                        <a:solidFill>
                          <a:srgbClr val="0070C0"/>
                        </a:solidFill>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dirty="0">
                          <a:solidFill>
                            <a:srgbClr val="0070C0"/>
                          </a:solidFill>
                        </a:rPr>
                        <a:t>Institution, country</a:t>
                      </a:r>
                      <a:endParaRPr sz="1200" u="none" strike="noStrike" cap="none" dirty="0">
                        <a:solidFill>
                          <a:srgbClr val="0070C0"/>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GB" sz="1200" b="1" u="none" strike="noStrike" cap="none" dirty="0">
                          <a:solidFill>
                            <a:srgbClr val="0070C0"/>
                          </a:solidFill>
                        </a:rPr>
                        <a:t>Position</a:t>
                      </a:r>
                      <a:r>
                        <a:rPr lang="en-GB" sz="1200" u="none" strike="noStrike" cap="none" dirty="0">
                          <a:solidFill>
                            <a:srgbClr val="0070C0"/>
                          </a:solidFill>
                        </a:rPr>
                        <a:t>. Relevant experience</a:t>
                      </a:r>
                      <a:r>
                        <a:rPr lang="en-GB" sz="1200" i="0" u="none" strike="noStrike" cap="none" dirty="0">
                          <a:solidFill>
                            <a:srgbClr val="0070C0"/>
                          </a:solidFill>
                        </a:rPr>
                        <a:t>.</a:t>
                      </a:r>
                      <a:endParaRPr sz="1200" i="1" u="none" strike="noStrike" cap="none" dirty="0">
                        <a:solidFill>
                          <a:srgbClr val="0070C0"/>
                        </a:solidFill>
                      </a:endParaRPr>
                    </a:p>
                  </a:txBody>
                  <a:tcPr marL="91425" marR="91425" marT="91425" marB="91425" anchor="ctr"/>
                </a:tc>
                <a:extLst>
                  <a:ext uri="{0D108BD9-81ED-4DB2-BD59-A6C34878D82A}">
                    <a16:rowId xmlns:a16="http://schemas.microsoft.com/office/drawing/2014/main" val="10001"/>
                  </a:ext>
                </a:extLst>
              </a:tr>
              <a:tr h="723900">
                <a:tc>
                  <a:txBody>
                    <a:bodyPr/>
                    <a:lstStyle/>
                    <a:p>
                      <a:pPr marL="0" marR="0" lvl="0" indent="0" algn="l" rtl="0">
                        <a:lnSpc>
                          <a:spcPct val="100000"/>
                        </a:lnSpc>
                        <a:spcBef>
                          <a:spcPts val="0"/>
                        </a:spcBef>
                        <a:spcAft>
                          <a:spcPts val="0"/>
                        </a:spcAft>
                        <a:buClr>
                          <a:srgbClr val="000000"/>
                        </a:buClr>
                        <a:buSzPts val="1200"/>
                        <a:buFont typeface="Arial"/>
                        <a:buNone/>
                      </a:pPr>
                      <a:r>
                        <a:rPr lang="en-GB" sz="1200" u="none" strike="noStrike" cap="none" dirty="0">
                          <a:solidFill>
                            <a:schemeClr val="accent4">
                              <a:lumMod val="75000"/>
                            </a:schemeClr>
                          </a:solidFill>
                        </a:rPr>
                        <a:t>Name</a:t>
                      </a:r>
                      <a:endParaRPr sz="1200" u="none" strike="noStrike" cap="none" dirty="0">
                        <a:solidFill>
                          <a:schemeClr val="accent4">
                            <a:lumMod val="75000"/>
                          </a:schemeClr>
                        </a:solidFill>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accent4">
                              <a:lumMod val="75000"/>
                            </a:schemeClr>
                          </a:solidFill>
                          <a:effectLst/>
                          <a:latin typeface="Arial"/>
                          <a:ea typeface="Arial"/>
                          <a:cs typeface="Arial"/>
                          <a:sym typeface="Arial"/>
                        </a:rPr>
                        <a:t>Institution, country</a:t>
                      </a:r>
                      <a:endParaRPr sz="1200" u="none" strike="noStrike" cap="none" dirty="0">
                        <a:solidFill>
                          <a:schemeClr val="accent4">
                            <a:lumMod val="75000"/>
                          </a:schemeClr>
                        </a:solidFill>
                      </a:endParaRPr>
                    </a:p>
                  </a:txBody>
                  <a:tcPr marL="91425" marR="91425" marT="19050" marB="1905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en-US" sz="1200" b="1" i="0" u="none" strike="noStrike" cap="none" dirty="0">
                          <a:solidFill>
                            <a:schemeClr val="accent4">
                              <a:lumMod val="75000"/>
                            </a:schemeClr>
                          </a:solidFill>
                          <a:effectLst/>
                          <a:latin typeface="Arial"/>
                          <a:ea typeface="Arial"/>
                          <a:cs typeface="Arial"/>
                          <a:sym typeface="Arial"/>
                        </a:rPr>
                        <a:t>Position</a:t>
                      </a:r>
                      <a:r>
                        <a:rPr lang="en-US" sz="1200" b="0" i="0" u="none" strike="noStrike" cap="none" dirty="0">
                          <a:solidFill>
                            <a:schemeClr val="accent4">
                              <a:lumMod val="75000"/>
                            </a:schemeClr>
                          </a:solidFill>
                          <a:effectLst/>
                          <a:latin typeface="Arial"/>
                          <a:ea typeface="Arial"/>
                          <a:cs typeface="Arial"/>
                          <a:sym typeface="Arial"/>
                        </a:rPr>
                        <a:t>. Relevant experience</a:t>
                      </a:r>
                      <a:r>
                        <a:rPr lang="en-US" sz="1200" u="none" strike="noStrike" cap="none" dirty="0">
                          <a:solidFill>
                            <a:schemeClr val="accent4">
                              <a:lumMod val="75000"/>
                            </a:schemeClr>
                          </a:solidFill>
                        </a:rPr>
                        <a:t>.  </a:t>
                      </a:r>
                    </a:p>
                  </a:txBody>
                  <a:tcPr marL="91425" marR="91425" marT="19050" marB="19050" anchor="ctr"/>
                </a:tc>
                <a:extLst>
                  <a:ext uri="{0D108BD9-81ED-4DB2-BD59-A6C34878D82A}">
                    <a16:rowId xmlns:a16="http://schemas.microsoft.com/office/drawing/2014/main" val="10002"/>
                  </a:ext>
                </a:extLst>
              </a:tr>
              <a:tr h="950625">
                <a:tc>
                  <a:txBody>
                    <a:bodyPr/>
                    <a:lstStyle/>
                    <a:p>
                      <a:pPr marL="0" marR="0" lvl="0" indent="0" algn="l" rtl="0">
                        <a:lnSpc>
                          <a:spcPct val="100000"/>
                        </a:lnSpc>
                        <a:spcBef>
                          <a:spcPts val="0"/>
                        </a:spcBef>
                        <a:spcAft>
                          <a:spcPts val="0"/>
                        </a:spcAft>
                        <a:buClr>
                          <a:srgbClr val="000000"/>
                        </a:buClr>
                        <a:buSzPts val="1200"/>
                        <a:buFont typeface="Arial"/>
                        <a:buNone/>
                      </a:pPr>
                      <a:r>
                        <a:rPr lang="en-GB" sz="1200" u="none" strike="noStrike" cap="none" dirty="0">
                          <a:solidFill>
                            <a:srgbClr val="0070C0"/>
                          </a:solidFill>
                        </a:rPr>
                        <a:t>Name</a:t>
                      </a:r>
                      <a:endParaRPr sz="1200" u="none" strike="noStrike" cap="none" dirty="0">
                        <a:solidFill>
                          <a:srgbClr val="0070C0"/>
                        </a:solidFill>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70C0"/>
                          </a:solidFill>
                          <a:effectLst/>
                          <a:latin typeface="Arial"/>
                          <a:ea typeface="Arial"/>
                          <a:cs typeface="Arial"/>
                          <a:sym typeface="Arial"/>
                        </a:rPr>
                        <a:t>Institution, country</a:t>
                      </a:r>
                      <a:endParaRPr sz="1200" b="0" u="none" strike="noStrike" cap="none" dirty="0">
                        <a:solidFill>
                          <a:srgbClr val="0070C0"/>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GB" sz="1200" b="1" u="none" strike="noStrike" cap="none" dirty="0">
                          <a:solidFill>
                            <a:srgbClr val="0070C0"/>
                          </a:solidFill>
                        </a:rPr>
                        <a:t>Position</a:t>
                      </a:r>
                      <a:r>
                        <a:rPr lang="en-GB" sz="1200" u="none" strike="noStrike" cap="none" dirty="0">
                          <a:solidFill>
                            <a:srgbClr val="0070C0"/>
                          </a:solidFill>
                        </a:rPr>
                        <a:t>. Relevant experience</a:t>
                      </a:r>
                      <a:r>
                        <a:rPr lang="en-GB" sz="1200" i="0" u="none" strike="noStrike" cap="none" dirty="0">
                          <a:solidFill>
                            <a:srgbClr val="0070C0"/>
                          </a:solidFill>
                        </a:rPr>
                        <a:t>.</a:t>
                      </a:r>
                      <a:endParaRPr lang="en-GB" sz="1200" i="1" u="none" strike="noStrike" cap="none" dirty="0">
                        <a:solidFill>
                          <a:srgbClr val="0070C0"/>
                        </a:solidFill>
                      </a:endParaRPr>
                    </a:p>
                  </a:txBody>
                  <a:tcPr marL="91425" marR="91425" marT="19050" marB="1905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22532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B55450-56A0-0F9A-2A3A-FF93B360746E}"/>
              </a:ext>
            </a:extLst>
          </p:cNvPr>
          <p:cNvSpPr txBox="1"/>
          <p:nvPr/>
        </p:nvSpPr>
        <p:spPr>
          <a:xfrm>
            <a:off x="3069024" y="813074"/>
            <a:ext cx="3005952" cy="646331"/>
          </a:xfrm>
          <a:prstGeom prst="rect">
            <a:avLst/>
          </a:prstGeom>
          <a:noFill/>
        </p:spPr>
        <p:txBody>
          <a:bodyPr wrap="none" rtlCol="0">
            <a:spAutoFit/>
          </a:bodyPr>
          <a:lstStyle/>
          <a:p>
            <a:pPr algn="ctr"/>
            <a:r>
              <a:rPr lang="en-US" sz="3600" b="1" dirty="0"/>
              <a:t>5 mins break</a:t>
            </a:r>
          </a:p>
        </p:txBody>
      </p:sp>
      <p:sp>
        <p:nvSpPr>
          <p:cNvPr id="3" name="Google Shape;145;p12">
            <a:extLst>
              <a:ext uri="{FF2B5EF4-FFF2-40B4-BE49-F238E27FC236}">
                <a16:creationId xmlns:a16="http://schemas.microsoft.com/office/drawing/2014/main" id="{8FB4693A-CD53-6E5F-9D4B-9BA936D6672F}"/>
              </a:ext>
            </a:extLst>
          </p:cNvPr>
          <p:cNvSpPr txBox="1">
            <a:spLocks/>
          </p:cNvSpPr>
          <p:nvPr/>
        </p:nvSpPr>
        <p:spPr>
          <a:xfrm>
            <a:off x="311708" y="2041250"/>
            <a:ext cx="8520600" cy="2052600"/>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ct val="111111"/>
            </a:pPr>
            <a:endParaRPr lang="en-GB" sz="2400" dirty="0"/>
          </a:p>
          <a:p>
            <a:pPr algn="ctr">
              <a:buSzPct val="111111"/>
            </a:pPr>
            <a:r>
              <a:rPr lang="en-GB" sz="2400" dirty="0">
                <a:highlight>
                  <a:srgbClr val="FF0000"/>
                </a:highlight>
              </a:rPr>
              <a:t>*check email for link </a:t>
            </a:r>
            <a:br>
              <a:rPr lang="en-GB" sz="2400" dirty="0">
                <a:highlight>
                  <a:srgbClr val="FF0000"/>
                </a:highlight>
              </a:rPr>
            </a:br>
            <a:r>
              <a:rPr lang="en-GB" sz="2400" dirty="0">
                <a:highlight>
                  <a:srgbClr val="FF0000"/>
                </a:highlight>
              </a:rPr>
              <a:t>needed for the next step</a:t>
            </a:r>
          </a:p>
        </p:txBody>
      </p:sp>
      <p:sp>
        <p:nvSpPr>
          <p:cNvPr id="4" name="TextBox 3">
            <a:extLst>
              <a:ext uri="{FF2B5EF4-FFF2-40B4-BE49-F238E27FC236}">
                <a16:creationId xmlns:a16="http://schemas.microsoft.com/office/drawing/2014/main" id="{29E0FB14-DCEA-1107-7E6A-9D7B8F9AA2D7}"/>
              </a:ext>
            </a:extLst>
          </p:cNvPr>
          <p:cNvSpPr txBox="1"/>
          <p:nvPr/>
        </p:nvSpPr>
        <p:spPr>
          <a:xfrm>
            <a:off x="52974" y="4318000"/>
            <a:ext cx="9086142" cy="307777"/>
          </a:xfrm>
          <a:prstGeom prst="rect">
            <a:avLst/>
          </a:prstGeom>
          <a:noFill/>
        </p:spPr>
        <p:txBody>
          <a:bodyPr wrap="none" rtlCol="0">
            <a:spAutoFit/>
          </a:bodyPr>
          <a:lstStyle/>
          <a:p>
            <a:pPr lvl="0">
              <a:buSzPts val="1100"/>
              <a:defRPr/>
            </a:pPr>
            <a:r>
              <a:rPr lang="en-US" dirty="0">
                <a:hlinkClick r:id="rId3"/>
              </a:rPr>
              <a:t>https://docs.google.com/spreadsheets/d/1-zLcPqdbhtIVwyQoKOq8mDBL3zusmI7qi1fvs-I6s4s/edit?usp=sharing</a:t>
            </a:r>
            <a:r>
              <a:rPr lang="en-US" dirty="0"/>
              <a:t> </a:t>
            </a:r>
          </a:p>
        </p:txBody>
      </p:sp>
    </p:spTree>
    <p:extLst>
      <p:ext uri="{BB962C8B-B14F-4D97-AF65-F5344CB8AC3E}">
        <p14:creationId xmlns:p14="http://schemas.microsoft.com/office/powerpoint/2010/main" val="34618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18">
          <a:extLst>
            <a:ext uri="{FF2B5EF4-FFF2-40B4-BE49-F238E27FC236}">
              <a16:creationId xmlns:a16="http://schemas.microsoft.com/office/drawing/2014/main" id="{40BE21D4-33A0-BAFE-5F05-26AF23360D64}"/>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9AFD6730-1B13-8C5D-2B42-387A6EA01771}"/>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a:extLst>
              <a:ext uri="{FF2B5EF4-FFF2-40B4-BE49-F238E27FC236}">
                <a16:creationId xmlns:a16="http://schemas.microsoft.com/office/drawing/2014/main" id="{3ADAFF6D-FDD4-A412-F897-8C4DA6C744CF}"/>
              </a:ext>
            </a:extLst>
          </p:cNvPr>
          <p:cNvSpPr txBox="1"/>
          <p:nvPr/>
        </p:nvSpPr>
        <p:spPr>
          <a:xfrm>
            <a:off x="189214" y="912275"/>
            <a:ext cx="6248531"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Breakout Groups (55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0" u="none" strike="noStrike" cap="none" dirty="0">
                <a:solidFill>
                  <a:schemeClr val="dk1"/>
                </a:solidFill>
                <a:latin typeface="Calibri"/>
                <a:ea typeface="Calibri"/>
                <a:cs typeface="Calibri"/>
                <a:sym typeface="Calibri"/>
              </a:rPr>
              <a:t> 	</a:t>
            </a:r>
            <a:r>
              <a:rPr lang="en-GB" sz="1800" b="0" i="1" u="none" strike="noStrike" cap="none" dirty="0">
                <a:solidFill>
                  <a:schemeClr val="dk1"/>
                </a:solidFill>
                <a:latin typeface="Calibri"/>
                <a:ea typeface="Calibri"/>
                <a:cs typeface="Calibri"/>
                <a:sym typeface="Calibri"/>
              </a:rPr>
              <a:t>- short break (5 mins)</a:t>
            </a:r>
            <a:endParaRPr lang="en-US"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Tips for success: authors </a:t>
            </a:r>
            <a:r>
              <a:rPr lang="en-GB" sz="1800" b="0" i="0" u="none" strike="noStrike" cap="none" dirty="0">
                <a:solidFill>
                  <a:schemeClr val="bg1">
                    <a:lumMod val="75000"/>
                  </a:schemeClr>
                </a:solidFill>
                <a:latin typeface="Calibri"/>
                <a:ea typeface="Calibri"/>
                <a:cs typeface="Calibri"/>
                <a:sym typeface="Calibri"/>
              </a:rPr>
              <a:t>(</a:t>
            </a:r>
            <a:r>
              <a:rPr lang="en-GB" sz="1800" dirty="0">
                <a:solidFill>
                  <a:schemeClr val="bg1">
                    <a:lumMod val="75000"/>
                  </a:schemeClr>
                </a:solidFill>
                <a:latin typeface="Calibri"/>
                <a:ea typeface="Calibri"/>
                <a:cs typeface="Calibri"/>
                <a:sym typeface="Calibri"/>
              </a:rPr>
              <a:t>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 / Optional: lunch - r</a:t>
            </a:r>
            <a:r>
              <a:rPr lang="en-GB" sz="1800" b="0" i="0" u="none" strike="noStrike" cap="none" dirty="0">
                <a:solidFill>
                  <a:schemeClr val="bg1">
                    <a:lumMod val="75000"/>
                  </a:schemeClr>
                </a:solidFill>
                <a:latin typeface="Calibri"/>
                <a:ea typeface="Calibri"/>
                <a:cs typeface="Calibri"/>
                <a:sym typeface="Calibri"/>
              </a:rPr>
              <a:t>elocate to Library cafeteria</a:t>
            </a:r>
            <a:endParaRPr sz="1800" b="1" i="1" u="none" strike="noStrike" cap="none" dirty="0">
              <a:solidFill>
                <a:schemeClr val="bg1">
                  <a:lumMod val="75000"/>
                </a:schemeClr>
              </a:solidFill>
              <a:latin typeface="Arial"/>
              <a:ea typeface="Arial"/>
              <a:cs typeface="Arial"/>
              <a:sym typeface="Arial"/>
            </a:endParaRPr>
          </a:p>
        </p:txBody>
      </p:sp>
      <p:pic>
        <p:nvPicPr>
          <p:cNvPr id="121" name="Google Shape;121;p6">
            <a:extLst>
              <a:ext uri="{FF2B5EF4-FFF2-40B4-BE49-F238E27FC236}">
                <a16:creationId xmlns:a16="http://schemas.microsoft.com/office/drawing/2014/main" id="{84DD78DC-8F1C-3BCE-C377-F8BB52C8088E}"/>
              </a:ext>
            </a:extLst>
          </p:cNvPr>
          <p:cNvPicPr preferRelativeResize="0"/>
          <p:nvPr/>
        </p:nvPicPr>
        <p:blipFill rotWithShape="1">
          <a:blip r:embed="rId3">
            <a:alphaModFix/>
          </a:blip>
          <a:srcRect/>
          <a:stretch/>
        </p:blipFill>
        <p:spPr>
          <a:xfrm>
            <a:off x="5482550" y="1451935"/>
            <a:ext cx="2741599" cy="1793840"/>
          </a:xfrm>
          <a:prstGeom prst="rect">
            <a:avLst/>
          </a:prstGeom>
          <a:noFill/>
          <a:ln>
            <a:noFill/>
          </a:ln>
        </p:spPr>
      </p:pic>
    </p:spTree>
    <p:extLst>
      <p:ext uri="{BB962C8B-B14F-4D97-AF65-F5344CB8AC3E}">
        <p14:creationId xmlns:p14="http://schemas.microsoft.com/office/powerpoint/2010/main" val="4143380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ECB05583-72C4-8820-907E-6DDC2085BFF7}"/>
            </a:ext>
          </a:extLst>
        </p:cNvPr>
        <p:cNvGrpSpPr/>
        <p:nvPr/>
      </p:nvGrpSpPr>
      <p:grpSpPr>
        <a:xfrm>
          <a:off x="0" y="0"/>
          <a:ext cx="0" cy="0"/>
          <a:chOff x="0" y="0"/>
          <a:chExt cx="0" cy="0"/>
        </a:xfrm>
      </p:grpSpPr>
      <p:pic>
        <p:nvPicPr>
          <p:cNvPr id="2" name="Google Shape;164;p13">
            <a:extLst>
              <a:ext uri="{FF2B5EF4-FFF2-40B4-BE49-F238E27FC236}">
                <a16:creationId xmlns:a16="http://schemas.microsoft.com/office/drawing/2014/main" id="{41F7A79F-2811-F507-FFE3-741C62B54B8F}"/>
              </a:ext>
            </a:extLst>
          </p:cNvPr>
          <p:cNvPicPr preferRelativeResize="0"/>
          <p:nvPr/>
        </p:nvPicPr>
        <p:blipFill rotWithShape="1">
          <a:blip r:embed="rId3">
            <a:alphaModFix/>
          </a:blip>
          <a:srcRect/>
          <a:stretch/>
        </p:blipFill>
        <p:spPr>
          <a:xfrm>
            <a:off x="7106025" y="2014172"/>
            <a:ext cx="1963425" cy="1963425"/>
          </a:xfrm>
          <a:prstGeom prst="rect">
            <a:avLst/>
          </a:prstGeom>
          <a:noFill/>
          <a:ln>
            <a:noFill/>
          </a:ln>
        </p:spPr>
      </p:pic>
      <p:sp>
        <p:nvSpPr>
          <p:cNvPr id="127" name="Google Shape;127;p9">
            <a:extLst>
              <a:ext uri="{FF2B5EF4-FFF2-40B4-BE49-F238E27FC236}">
                <a16:creationId xmlns:a16="http://schemas.microsoft.com/office/drawing/2014/main" id="{F9694E2D-30FC-081D-DBD4-D63C38640895}"/>
              </a:ext>
            </a:extLst>
          </p:cNvPr>
          <p:cNvSpPr txBox="1">
            <a:spLocks noGrp="1"/>
          </p:cNvSpPr>
          <p:nvPr>
            <p:ph type="subTitle" idx="1"/>
          </p:nvPr>
        </p:nvSpPr>
        <p:spPr>
          <a:xfrm>
            <a:off x="311700" y="1018900"/>
            <a:ext cx="8520600" cy="2548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605"/>
              <a:buNone/>
            </a:pPr>
            <a:r>
              <a:rPr lang="en-GB" sz="1704" b="1" dirty="0">
                <a:solidFill>
                  <a:schemeClr val="dk1"/>
                </a:solidFill>
              </a:rPr>
              <a:t>Plan:</a:t>
            </a: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dirty="0">
                <a:solidFill>
                  <a:schemeClr val="dk1"/>
                </a:solidFill>
              </a:rPr>
              <a:t>To think about criteria and strategies for choosing where to publish</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b="1" dirty="0">
                <a:solidFill>
                  <a:schemeClr val="dk1"/>
                </a:solidFill>
              </a:rPr>
              <a:t>Schedule:</a:t>
            </a:r>
            <a:r>
              <a:rPr lang="en-GB" sz="1704" dirty="0">
                <a:solidFill>
                  <a:schemeClr val="dk1"/>
                </a:solidFill>
              </a:rPr>
              <a:t> (3 sections, each about 15-20 mins; think, [pair,] share)</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1st section: Where do you and your colleagues publish and read science?</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 </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2nd section: Where would you like to publish?</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 </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3rd section: What is a good journal in which to publish?</a:t>
            </a:r>
          </a:p>
        </p:txBody>
      </p:sp>
      <p:sp>
        <p:nvSpPr>
          <p:cNvPr id="5" name="Google Shape;126;p9">
            <a:extLst>
              <a:ext uri="{FF2B5EF4-FFF2-40B4-BE49-F238E27FC236}">
                <a16:creationId xmlns:a16="http://schemas.microsoft.com/office/drawing/2014/main" id="{884DF53C-355C-6B99-4B8A-9761BD827957}"/>
              </a:ext>
            </a:extLst>
          </p:cNvPr>
          <p:cNvSpPr txBox="1">
            <a:spLocks/>
          </p:cNvSpPr>
          <p:nvPr/>
        </p:nvSpPr>
        <p:spPr>
          <a:xfrm>
            <a:off x="311700" y="290075"/>
            <a:ext cx="8520600" cy="578100"/>
          </a:xfrm>
          <a:prstGeom prst="rect">
            <a:avLst/>
          </a:prstGeom>
          <a:noFill/>
          <a:ln>
            <a:noFill/>
          </a:ln>
        </p:spPr>
        <p:txBody>
          <a:bodyPr spcFirstLastPara="1" wrap="square" lIns="91425" tIns="91425" rIns="91425" bIns="91425" anchor="b" anchorCtr="0">
            <a:normAutofit fontScale="90000" lnSpcReduction="2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buSzPct val="175084"/>
            </a:pPr>
            <a:r>
              <a:rPr lang="en-GB" sz="3300" b="1">
                <a:solidFill>
                  <a:srgbClr val="2A2A2A"/>
                </a:solidFill>
              </a:rPr>
              <a:t>Breakout activity </a:t>
            </a:r>
            <a:r>
              <a:rPr lang="en-GB" sz="3300">
                <a:solidFill>
                  <a:srgbClr val="2A2A2A"/>
                </a:solidFill>
              </a:rPr>
              <a:t>– Choosing journals </a:t>
            </a:r>
            <a:r>
              <a:rPr lang="en-GB" sz="3300">
                <a:solidFill>
                  <a:srgbClr val="FF0000"/>
                </a:solidFill>
              </a:rPr>
              <a:t>(55 min)</a:t>
            </a:r>
            <a:endParaRPr lang="en-GB" sz="6100" i="1" dirty="0">
              <a:solidFill>
                <a:srgbClr val="FF0000"/>
              </a:solidFill>
            </a:endParaRPr>
          </a:p>
        </p:txBody>
      </p:sp>
    </p:spTree>
    <p:extLst>
      <p:ext uri="{BB962C8B-B14F-4D97-AF65-F5344CB8AC3E}">
        <p14:creationId xmlns:p14="http://schemas.microsoft.com/office/powerpoint/2010/main" val="3261008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62" name="Google Shape;162;p13"/>
          <p:cNvPicPr preferRelativeResize="0"/>
          <p:nvPr/>
        </p:nvPicPr>
        <p:blipFill rotWithShape="1">
          <a:blip r:embed="rId3">
            <a:alphaModFix/>
          </a:blip>
          <a:srcRect/>
          <a:stretch/>
        </p:blipFill>
        <p:spPr>
          <a:xfrm>
            <a:off x="7024992" y="2394890"/>
            <a:ext cx="1963425" cy="1963425"/>
          </a:xfrm>
          <a:prstGeom prst="rect">
            <a:avLst/>
          </a:prstGeom>
          <a:noFill/>
          <a:ln>
            <a:noFill/>
          </a:ln>
        </p:spPr>
      </p:pic>
      <p:sp>
        <p:nvSpPr>
          <p:cNvPr id="160" name="Google Shape;160;p13"/>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75084"/>
              <a:buNone/>
            </a:pPr>
            <a:r>
              <a:rPr lang="en-GB" sz="3300" b="1" dirty="0">
                <a:solidFill>
                  <a:srgbClr val="2A2A2A"/>
                </a:solidFill>
              </a:rPr>
              <a:t>Breakout groups </a:t>
            </a:r>
            <a:r>
              <a:rPr lang="en-GB" sz="3300" dirty="0">
                <a:solidFill>
                  <a:srgbClr val="FF0000"/>
                </a:solidFill>
              </a:rPr>
              <a:t>(55 mins)</a:t>
            </a:r>
            <a:endParaRPr sz="6100" i="1" dirty="0">
              <a:solidFill>
                <a:srgbClr val="FF0000"/>
              </a:solidFill>
            </a:endParaRPr>
          </a:p>
        </p:txBody>
      </p:sp>
      <p:sp>
        <p:nvSpPr>
          <p:cNvPr id="161" name="Google Shape;161;p13"/>
          <p:cNvSpPr txBox="1">
            <a:spLocks noGrp="1"/>
          </p:cNvSpPr>
          <p:nvPr>
            <p:ph type="subTitle" idx="1"/>
          </p:nvPr>
        </p:nvSpPr>
        <p:spPr>
          <a:xfrm>
            <a:off x="311699" y="1153175"/>
            <a:ext cx="7527607" cy="328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605"/>
              <a:buNone/>
            </a:pPr>
            <a:r>
              <a:rPr lang="en-US" sz="1700" b="1" dirty="0">
                <a:solidFill>
                  <a:schemeClr val="dk1"/>
                </a:solidFill>
              </a:rPr>
              <a:t>For each section:</a:t>
            </a:r>
            <a:r>
              <a:rPr lang="en-GB" sz="1700" dirty="0">
                <a:solidFill>
                  <a:schemeClr val="dk1"/>
                </a:solidFill>
              </a:rPr>
              <a:t> </a:t>
            </a:r>
            <a:endParaRPr sz="1700" dirty="0">
              <a:solidFill>
                <a:schemeClr val="dk1"/>
              </a:solidFill>
            </a:endParaRPr>
          </a:p>
          <a:p>
            <a:pPr marL="0" lvl="0" indent="0" algn="l" rtl="0">
              <a:lnSpc>
                <a:spcPct val="80000"/>
              </a:lnSpc>
              <a:spcBef>
                <a:spcPts val="0"/>
              </a:spcBef>
              <a:spcAft>
                <a:spcPts val="0"/>
              </a:spcAft>
              <a:buSzPts val="605"/>
              <a:buNone/>
            </a:pPr>
            <a:endParaRPr sz="1700" dirty="0">
              <a:solidFill>
                <a:schemeClr val="dk1"/>
              </a:solidFill>
            </a:endParaRPr>
          </a:p>
          <a:p>
            <a:pPr marL="0" lvl="0" indent="0" algn="l">
              <a:lnSpc>
                <a:spcPct val="80000"/>
              </a:lnSpc>
              <a:buSzPts val="605"/>
            </a:pPr>
            <a:r>
              <a:rPr lang="en-GB" sz="1700" dirty="0">
                <a:solidFill>
                  <a:schemeClr val="dk1"/>
                </a:solidFill>
              </a:rPr>
              <a:t>Organizational comments; form </a:t>
            </a:r>
            <a:r>
              <a:rPr lang="en-GB" sz="1700" u="sng" dirty="0">
                <a:solidFill>
                  <a:schemeClr val="dk1"/>
                </a:solidFill>
              </a:rPr>
              <a:t>4</a:t>
            </a:r>
            <a:r>
              <a:rPr lang="en-GB" sz="1700" dirty="0">
                <a:solidFill>
                  <a:schemeClr val="dk1"/>
                </a:solidFill>
              </a:rPr>
              <a:t> groups; each group designate a </a:t>
            </a:r>
            <a:br>
              <a:rPr lang="en-GB" sz="1700" dirty="0">
                <a:solidFill>
                  <a:schemeClr val="dk1"/>
                </a:solidFill>
              </a:rPr>
            </a:br>
            <a:r>
              <a:rPr lang="en-GB" sz="1700" dirty="0">
                <a:solidFill>
                  <a:schemeClr val="dk1"/>
                </a:solidFill>
              </a:rPr>
              <a:t>facilitator, time-keeper, scribe, reporter) </a:t>
            </a:r>
            <a:r>
              <a:rPr lang="en-GB" sz="1700" i="1" dirty="0">
                <a:solidFill>
                  <a:schemeClr val="dk1"/>
                </a:solidFill>
              </a:rPr>
              <a:t>(&lt;5 mins)</a:t>
            </a:r>
            <a:r>
              <a:rPr lang="en-GB" sz="1700" dirty="0">
                <a:solidFill>
                  <a:schemeClr val="dk1"/>
                </a:solidFill>
              </a:rPr>
              <a:t> </a:t>
            </a:r>
          </a:p>
          <a:p>
            <a:pPr marL="0" lvl="0" indent="0" algn="l">
              <a:lnSpc>
                <a:spcPct val="80000"/>
              </a:lnSpc>
              <a:buSzPts val="605"/>
            </a:pPr>
            <a:endParaRPr lang="en-GB" sz="1700" i="1" dirty="0">
              <a:solidFill>
                <a:schemeClr val="dk1"/>
              </a:solidFill>
            </a:endParaRPr>
          </a:p>
          <a:p>
            <a:pPr marL="0" lvl="0" indent="0" algn="l">
              <a:lnSpc>
                <a:spcPct val="80000"/>
              </a:lnSpc>
              <a:buSzPts val="605"/>
            </a:pPr>
            <a:r>
              <a:rPr lang="en-GB" sz="1700" dirty="0">
                <a:solidFill>
                  <a:schemeClr val="dk1"/>
                </a:solidFill>
              </a:rPr>
              <a:t>Think – [Pair –] Share</a:t>
            </a:r>
          </a:p>
          <a:p>
            <a:pPr marL="0" lvl="0" indent="0" algn="l">
              <a:lnSpc>
                <a:spcPct val="80000"/>
              </a:lnSpc>
              <a:buSzPts val="605"/>
            </a:pPr>
            <a:endParaRPr lang="en-GB" sz="1700" dirty="0">
              <a:solidFill>
                <a:schemeClr val="dk1"/>
              </a:solidFill>
            </a:endParaRPr>
          </a:p>
          <a:p>
            <a:pPr marL="0" lvl="0" indent="0" algn="l">
              <a:lnSpc>
                <a:spcPct val="80000"/>
              </a:lnSpc>
              <a:buSzPts val="605"/>
            </a:pPr>
            <a:r>
              <a:rPr lang="en-GB" sz="1700" dirty="0">
                <a:solidFill>
                  <a:schemeClr val="dk1"/>
                </a:solidFill>
              </a:rPr>
              <a:t>Discuss prompts </a:t>
            </a:r>
            <a:r>
              <a:rPr lang="en-GB" sz="1700" i="1" dirty="0">
                <a:solidFill>
                  <a:schemeClr val="dk1"/>
                </a:solidFill>
              </a:rPr>
              <a:t>(~10 mins)</a:t>
            </a:r>
            <a:endParaRPr sz="1700" dirty="0">
              <a:solidFill>
                <a:schemeClr val="dk1"/>
              </a:solidFill>
            </a:endParaRPr>
          </a:p>
          <a:p>
            <a:pPr marL="0" lvl="0" indent="0" algn="l" rtl="0">
              <a:lnSpc>
                <a:spcPct val="80000"/>
              </a:lnSpc>
              <a:spcBef>
                <a:spcPts val="0"/>
              </a:spcBef>
              <a:spcAft>
                <a:spcPts val="0"/>
              </a:spcAft>
              <a:buSzPts val="605"/>
              <a:buNone/>
            </a:pPr>
            <a:r>
              <a:rPr lang="en-GB" sz="1700" dirty="0">
                <a:solidFill>
                  <a:schemeClr val="dk1"/>
                </a:solidFill>
              </a:rPr>
              <a:t>		</a:t>
            </a:r>
            <a:endParaRPr sz="1700" dirty="0">
              <a:solidFill>
                <a:schemeClr val="dk1"/>
              </a:solidFill>
            </a:endParaRPr>
          </a:p>
          <a:p>
            <a:pPr marL="0" lvl="0" indent="0" algn="l" rtl="0">
              <a:lnSpc>
                <a:spcPct val="80000"/>
              </a:lnSpc>
              <a:spcBef>
                <a:spcPts val="0"/>
              </a:spcBef>
              <a:spcAft>
                <a:spcPts val="0"/>
              </a:spcAft>
              <a:buSzPts val="605"/>
              <a:buNone/>
            </a:pPr>
            <a:r>
              <a:rPr lang="en-GB" sz="1700" dirty="0" err="1">
                <a:solidFill>
                  <a:schemeClr val="dk1"/>
                </a:solidFill>
              </a:rPr>
              <a:t>Shareback</a:t>
            </a:r>
            <a:r>
              <a:rPr lang="en-GB" sz="1700" dirty="0">
                <a:solidFill>
                  <a:schemeClr val="dk1"/>
                </a:solidFill>
              </a:rPr>
              <a:t>  </a:t>
            </a:r>
            <a:r>
              <a:rPr lang="en-GB" sz="1700" i="1" dirty="0">
                <a:solidFill>
                  <a:schemeClr val="dk1"/>
                </a:solidFill>
              </a:rPr>
              <a:t>(~5 mins)</a:t>
            </a:r>
          </a:p>
          <a:p>
            <a:pPr marL="0" lvl="0" indent="0" algn="l" rtl="0">
              <a:lnSpc>
                <a:spcPct val="80000"/>
              </a:lnSpc>
              <a:spcBef>
                <a:spcPts val="0"/>
              </a:spcBef>
              <a:spcAft>
                <a:spcPts val="0"/>
              </a:spcAft>
              <a:buSzPts val="605"/>
              <a:buNone/>
            </a:pPr>
            <a:endParaRPr lang="en-GB" sz="1700" i="1" dirty="0">
              <a:solidFill>
                <a:schemeClr val="dk1"/>
              </a:solidFill>
            </a:endParaRPr>
          </a:p>
          <a:p>
            <a:pPr marL="0" lvl="0" indent="0" algn="l" rtl="0">
              <a:lnSpc>
                <a:spcPct val="80000"/>
              </a:lnSpc>
              <a:spcBef>
                <a:spcPts val="0"/>
              </a:spcBef>
              <a:spcAft>
                <a:spcPts val="0"/>
              </a:spcAft>
              <a:buSzPts val="605"/>
              <a:buNone/>
            </a:pPr>
            <a:endParaRPr lang="en-GB" sz="1700" b="1" i="1" dirty="0">
              <a:solidFill>
                <a:schemeClr val="dk1"/>
              </a:solidFill>
            </a:endParaRPr>
          </a:p>
          <a:p>
            <a:pPr marL="0" lvl="0" indent="0" algn="l" rtl="0">
              <a:lnSpc>
                <a:spcPct val="80000"/>
              </a:lnSpc>
              <a:spcBef>
                <a:spcPts val="0"/>
              </a:spcBef>
              <a:spcAft>
                <a:spcPts val="0"/>
              </a:spcAft>
              <a:buSzPts val="605"/>
              <a:buNone/>
            </a:pPr>
            <a:r>
              <a:rPr lang="en-GB" sz="1700" b="1" i="1" dirty="0">
                <a:solidFill>
                  <a:schemeClr val="dk1"/>
                </a:solidFill>
              </a:rPr>
              <a:t>x2!!</a:t>
            </a:r>
            <a:endParaRPr sz="1700" b="1" dirty="0">
              <a:solidFill>
                <a:schemeClr val="dk1"/>
              </a:solidFill>
            </a:endParaRPr>
          </a:p>
          <a:p>
            <a:pPr marL="0" lvl="0" indent="0" algn="l" rtl="0">
              <a:lnSpc>
                <a:spcPct val="80000"/>
              </a:lnSpc>
              <a:spcBef>
                <a:spcPts val="0"/>
              </a:spcBef>
              <a:spcAft>
                <a:spcPts val="0"/>
              </a:spcAft>
              <a:buSzPts val="605"/>
              <a:buNone/>
            </a:pPr>
            <a:endParaRPr sz="1405" dirty="0">
              <a:solidFill>
                <a:schemeClr val="dk1"/>
              </a:solidFill>
            </a:endParaRPr>
          </a:p>
        </p:txBody>
      </p:sp>
      <p:sp>
        <p:nvSpPr>
          <p:cNvPr id="2" name="TextBox 1">
            <a:extLst>
              <a:ext uri="{FF2B5EF4-FFF2-40B4-BE49-F238E27FC236}">
                <a16:creationId xmlns:a16="http://schemas.microsoft.com/office/drawing/2014/main" id="{CEBF74E4-7620-E265-4DDA-902662CC8657}"/>
              </a:ext>
            </a:extLst>
          </p:cNvPr>
          <p:cNvSpPr txBox="1"/>
          <p:nvPr/>
        </p:nvSpPr>
        <p:spPr>
          <a:xfrm>
            <a:off x="3780790" y="4012088"/>
            <a:ext cx="2183130" cy="861774"/>
          </a:xfrm>
          <a:prstGeom prst="rect">
            <a:avLst/>
          </a:prstGeom>
          <a:noFill/>
        </p:spPr>
        <p:txBody>
          <a:bodyPr wrap="square" rtlCol="0">
            <a:spAutoFit/>
          </a:bodyPr>
          <a:lstStyle/>
          <a:p>
            <a:pPr lvl="0">
              <a:buSzPts val="1100"/>
              <a:defRPr/>
            </a:pPr>
            <a:r>
              <a:rPr lang="en-GB" sz="1000" b="1" dirty="0">
                <a:solidFill>
                  <a:schemeClr val="dk1"/>
                </a:solidFill>
              </a:rPr>
              <a:t>document for </a:t>
            </a:r>
            <a:r>
              <a:rPr lang="en-GB" sz="1000" b="1" dirty="0" err="1">
                <a:solidFill>
                  <a:schemeClr val="dk1"/>
                </a:solidFill>
              </a:rPr>
              <a:t>shareback</a:t>
            </a:r>
            <a:endParaRPr lang="en-GB" sz="1000" b="1" dirty="0">
              <a:solidFill>
                <a:schemeClr val="dk1"/>
              </a:solidFill>
            </a:endParaRPr>
          </a:p>
          <a:p>
            <a:pPr lvl="0">
              <a:buSzPts val="1100"/>
              <a:defRPr/>
            </a:pPr>
            <a:r>
              <a:rPr lang="en-US" sz="1000" dirty="0">
                <a:hlinkClick r:id="rId4"/>
              </a:rPr>
              <a:t>https://docs.google.com/spreadsheets/d/1-zLcPqdbhtIVwyQoKOq8mDBL3zusmI7qi1fvs-I6s4s/edit?usp=sharing</a:t>
            </a:r>
            <a:r>
              <a:rPr lang="en-US" sz="1000" dirty="0"/>
              <a:t> </a:t>
            </a:r>
          </a:p>
        </p:txBody>
      </p:sp>
      <p:sp>
        <p:nvSpPr>
          <p:cNvPr id="3" name="TextBox 2">
            <a:extLst>
              <a:ext uri="{FF2B5EF4-FFF2-40B4-BE49-F238E27FC236}">
                <a16:creationId xmlns:a16="http://schemas.microsoft.com/office/drawing/2014/main" id="{710F1FD8-2DD6-D68B-A3FF-D103E309BCFC}"/>
              </a:ext>
            </a:extLst>
          </p:cNvPr>
          <p:cNvSpPr txBox="1"/>
          <p:nvPr/>
        </p:nvSpPr>
        <p:spPr>
          <a:xfrm>
            <a:off x="3583127" y="3202116"/>
            <a:ext cx="2295821" cy="307777"/>
          </a:xfrm>
          <a:prstGeom prst="rect">
            <a:avLst/>
          </a:prstGeom>
          <a:noFill/>
        </p:spPr>
        <p:txBody>
          <a:bodyPr wrap="none" rtlCol="0">
            <a:spAutoFit/>
          </a:bodyPr>
          <a:lstStyle/>
          <a:p>
            <a:r>
              <a:rPr lang="en-US" dirty="0" err="1">
                <a:solidFill>
                  <a:schemeClr val="accent4">
                    <a:lumMod val="75000"/>
                  </a:schemeClr>
                </a:solidFill>
              </a:rPr>
              <a:t>PleaseUseCamelBackText</a:t>
            </a:r>
            <a:endParaRPr lang="en-US" dirty="0">
              <a:solidFill>
                <a:schemeClr val="accent4">
                  <a:lumMod val="75000"/>
                </a:schemeClr>
              </a:solidFill>
            </a:endParaRPr>
          </a:p>
        </p:txBody>
      </p:sp>
      <p:cxnSp>
        <p:nvCxnSpPr>
          <p:cNvPr id="4" name="Curved Connector 3">
            <a:extLst>
              <a:ext uri="{FF2B5EF4-FFF2-40B4-BE49-F238E27FC236}">
                <a16:creationId xmlns:a16="http://schemas.microsoft.com/office/drawing/2014/main" id="{4191EBD1-876D-6D36-911C-658BEEDAF393}"/>
              </a:ext>
            </a:extLst>
          </p:cNvPr>
          <p:cNvCxnSpPr>
            <a:cxnSpLocks/>
            <a:stCxn id="3" idx="2"/>
            <a:endCxn id="2" idx="0"/>
          </p:cNvCxnSpPr>
          <p:nvPr/>
        </p:nvCxnSpPr>
        <p:spPr>
          <a:xfrm rot="16200000" flipH="1">
            <a:off x="4550599" y="3690331"/>
            <a:ext cx="502195" cy="141317"/>
          </a:xfrm>
          <a:prstGeom prst="curvedConnector3">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407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FCF922DB-3A06-9DEA-A3A7-096F43DEA1E1}"/>
            </a:ext>
          </a:extLst>
        </p:cNvPr>
        <p:cNvGrpSpPr/>
        <p:nvPr/>
      </p:nvGrpSpPr>
      <p:grpSpPr>
        <a:xfrm>
          <a:off x="0" y="0"/>
          <a:ext cx="0" cy="0"/>
          <a:chOff x="0" y="0"/>
          <a:chExt cx="0" cy="0"/>
        </a:xfrm>
      </p:grpSpPr>
      <p:sp>
        <p:nvSpPr>
          <p:cNvPr id="126" name="Google Shape;126;p9">
            <a:extLst>
              <a:ext uri="{FF2B5EF4-FFF2-40B4-BE49-F238E27FC236}">
                <a16:creationId xmlns:a16="http://schemas.microsoft.com/office/drawing/2014/main" id="{C6117A80-41CD-97A6-E926-A1D1B38016B5}"/>
              </a:ext>
            </a:extLst>
          </p:cNvPr>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75084"/>
              <a:buNone/>
            </a:pPr>
            <a:r>
              <a:rPr lang="en-GB" sz="3300" b="1" dirty="0">
                <a:solidFill>
                  <a:srgbClr val="2A2A2A"/>
                </a:solidFill>
              </a:rPr>
              <a:t>Breakout activity </a:t>
            </a:r>
            <a:r>
              <a:rPr lang="en-GB" sz="3300" dirty="0">
                <a:solidFill>
                  <a:srgbClr val="2A2A2A"/>
                </a:solidFill>
              </a:rPr>
              <a:t>– Choosing journals </a:t>
            </a:r>
            <a:r>
              <a:rPr lang="en-GB" sz="3300" dirty="0">
                <a:solidFill>
                  <a:srgbClr val="FF0000"/>
                </a:solidFill>
              </a:rPr>
              <a:t>(55 min)</a:t>
            </a:r>
            <a:endParaRPr sz="6100" i="1" dirty="0">
              <a:solidFill>
                <a:srgbClr val="FF0000"/>
              </a:solidFill>
            </a:endParaRPr>
          </a:p>
        </p:txBody>
      </p:sp>
      <p:sp>
        <p:nvSpPr>
          <p:cNvPr id="127" name="Google Shape;127;p9">
            <a:extLst>
              <a:ext uri="{FF2B5EF4-FFF2-40B4-BE49-F238E27FC236}">
                <a16:creationId xmlns:a16="http://schemas.microsoft.com/office/drawing/2014/main" id="{071B5CED-0A17-51B0-7BA2-3B6638C55DE6}"/>
              </a:ext>
            </a:extLst>
          </p:cNvPr>
          <p:cNvSpPr txBox="1">
            <a:spLocks noGrp="1"/>
          </p:cNvSpPr>
          <p:nvPr>
            <p:ph type="subTitle" idx="1"/>
          </p:nvPr>
        </p:nvSpPr>
        <p:spPr>
          <a:xfrm>
            <a:off x="311700" y="1018900"/>
            <a:ext cx="7399740" cy="2548800"/>
          </a:xfrm>
          <a:prstGeom prst="rect">
            <a:avLst/>
          </a:prstGeom>
          <a:noFill/>
          <a:ln>
            <a:noFill/>
          </a:ln>
        </p:spPr>
        <p:txBody>
          <a:bodyPr spcFirstLastPara="1" wrap="square" lIns="91425" tIns="91425" rIns="91425" bIns="91425" anchor="t" anchorCtr="0">
            <a:noAutofit/>
          </a:bodyPr>
          <a:lstStyle/>
          <a:p>
            <a:pPr marL="63500" lvl="0" indent="0" algn="l">
              <a:spcBef>
                <a:spcPts val="500"/>
              </a:spcBef>
              <a:buClr>
                <a:schemeClr val="dk1"/>
              </a:buClr>
              <a:buSzPts val="1100"/>
            </a:pPr>
            <a:r>
              <a:rPr lang="en-GB" sz="1800" b="1" dirty="0">
                <a:solidFill>
                  <a:schemeClr val="tx1"/>
                </a:solidFill>
                <a:latin typeface="Calibri"/>
                <a:ea typeface="Calibri"/>
                <a:cs typeface="Calibri"/>
                <a:sym typeface="Calibri"/>
              </a:rPr>
              <a:t>1st section: Where do you and your colleagues publish and read science?</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a. In which journal(s) are the topics of your thesis being published? </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b. Which journal(s) have you read more articles from? </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c. Which journal is the most read in your research area/field?</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d. Which journals do you cite?</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 </a:t>
            </a:r>
          </a:p>
          <a:p>
            <a:pPr marL="63500" indent="0" algn="l">
              <a:spcBef>
                <a:spcPts val="500"/>
              </a:spcBef>
              <a:buClr>
                <a:schemeClr val="dk1"/>
              </a:buClr>
              <a:buSzPts val="1100"/>
            </a:pPr>
            <a:r>
              <a:rPr lang="en-GB" sz="1800" dirty="0">
                <a:solidFill>
                  <a:schemeClr val="tx1"/>
                </a:solidFill>
                <a:latin typeface="Calibri"/>
                <a:ea typeface="Calibri"/>
                <a:cs typeface="Calibri"/>
                <a:sym typeface="Calibri"/>
              </a:rPr>
              <a:t>2nd section: Where would you like to publish?</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 </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3rd section: What is a good journal in which to publish?</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 </a:t>
            </a:r>
            <a:endParaRPr sz="1704" i="1" dirty="0">
              <a:solidFill>
                <a:schemeClr val="tx1"/>
              </a:solidFill>
            </a:endParaRPr>
          </a:p>
        </p:txBody>
      </p:sp>
      <p:sp>
        <p:nvSpPr>
          <p:cNvPr id="4" name="TextBox 3">
            <a:extLst>
              <a:ext uri="{FF2B5EF4-FFF2-40B4-BE49-F238E27FC236}">
                <a16:creationId xmlns:a16="http://schemas.microsoft.com/office/drawing/2014/main" id="{C77AD320-0942-16EA-B5E2-B1BACB69245C}"/>
              </a:ext>
            </a:extLst>
          </p:cNvPr>
          <p:cNvSpPr txBox="1"/>
          <p:nvPr/>
        </p:nvSpPr>
        <p:spPr>
          <a:xfrm>
            <a:off x="6960870" y="4264313"/>
            <a:ext cx="2183130" cy="861774"/>
          </a:xfrm>
          <a:prstGeom prst="rect">
            <a:avLst/>
          </a:prstGeom>
          <a:noFill/>
        </p:spPr>
        <p:txBody>
          <a:bodyPr wrap="square" rtlCol="0">
            <a:spAutoFit/>
          </a:bodyPr>
          <a:lstStyle/>
          <a:p>
            <a:pPr lvl="0">
              <a:buSzPts val="1100"/>
              <a:defRPr/>
            </a:pPr>
            <a:r>
              <a:rPr lang="en-GB" sz="1000" b="1" dirty="0">
                <a:solidFill>
                  <a:schemeClr val="dk1"/>
                </a:solidFill>
              </a:rPr>
              <a:t>document for </a:t>
            </a:r>
            <a:r>
              <a:rPr lang="en-GB" sz="1000" b="1" dirty="0" err="1">
                <a:solidFill>
                  <a:schemeClr val="dk1"/>
                </a:solidFill>
              </a:rPr>
              <a:t>shareback</a:t>
            </a:r>
            <a:endParaRPr lang="en-GB" sz="1000" b="1" dirty="0">
              <a:solidFill>
                <a:schemeClr val="dk1"/>
              </a:solidFill>
            </a:endParaRPr>
          </a:p>
          <a:p>
            <a:pPr lvl="0">
              <a:buSzPts val="1100"/>
              <a:defRPr/>
            </a:pPr>
            <a:r>
              <a:rPr lang="en-US" sz="1000" dirty="0">
                <a:hlinkClick r:id="rId3"/>
              </a:rPr>
              <a:t>https://docs.google.com/spreadsheets/d/1-zLcPqdbhtIVwyQoKOq8mDBL3zusmI7qi1fvs-I6s4s/edit?usp=sharing</a:t>
            </a:r>
            <a:r>
              <a:rPr lang="en-US" sz="1000" dirty="0"/>
              <a:t> </a:t>
            </a:r>
          </a:p>
        </p:txBody>
      </p:sp>
      <p:sp>
        <p:nvSpPr>
          <p:cNvPr id="5" name="TextBox 4">
            <a:extLst>
              <a:ext uri="{FF2B5EF4-FFF2-40B4-BE49-F238E27FC236}">
                <a16:creationId xmlns:a16="http://schemas.microsoft.com/office/drawing/2014/main" id="{9DF866D6-3621-8246-CCF6-80DE02B5A15A}"/>
              </a:ext>
            </a:extLst>
          </p:cNvPr>
          <p:cNvSpPr txBox="1"/>
          <p:nvPr/>
        </p:nvSpPr>
        <p:spPr>
          <a:xfrm>
            <a:off x="6763207" y="3454341"/>
            <a:ext cx="2295821" cy="307777"/>
          </a:xfrm>
          <a:prstGeom prst="rect">
            <a:avLst/>
          </a:prstGeom>
          <a:noFill/>
        </p:spPr>
        <p:txBody>
          <a:bodyPr wrap="none" rtlCol="0">
            <a:spAutoFit/>
          </a:bodyPr>
          <a:lstStyle/>
          <a:p>
            <a:r>
              <a:rPr lang="en-US" dirty="0" err="1">
                <a:solidFill>
                  <a:schemeClr val="accent4">
                    <a:lumMod val="75000"/>
                  </a:schemeClr>
                </a:solidFill>
              </a:rPr>
              <a:t>PleaseUseCamelBackText</a:t>
            </a:r>
            <a:endParaRPr lang="en-US" dirty="0">
              <a:solidFill>
                <a:schemeClr val="accent4">
                  <a:lumMod val="75000"/>
                </a:schemeClr>
              </a:solidFill>
            </a:endParaRPr>
          </a:p>
        </p:txBody>
      </p:sp>
      <p:cxnSp>
        <p:nvCxnSpPr>
          <p:cNvPr id="7" name="Curved Connector 6">
            <a:extLst>
              <a:ext uri="{FF2B5EF4-FFF2-40B4-BE49-F238E27FC236}">
                <a16:creationId xmlns:a16="http://schemas.microsoft.com/office/drawing/2014/main" id="{E0FEA6B3-78BC-C4EC-E210-3F33BB062019}"/>
              </a:ext>
            </a:extLst>
          </p:cNvPr>
          <p:cNvCxnSpPr>
            <a:cxnSpLocks/>
            <a:stCxn id="5" idx="2"/>
            <a:endCxn id="4" idx="0"/>
          </p:cNvCxnSpPr>
          <p:nvPr/>
        </p:nvCxnSpPr>
        <p:spPr>
          <a:xfrm rot="16200000" flipH="1">
            <a:off x="7730679" y="3942556"/>
            <a:ext cx="502195" cy="141317"/>
          </a:xfrm>
          <a:prstGeom prst="curvedConnector3">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168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2D5728-177A-FD67-87A9-E86C49ECDEF9}"/>
              </a:ext>
            </a:extLst>
          </p:cNvPr>
          <p:cNvSpPr txBox="1"/>
          <p:nvPr/>
        </p:nvSpPr>
        <p:spPr>
          <a:xfrm>
            <a:off x="5014451" y="53915"/>
            <a:ext cx="4208207" cy="307777"/>
          </a:xfrm>
          <a:prstGeom prst="rect">
            <a:avLst/>
          </a:prstGeom>
          <a:noFill/>
        </p:spPr>
        <p:txBody>
          <a:bodyPr wrap="square" rtlCol="0">
            <a:spAutoFit/>
          </a:bodyPr>
          <a:lstStyle/>
          <a:p>
            <a:r>
              <a:rPr lang="en-US" i="1" dirty="0">
                <a:solidFill>
                  <a:schemeClr val="accent4">
                    <a:lumMod val="75000"/>
                  </a:schemeClr>
                </a:solidFill>
              </a:rPr>
              <a:t>Which journal(s) have you read more articles from?</a:t>
            </a:r>
          </a:p>
        </p:txBody>
      </p:sp>
      <p:sp>
        <p:nvSpPr>
          <p:cNvPr id="5" name="TextBox 4">
            <a:extLst>
              <a:ext uri="{FF2B5EF4-FFF2-40B4-BE49-F238E27FC236}">
                <a16:creationId xmlns:a16="http://schemas.microsoft.com/office/drawing/2014/main" id="{ECA01824-F446-BC69-C224-B8F9FA835AE0}"/>
              </a:ext>
            </a:extLst>
          </p:cNvPr>
          <p:cNvSpPr txBox="1"/>
          <p:nvPr/>
        </p:nvSpPr>
        <p:spPr>
          <a:xfrm>
            <a:off x="329381" y="2571750"/>
            <a:ext cx="2679290" cy="523220"/>
          </a:xfrm>
          <a:prstGeom prst="rect">
            <a:avLst/>
          </a:prstGeom>
          <a:noFill/>
        </p:spPr>
        <p:txBody>
          <a:bodyPr wrap="square">
            <a:spAutoFit/>
          </a:bodyPr>
          <a:lstStyle/>
          <a:p>
            <a:r>
              <a:rPr lang="en-US" sz="1400" b="0" i="1" dirty="0">
                <a:solidFill>
                  <a:schemeClr val="accent4">
                    <a:lumMod val="75000"/>
                  </a:schemeClr>
                </a:solidFill>
                <a:effectLst/>
                <a:latin typeface="Calibri" panose="020F0502020204030204" pitchFamily="34" charset="0"/>
              </a:rPr>
              <a:t>Which journal is the most read in your research area/field?</a:t>
            </a:r>
            <a:endParaRPr lang="en-US" dirty="0">
              <a:solidFill>
                <a:schemeClr val="accent4">
                  <a:lumMod val="75000"/>
                </a:schemeClr>
              </a:solidFill>
            </a:endParaRPr>
          </a:p>
        </p:txBody>
      </p:sp>
      <p:sp>
        <p:nvSpPr>
          <p:cNvPr id="7" name="TextBox 6">
            <a:extLst>
              <a:ext uri="{FF2B5EF4-FFF2-40B4-BE49-F238E27FC236}">
                <a16:creationId xmlns:a16="http://schemas.microsoft.com/office/drawing/2014/main" id="{529A36AC-219B-8732-17A2-0D8CF2D00BFF}"/>
              </a:ext>
            </a:extLst>
          </p:cNvPr>
          <p:cNvSpPr txBox="1"/>
          <p:nvPr/>
        </p:nvSpPr>
        <p:spPr>
          <a:xfrm>
            <a:off x="6135330" y="2571750"/>
            <a:ext cx="2217174" cy="307777"/>
          </a:xfrm>
          <a:prstGeom prst="rect">
            <a:avLst/>
          </a:prstGeom>
          <a:noFill/>
        </p:spPr>
        <p:txBody>
          <a:bodyPr wrap="square">
            <a:spAutoFit/>
          </a:bodyPr>
          <a:lstStyle/>
          <a:p>
            <a:r>
              <a:rPr lang="en-US" sz="1400" b="0" i="1" dirty="0">
                <a:solidFill>
                  <a:schemeClr val="accent4">
                    <a:lumMod val="75000"/>
                  </a:schemeClr>
                </a:solidFill>
                <a:effectLst/>
                <a:latin typeface="Calibri" panose="020F0502020204030204" pitchFamily="34" charset="0"/>
              </a:rPr>
              <a:t>Which journals do you cite?</a:t>
            </a:r>
            <a:endParaRPr lang="en-US" dirty="0">
              <a:solidFill>
                <a:schemeClr val="accent4">
                  <a:lumMod val="75000"/>
                </a:schemeClr>
              </a:solidFill>
            </a:endParaRPr>
          </a:p>
        </p:txBody>
      </p:sp>
      <p:pic>
        <p:nvPicPr>
          <p:cNvPr id="9" name="Picture 8" descr="A close-up of words&#10;&#10;AI-generated content may be incorrect.">
            <a:extLst>
              <a:ext uri="{FF2B5EF4-FFF2-40B4-BE49-F238E27FC236}">
                <a16:creationId xmlns:a16="http://schemas.microsoft.com/office/drawing/2014/main" id="{F2299B33-6EFB-B3C6-B616-2A571AEF4426}"/>
              </a:ext>
            </a:extLst>
          </p:cNvPr>
          <p:cNvPicPr>
            <a:picLocks noChangeAspect="1"/>
          </p:cNvPicPr>
          <p:nvPr/>
        </p:nvPicPr>
        <p:blipFill>
          <a:blip r:embed="rId3"/>
          <a:stretch>
            <a:fillRect/>
          </a:stretch>
        </p:blipFill>
        <p:spPr>
          <a:xfrm>
            <a:off x="580047" y="336639"/>
            <a:ext cx="2969398" cy="2212885"/>
          </a:xfrm>
          <a:prstGeom prst="rect">
            <a:avLst/>
          </a:prstGeom>
        </p:spPr>
      </p:pic>
      <p:pic>
        <p:nvPicPr>
          <p:cNvPr id="11" name="Picture 10" descr="A close-up of words&#10;&#10;AI-generated content may be incorrect.">
            <a:extLst>
              <a:ext uri="{FF2B5EF4-FFF2-40B4-BE49-F238E27FC236}">
                <a16:creationId xmlns:a16="http://schemas.microsoft.com/office/drawing/2014/main" id="{6B51BA7E-3D5D-E643-23B6-56BDA37A80BB}"/>
              </a:ext>
            </a:extLst>
          </p:cNvPr>
          <p:cNvPicPr>
            <a:picLocks noChangeAspect="1"/>
          </p:cNvPicPr>
          <p:nvPr/>
        </p:nvPicPr>
        <p:blipFill>
          <a:blip r:embed="rId4"/>
          <a:stretch>
            <a:fillRect/>
          </a:stretch>
        </p:blipFill>
        <p:spPr>
          <a:xfrm>
            <a:off x="5800473" y="494431"/>
            <a:ext cx="2886888" cy="2077319"/>
          </a:xfrm>
          <a:prstGeom prst="rect">
            <a:avLst/>
          </a:prstGeom>
        </p:spPr>
      </p:pic>
      <p:pic>
        <p:nvPicPr>
          <p:cNvPr id="13" name="Picture 12" descr="A close-up of words&#10;&#10;AI-generated content may be incorrect.">
            <a:extLst>
              <a:ext uri="{FF2B5EF4-FFF2-40B4-BE49-F238E27FC236}">
                <a16:creationId xmlns:a16="http://schemas.microsoft.com/office/drawing/2014/main" id="{9D44B333-5A63-11F9-379C-56F41B7A8617}"/>
              </a:ext>
            </a:extLst>
          </p:cNvPr>
          <p:cNvPicPr>
            <a:picLocks noChangeAspect="1"/>
          </p:cNvPicPr>
          <p:nvPr/>
        </p:nvPicPr>
        <p:blipFill>
          <a:blip r:embed="rId5"/>
          <a:stretch>
            <a:fillRect/>
          </a:stretch>
        </p:blipFill>
        <p:spPr>
          <a:xfrm>
            <a:off x="383071" y="3073508"/>
            <a:ext cx="2679290" cy="1883338"/>
          </a:xfrm>
          <a:prstGeom prst="rect">
            <a:avLst/>
          </a:prstGeom>
        </p:spPr>
      </p:pic>
      <p:pic>
        <p:nvPicPr>
          <p:cNvPr id="15" name="Picture 14" descr="A close-up of words&#10;&#10;AI-generated content may be incorrect.">
            <a:extLst>
              <a:ext uri="{FF2B5EF4-FFF2-40B4-BE49-F238E27FC236}">
                <a16:creationId xmlns:a16="http://schemas.microsoft.com/office/drawing/2014/main" id="{2183648C-6DAE-C37F-02BD-B9DF5389D6F6}"/>
              </a:ext>
            </a:extLst>
          </p:cNvPr>
          <p:cNvPicPr>
            <a:picLocks noChangeAspect="1"/>
          </p:cNvPicPr>
          <p:nvPr/>
        </p:nvPicPr>
        <p:blipFill>
          <a:blip r:embed="rId6"/>
          <a:stretch>
            <a:fillRect/>
          </a:stretch>
        </p:blipFill>
        <p:spPr>
          <a:xfrm>
            <a:off x="5671989" y="2879527"/>
            <a:ext cx="2882076" cy="2077319"/>
          </a:xfrm>
          <a:prstGeom prst="rect">
            <a:avLst/>
          </a:prstGeom>
        </p:spPr>
      </p:pic>
      <p:sp>
        <p:nvSpPr>
          <p:cNvPr id="16" name="TextBox 15">
            <a:extLst>
              <a:ext uri="{FF2B5EF4-FFF2-40B4-BE49-F238E27FC236}">
                <a16:creationId xmlns:a16="http://schemas.microsoft.com/office/drawing/2014/main" id="{B60C4356-F55D-4976-DC6E-9E84D8EBA39C}"/>
              </a:ext>
            </a:extLst>
          </p:cNvPr>
          <p:cNvSpPr txBox="1"/>
          <p:nvPr/>
        </p:nvSpPr>
        <p:spPr>
          <a:xfrm>
            <a:off x="77972" y="56706"/>
            <a:ext cx="4494027" cy="523220"/>
          </a:xfrm>
          <a:prstGeom prst="rect">
            <a:avLst/>
          </a:prstGeom>
          <a:noFill/>
        </p:spPr>
        <p:txBody>
          <a:bodyPr wrap="square" rtlCol="0">
            <a:spAutoFit/>
          </a:bodyPr>
          <a:lstStyle/>
          <a:p>
            <a:r>
              <a:rPr lang="en-US" i="1" dirty="0">
                <a:solidFill>
                  <a:schemeClr val="accent4">
                    <a:lumMod val="75000"/>
                  </a:schemeClr>
                </a:solidFill>
              </a:rPr>
              <a:t>In which journal(s) are the topics of your thesis being published?</a:t>
            </a:r>
            <a:endParaRPr lang="en-US" dirty="0">
              <a:solidFill>
                <a:schemeClr val="accent4">
                  <a:lumMod val="75000"/>
                </a:schemeClr>
              </a:solidFill>
            </a:endParaRPr>
          </a:p>
        </p:txBody>
      </p:sp>
    </p:spTree>
    <p:extLst>
      <p:ext uri="{BB962C8B-B14F-4D97-AF65-F5344CB8AC3E}">
        <p14:creationId xmlns:p14="http://schemas.microsoft.com/office/powerpoint/2010/main" val="2942691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086DDEBB-A8D0-41E3-5984-5AA3E9EB67F2}"/>
            </a:ext>
          </a:extLst>
        </p:cNvPr>
        <p:cNvGrpSpPr/>
        <p:nvPr/>
      </p:nvGrpSpPr>
      <p:grpSpPr>
        <a:xfrm>
          <a:off x="0" y="0"/>
          <a:ext cx="0" cy="0"/>
          <a:chOff x="0" y="0"/>
          <a:chExt cx="0" cy="0"/>
        </a:xfrm>
      </p:grpSpPr>
      <p:sp>
        <p:nvSpPr>
          <p:cNvPr id="127" name="Google Shape;127;p9">
            <a:extLst>
              <a:ext uri="{FF2B5EF4-FFF2-40B4-BE49-F238E27FC236}">
                <a16:creationId xmlns:a16="http://schemas.microsoft.com/office/drawing/2014/main" id="{A80020EB-B9DC-253B-9FA4-46F46886E6DB}"/>
              </a:ext>
            </a:extLst>
          </p:cNvPr>
          <p:cNvSpPr txBox="1">
            <a:spLocks noGrp="1"/>
          </p:cNvSpPr>
          <p:nvPr>
            <p:ph type="subTitle" idx="1"/>
          </p:nvPr>
        </p:nvSpPr>
        <p:spPr>
          <a:xfrm>
            <a:off x="311700" y="1018900"/>
            <a:ext cx="8520600" cy="2548800"/>
          </a:xfrm>
          <a:prstGeom prst="rect">
            <a:avLst/>
          </a:prstGeom>
          <a:noFill/>
          <a:ln>
            <a:noFill/>
          </a:ln>
        </p:spPr>
        <p:txBody>
          <a:bodyPr spcFirstLastPara="1" wrap="square" lIns="91425" tIns="91425" rIns="91425" bIns="91425" anchor="t" anchorCtr="0">
            <a:noAutofit/>
          </a:bodyPr>
          <a:lstStyle/>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1st section: Where do you and your colleagues publish and read science?</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 </a:t>
            </a:r>
          </a:p>
          <a:p>
            <a:pPr marL="63500" indent="0" algn="l">
              <a:spcBef>
                <a:spcPts val="500"/>
              </a:spcBef>
              <a:buClr>
                <a:schemeClr val="dk1"/>
              </a:buClr>
              <a:buSzPts val="1100"/>
            </a:pPr>
            <a:r>
              <a:rPr lang="en-GB" sz="1800" b="1" dirty="0">
                <a:solidFill>
                  <a:schemeClr val="tx1"/>
                </a:solidFill>
                <a:latin typeface="Calibri"/>
                <a:ea typeface="Calibri"/>
                <a:cs typeface="Calibri"/>
                <a:sym typeface="Calibri"/>
              </a:rPr>
              <a:t>2nd section: Where would you like to publish?</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a. Where do you want to publish? </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b. Why?</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 </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3rd section: What is a good journal in which to publish?</a:t>
            </a:r>
          </a:p>
        </p:txBody>
      </p:sp>
      <p:sp>
        <p:nvSpPr>
          <p:cNvPr id="4" name="Google Shape;126;p9">
            <a:extLst>
              <a:ext uri="{FF2B5EF4-FFF2-40B4-BE49-F238E27FC236}">
                <a16:creationId xmlns:a16="http://schemas.microsoft.com/office/drawing/2014/main" id="{DAD708B6-157A-B395-D614-C7EBDAA61146}"/>
              </a:ext>
            </a:extLst>
          </p:cNvPr>
          <p:cNvSpPr txBox="1">
            <a:spLocks/>
          </p:cNvSpPr>
          <p:nvPr/>
        </p:nvSpPr>
        <p:spPr>
          <a:xfrm>
            <a:off x="311700" y="290075"/>
            <a:ext cx="8520600" cy="578100"/>
          </a:xfrm>
          <a:prstGeom prst="rect">
            <a:avLst/>
          </a:prstGeom>
          <a:noFill/>
          <a:ln>
            <a:noFill/>
          </a:ln>
        </p:spPr>
        <p:txBody>
          <a:bodyPr spcFirstLastPara="1" wrap="square" lIns="91425" tIns="91425" rIns="91425" bIns="91425" anchor="b" anchorCtr="0">
            <a:normAutofit fontScale="90000" lnSpcReduction="2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buSzPct val="175084"/>
            </a:pPr>
            <a:r>
              <a:rPr lang="en-GB" sz="3300" b="1">
                <a:solidFill>
                  <a:srgbClr val="2A2A2A"/>
                </a:solidFill>
              </a:rPr>
              <a:t>Breakout activity </a:t>
            </a:r>
            <a:r>
              <a:rPr lang="en-GB" sz="3300">
                <a:solidFill>
                  <a:srgbClr val="2A2A2A"/>
                </a:solidFill>
              </a:rPr>
              <a:t>– Choosing journals </a:t>
            </a:r>
            <a:r>
              <a:rPr lang="en-GB" sz="3300">
                <a:solidFill>
                  <a:srgbClr val="FF0000"/>
                </a:solidFill>
              </a:rPr>
              <a:t>(55 min)</a:t>
            </a:r>
            <a:endParaRPr lang="en-GB" sz="6100" i="1" dirty="0">
              <a:solidFill>
                <a:srgbClr val="FF0000"/>
              </a:solidFill>
            </a:endParaRPr>
          </a:p>
        </p:txBody>
      </p:sp>
      <p:sp>
        <p:nvSpPr>
          <p:cNvPr id="10" name="TextBox 9">
            <a:extLst>
              <a:ext uri="{FF2B5EF4-FFF2-40B4-BE49-F238E27FC236}">
                <a16:creationId xmlns:a16="http://schemas.microsoft.com/office/drawing/2014/main" id="{3C44B621-7813-6904-817E-F938BA5FA9D4}"/>
              </a:ext>
            </a:extLst>
          </p:cNvPr>
          <p:cNvSpPr txBox="1"/>
          <p:nvPr/>
        </p:nvSpPr>
        <p:spPr>
          <a:xfrm>
            <a:off x="6960870" y="4264313"/>
            <a:ext cx="2183130" cy="861774"/>
          </a:xfrm>
          <a:prstGeom prst="rect">
            <a:avLst/>
          </a:prstGeom>
          <a:noFill/>
        </p:spPr>
        <p:txBody>
          <a:bodyPr wrap="square" rtlCol="0">
            <a:spAutoFit/>
          </a:bodyPr>
          <a:lstStyle/>
          <a:p>
            <a:pPr lvl="0">
              <a:buSzPts val="1100"/>
              <a:defRPr/>
            </a:pPr>
            <a:r>
              <a:rPr lang="en-GB" sz="1000" b="1" dirty="0">
                <a:solidFill>
                  <a:schemeClr val="dk1"/>
                </a:solidFill>
              </a:rPr>
              <a:t>document for </a:t>
            </a:r>
            <a:r>
              <a:rPr lang="en-GB" sz="1000" b="1" dirty="0" err="1">
                <a:solidFill>
                  <a:schemeClr val="dk1"/>
                </a:solidFill>
              </a:rPr>
              <a:t>shareback</a:t>
            </a:r>
            <a:endParaRPr lang="en-GB" sz="1000" b="1" dirty="0">
              <a:solidFill>
                <a:schemeClr val="dk1"/>
              </a:solidFill>
            </a:endParaRPr>
          </a:p>
          <a:p>
            <a:pPr lvl="0">
              <a:buSzPts val="1100"/>
              <a:defRPr/>
            </a:pPr>
            <a:r>
              <a:rPr lang="en-US" sz="1000" dirty="0">
                <a:hlinkClick r:id="rId3"/>
              </a:rPr>
              <a:t>https://docs.google.com/spreadsheets/d/1-zLcPqdbhtIVwyQoKOq8mDBL3zusmI7qi1fvs-I6s4s/edit?usp=sharing</a:t>
            </a:r>
            <a:r>
              <a:rPr lang="en-US" sz="1000" dirty="0"/>
              <a:t> </a:t>
            </a:r>
          </a:p>
        </p:txBody>
      </p:sp>
      <p:sp>
        <p:nvSpPr>
          <p:cNvPr id="11" name="TextBox 10">
            <a:extLst>
              <a:ext uri="{FF2B5EF4-FFF2-40B4-BE49-F238E27FC236}">
                <a16:creationId xmlns:a16="http://schemas.microsoft.com/office/drawing/2014/main" id="{394490DC-70CB-D202-274C-2C17B21A6F82}"/>
              </a:ext>
            </a:extLst>
          </p:cNvPr>
          <p:cNvSpPr txBox="1"/>
          <p:nvPr/>
        </p:nvSpPr>
        <p:spPr>
          <a:xfrm>
            <a:off x="6763207" y="3454341"/>
            <a:ext cx="2295821" cy="307777"/>
          </a:xfrm>
          <a:prstGeom prst="rect">
            <a:avLst/>
          </a:prstGeom>
          <a:noFill/>
        </p:spPr>
        <p:txBody>
          <a:bodyPr wrap="none" rtlCol="0">
            <a:spAutoFit/>
          </a:bodyPr>
          <a:lstStyle/>
          <a:p>
            <a:r>
              <a:rPr lang="en-US" dirty="0" err="1">
                <a:solidFill>
                  <a:schemeClr val="accent4">
                    <a:lumMod val="75000"/>
                  </a:schemeClr>
                </a:solidFill>
              </a:rPr>
              <a:t>PleaseUseCamelBackText</a:t>
            </a:r>
            <a:endParaRPr lang="en-US" dirty="0">
              <a:solidFill>
                <a:schemeClr val="accent4">
                  <a:lumMod val="75000"/>
                </a:schemeClr>
              </a:solidFill>
            </a:endParaRPr>
          </a:p>
        </p:txBody>
      </p:sp>
      <p:cxnSp>
        <p:nvCxnSpPr>
          <p:cNvPr id="12" name="Curved Connector 11">
            <a:extLst>
              <a:ext uri="{FF2B5EF4-FFF2-40B4-BE49-F238E27FC236}">
                <a16:creationId xmlns:a16="http://schemas.microsoft.com/office/drawing/2014/main" id="{82FA14BA-A9CE-0B3E-9751-4EFF05B1C3AD}"/>
              </a:ext>
            </a:extLst>
          </p:cNvPr>
          <p:cNvCxnSpPr>
            <a:cxnSpLocks/>
            <a:stCxn id="11" idx="2"/>
          </p:cNvCxnSpPr>
          <p:nvPr/>
        </p:nvCxnSpPr>
        <p:spPr>
          <a:xfrm rot="16200000" flipH="1">
            <a:off x="7730679" y="3942557"/>
            <a:ext cx="502194" cy="141316"/>
          </a:xfrm>
          <a:prstGeom prst="curvedConnector3">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020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004BF-998D-D0B6-AB8B-44D64B6AF8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6DFD5F-24B6-71B8-CB1C-40D847C1BF4C}"/>
              </a:ext>
            </a:extLst>
          </p:cNvPr>
          <p:cNvSpPr txBox="1"/>
          <p:nvPr/>
        </p:nvSpPr>
        <p:spPr>
          <a:xfrm>
            <a:off x="594850" y="165660"/>
            <a:ext cx="3210233" cy="369332"/>
          </a:xfrm>
          <a:prstGeom prst="rect">
            <a:avLst/>
          </a:prstGeom>
          <a:noFill/>
        </p:spPr>
        <p:txBody>
          <a:bodyPr wrap="square">
            <a:spAutoFit/>
          </a:bodyPr>
          <a:lstStyle/>
          <a:p>
            <a:r>
              <a:rPr lang="en-US" sz="1800" b="1" i="1" dirty="0">
                <a:effectLst/>
                <a:latin typeface="Calibri" panose="020F0502020204030204" pitchFamily="34" charset="0"/>
              </a:rPr>
              <a:t>Where do you want to publish?</a:t>
            </a:r>
            <a:endParaRPr lang="en-US" sz="1800" b="1" dirty="0"/>
          </a:p>
        </p:txBody>
      </p:sp>
      <p:sp>
        <p:nvSpPr>
          <p:cNvPr id="4" name="TextBox 3">
            <a:extLst>
              <a:ext uri="{FF2B5EF4-FFF2-40B4-BE49-F238E27FC236}">
                <a16:creationId xmlns:a16="http://schemas.microsoft.com/office/drawing/2014/main" id="{8AD50E2A-ADDD-89DF-0AD4-49C884CBF26C}"/>
              </a:ext>
            </a:extLst>
          </p:cNvPr>
          <p:cNvSpPr txBox="1"/>
          <p:nvPr/>
        </p:nvSpPr>
        <p:spPr>
          <a:xfrm>
            <a:off x="6132489" y="1803684"/>
            <a:ext cx="1094221" cy="369332"/>
          </a:xfrm>
          <a:prstGeom prst="rect">
            <a:avLst/>
          </a:prstGeom>
          <a:noFill/>
        </p:spPr>
        <p:txBody>
          <a:bodyPr wrap="square">
            <a:spAutoFit/>
          </a:bodyPr>
          <a:lstStyle/>
          <a:p>
            <a:pPr algn="ctr"/>
            <a:r>
              <a:rPr lang="en-US" sz="1800" b="1" i="1" dirty="0">
                <a:effectLst/>
                <a:latin typeface="Calibri" panose="020F0502020204030204" pitchFamily="34" charset="0"/>
              </a:rPr>
              <a:t>Why?</a:t>
            </a:r>
            <a:endParaRPr lang="en-US" sz="1800" b="1" dirty="0"/>
          </a:p>
        </p:txBody>
      </p:sp>
      <p:pic>
        <p:nvPicPr>
          <p:cNvPr id="6" name="Picture 5" descr="A close-up of words&#10;&#10;AI-generated content may be incorrect.">
            <a:extLst>
              <a:ext uri="{FF2B5EF4-FFF2-40B4-BE49-F238E27FC236}">
                <a16:creationId xmlns:a16="http://schemas.microsoft.com/office/drawing/2014/main" id="{7E5492BF-13AB-D5A1-0615-3D3D30C93C2C}"/>
              </a:ext>
            </a:extLst>
          </p:cNvPr>
          <p:cNvPicPr>
            <a:picLocks noChangeAspect="1"/>
          </p:cNvPicPr>
          <p:nvPr/>
        </p:nvPicPr>
        <p:blipFill>
          <a:blip r:embed="rId3"/>
          <a:stretch>
            <a:fillRect/>
          </a:stretch>
        </p:blipFill>
        <p:spPr>
          <a:xfrm>
            <a:off x="314946" y="608941"/>
            <a:ext cx="3912768" cy="2758817"/>
          </a:xfrm>
          <a:prstGeom prst="rect">
            <a:avLst/>
          </a:prstGeom>
        </p:spPr>
      </p:pic>
      <p:pic>
        <p:nvPicPr>
          <p:cNvPr id="8" name="Picture 7" descr="A close-up of words&#10;&#10;AI-generated content may be incorrect.">
            <a:extLst>
              <a:ext uri="{FF2B5EF4-FFF2-40B4-BE49-F238E27FC236}">
                <a16:creationId xmlns:a16="http://schemas.microsoft.com/office/drawing/2014/main" id="{079C8A05-9E1D-B1E9-AE5E-FFDB4C0D229D}"/>
              </a:ext>
            </a:extLst>
          </p:cNvPr>
          <p:cNvPicPr>
            <a:picLocks noChangeAspect="1"/>
          </p:cNvPicPr>
          <p:nvPr/>
        </p:nvPicPr>
        <p:blipFill>
          <a:blip r:embed="rId4"/>
          <a:stretch>
            <a:fillRect/>
          </a:stretch>
        </p:blipFill>
        <p:spPr>
          <a:xfrm>
            <a:off x="4729316" y="2132915"/>
            <a:ext cx="4217725" cy="2780205"/>
          </a:xfrm>
          <a:prstGeom prst="rect">
            <a:avLst/>
          </a:prstGeom>
        </p:spPr>
      </p:pic>
    </p:spTree>
    <p:extLst>
      <p:ext uri="{BB962C8B-B14F-4D97-AF65-F5344CB8AC3E}">
        <p14:creationId xmlns:p14="http://schemas.microsoft.com/office/powerpoint/2010/main" val="3041298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4FF1B832-F70E-F8FE-F2F5-8875A12E05BA}"/>
            </a:ext>
          </a:extLst>
        </p:cNvPr>
        <p:cNvGrpSpPr/>
        <p:nvPr/>
      </p:nvGrpSpPr>
      <p:grpSpPr>
        <a:xfrm>
          <a:off x="0" y="0"/>
          <a:ext cx="0" cy="0"/>
          <a:chOff x="0" y="0"/>
          <a:chExt cx="0" cy="0"/>
        </a:xfrm>
      </p:grpSpPr>
      <p:sp>
        <p:nvSpPr>
          <p:cNvPr id="127" name="Google Shape;127;p9">
            <a:extLst>
              <a:ext uri="{FF2B5EF4-FFF2-40B4-BE49-F238E27FC236}">
                <a16:creationId xmlns:a16="http://schemas.microsoft.com/office/drawing/2014/main" id="{77027D41-8148-C539-28A0-C9CB2490D6CC}"/>
              </a:ext>
            </a:extLst>
          </p:cNvPr>
          <p:cNvSpPr txBox="1">
            <a:spLocks noGrp="1"/>
          </p:cNvSpPr>
          <p:nvPr>
            <p:ph type="subTitle" idx="1"/>
          </p:nvPr>
        </p:nvSpPr>
        <p:spPr>
          <a:xfrm>
            <a:off x="311700" y="1018900"/>
            <a:ext cx="8520600" cy="2548800"/>
          </a:xfrm>
          <a:prstGeom prst="rect">
            <a:avLst/>
          </a:prstGeom>
          <a:noFill/>
          <a:ln>
            <a:noFill/>
          </a:ln>
        </p:spPr>
        <p:txBody>
          <a:bodyPr spcFirstLastPara="1" wrap="square" lIns="91425" tIns="91425" rIns="91425" bIns="91425" anchor="t" anchorCtr="0">
            <a:noAutofit/>
          </a:bodyPr>
          <a:lstStyle/>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1st section: Where do you and your colleagues publish and read science?</a:t>
            </a:r>
          </a:p>
          <a:p>
            <a:pPr marL="63500" lvl="0" indent="0" algn="l">
              <a:spcBef>
                <a:spcPts val="500"/>
              </a:spcBef>
              <a:buClr>
                <a:schemeClr val="dk1"/>
              </a:buClr>
              <a:buSzPts val="1100"/>
            </a:pPr>
            <a:r>
              <a:rPr lang="en-GB" sz="1800" dirty="0">
                <a:solidFill>
                  <a:schemeClr val="tx1"/>
                </a:solidFill>
                <a:latin typeface="Calibri"/>
                <a:ea typeface="Calibri"/>
                <a:cs typeface="Calibri"/>
                <a:sym typeface="Calibri"/>
              </a:rPr>
              <a:t> </a:t>
            </a:r>
          </a:p>
          <a:p>
            <a:pPr marL="63500" indent="0" algn="l">
              <a:spcBef>
                <a:spcPts val="500"/>
              </a:spcBef>
              <a:buClr>
                <a:schemeClr val="dk1"/>
              </a:buClr>
              <a:buSzPts val="1100"/>
            </a:pPr>
            <a:r>
              <a:rPr lang="en-GB" sz="1800" dirty="0">
                <a:solidFill>
                  <a:schemeClr val="tx1"/>
                </a:solidFill>
                <a:latin typeface="Calibri"/>
                <a:ea typeface="Calibri"/>
                <a:cs typeface="Calibri"/>
                <a:sym typeface="Calibri"/>
              </a:rPr>
              <a:t>2nd section: Where would you like to publish?</a:t>
            </a:r>
          </a:p>
          <a:p>
            <a:pPr marL="63500" lvl="0" indent="0" algn="l">
              <a:spcBef>
                <a:spcPts val="500"/>
              </a:spcBef>
              <a:buClr>
                <a:schemeClr val="dk1"/>
              </a:buClr>
              <a:buSzPts val="1100"/>
            </a:pPr>
            <a:endParaRPr lang="en-GB" sz="1800" dirty="0">
              <a:solidFill>
                <a:schemeClr val="tx1"/>
              </a:solidFill>
              <a:latin typeface="Calibri"/>
              <a:ea typeface="Calibri"/>
              <a:cs typeface="Calibri"/>
              <a:sym typeface="Calibri"/>
            </a:endParaRPr>
          </a:p>
          <a:p>
            <a:pPr marL="63500" lvl="0" indent="0" algn="l">
              <a:spcBef>
                <a:spcPts val="500"/>
              </a:spcBef>
              <a:buClr>
                <a:schemeClr val="dk1"/>
              </a:buClr>
              <a:buSzPts val="1100"/>
            </a:pPr>
            <a:r>
              <a:rPr lang="en-GB" sz="1800" b="1" dirty="0">
                <a:solidFill>
                  <a:schemeClr val="tx1"/>
                </a:solidFill>
                <a:latin typeface="Calibri"/>
                <a:ea typeface="Calibri"/>
                <a:cs typeface="Calibri"/>
                <a:sym typeface="Calibri"/>
              </a:rPr>
              <a:t>3rd section: What is a good journal in which to publish?</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What attributes should a "good" journal have?</a:t>
            </a:r>
          </a:p>
          <a:p>
            <a:pPr marL="63500" lvl="0" indent="0" algn="l">
              <a:spcBef>
                <a:spcPts val="500"/>
              </a:spcBef>
              <a:buClr>
                <a:schemeClr val="dk1"/>
              </a:buClr>
              <a:buSzPts val="1100"/>
            </a:pPr>
            <a:r>
              <a:rPr lang="en-GB" sz="1800" i="1" dirty="0">
                <a:solidFill>
                  <a:schemeClr val="tx1"/>
                </a:solidFill>
                <a:latin typeface="Calibri"/>
                <a:ea typeface="Calibri"/>
                <a:cs typeface="Calibri"/>
                <a:sym typeface="Calibri"/>
              </a:rPr>
              <a:t>What constitutes a "good journal"?</a:t>
            </a:r>
          </a:p>
          <a:p>
            <a:pPr marL="63500" lvl="0" indent="0" algn="l">
              <a:spcBef>
                <a:spcPts val="500"/>
              </a:spcBef>
              <a:buClr>
                <a:schemeClr val="dk1"/>
              </a:buClr>
              <a:buSzPts val="1100"/>
            </a:pPr>
            <a:r>
              <a:rPr lang="en-GB" sz="1800" dirty="0">
                <a:solidFill>
                  <a:srgbClr val="FF0000"/>
                </a:solidFill>
                <a:latin typeface="Calibri"/>
                <a:ea typeface="Calibri"/>
                <a:cs typeface="Calibri"/>
                <a:sym typeface="Calibri"/>
              </a:rPr>
              <a:t> </a:t>
            </a:r>
            <a:endParaRPr lang="en-GB" sz="1704" dirty="0">
              <a:solidFill>
                <a:schemeClr val="dk1"/>
              </a:solidFill>
            </a:endParaRPr>
          </a:p>
        </p:txBody>
      </p:sp>
      <p:sp>
        <p:nvSpPr>
          <p:cNvPr id="4" name="Google Shape;126;p9">
            <a:extLst>
              <a:ext uri="{FF2B5EF4-FFF2-40B4-BE49-F238E27FC236}">
                <a16:creationId xmlns:a16="http://schemas.microsoft.com/office/drawing/2014/main" id="{6ED15994-B538-2371-2DC1-B67BCB74E25B}"/>
              </a:ext>
            </a:extLst>
          </p:cNvPr>
          <p:cNvSpPr txBox="1">
            <a:spLocks/>
          </p:cNvSpPr>
          <p:nvPr/>
        </p:nvSpPr>
        <p:spPr>
          <a:xfrm>
            <a:off x="311700" y="290075"/>
            <a:ext cx="8520600" cy="578100"/>
          </a:xfrm>
          <a:prstGeom prst="rect">
            <a:avLst/>
          </a:prstGeom>
          <a:noFill/>
          <a:ln>
            <a:noFill/>
          </a:ln>
        </p:spPr>
        <p:txBody>
          <a:bodyPr spcFirstLastPara="1" wrap="square" lIns="91425" tIns="91425" rIns="91425" bIns="91425" anchor="b" anchorCtr="0">
            <a:normAutofit fontScale="90000" lnSpcReduction="2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buSzPct val="175084"/>
            </a:pPr>
            <a:r>
              <a:rPr lang="en-GB" sz="3300" b="1">
                <a:solidFill>
                  <a:srgbClr val="2A2A2A"/>
                </a:solidFill>
              </a:rPr>
              <a:t>Breakout activity </a:t>
            </a:r>
            <a:r>
              <a:rPr lang="en-GB" sz="3300">
                <a:solidFill>
                  <a:srgbClr val="2A2A2A"/>
                </a:solidFill>
              </a:rPr>
              <a:t>– Choosing journals </a:t>
            </a:r>
            <a:r>
              <a:rPr lang="en-GB" sz="3300">
                <a:solidFill>
                  <a:srgbClr val="FF0000"/>
                </a:solidFill>
              </a:rPr>
              <a:t>(55 min)</a:t>
            </a:r>
            <a:endParaRPr lang="en-GB" sz="6100" i="1" dirty="0">
              <a:solidFill>
                <a:srgbClr val="FF0000"/>
              </a:solidFill>
            </a:endParaRPr>
          </a:p>
        </p:txBody>
      </p:sp>
      <p:sp>
        <p:nvSpPr>
          <p:cNvPr id="10" name="TextBox 9">
            <a:extLst>
              <a:ext uri="{FF2B5EF4-FFF2-40B4-BE49-F238E27FC236}">
                <a16:creationId xmlns:a16="http://schemas.microsoft.com/office/drawing/2014/main" id="{96120C66-0F64-3BB4-9C2A-2F95D2A598C3}"/>
              </a:ext>
            </a:extLst>
          </p:cNvPr>
          <p:cNvSpPr txBox="1"/>
          <p:nvPr/>
        </p:nvSpPr>
        <p:spPr>
          <a:xfrm>
            <a:off x="6960870" y="4264313"/>
            <a:ext cx="2183130" cy="861774"/>
          </a:xfrm>
          <a:prstGeom prst="rect">
            <a:avLst/>
          </a:prstGeom>
          <a:noFill/>
        </p:spPr>
        <p:txBody>
          <a:bodyPr wrap="square" rtlCol="0">
            <a:spAutoFit/>
          </a:bodyPr>
          <a:lstStyle/>
          <a:p>
            <a:pPr lvl="0">
              <a:buSzPts val="1100"/>
              <a:defRPr/>
            </a:pPr>
            <a:r>
              <a:rPr lang="en-GB" sz="1000" b="1" dirty="0">
                <a:solidFill>
                  <a:schemeClr val="dk1"/>
                </a:solidFill>
              </a:rPr>
              <a:t>document for </a:t>
            </a:r>
            <a:r>
              <a:rPr lang="en-GB" sz="1000" b="1" dirty="0" err="1">
                <a:solidFill>
                  <a:schemeClr val="dk1"/>
                </a:solidFill>
              </a:rPr>
              <a:t>shareback</a:t>
            </a:r>
            <a:endParaRPr lang="en-GB" sz="1000" b="1" dirty="0">
              <a:solidFill>
                <a:schemeClr val="dk1"/>
              </a:solidFill>
            </a:endParaRPr>
          </a:p>
          <a:p>
            <a:pPr lvl="0">
              <a:buSzPts val="1100"/>
              <a:defRPr/>
            </a:pPr>
            <a:r>
              <a:rPr lang="en-US" sz="1000" dirty="0">
                <a:hlinkClick r:id="rId3"/>
              </a:rPr>
              <a:t>https://docs.google.com/spreadsheets/d/1-zLcPqdbhtIVwyQoKOq8mDBL3zusmI7qi1fvs-I6s4s/edit?usp=sharing</a:t>
            </a:r>
            <a:r>
              <a:rPr lang="en-US" sz="1000" dirty="0"/>
              <a:t> </a:t>
            </a:r>
          </a:p>
        </p:txBody>
      </p:sp>
      <p:sp>
        <p:nvSpPr>
          <p:cNvPr id="11" name="TextBox 10">
            <a:extLst>
              <a:ext uri="{FF2B5EF4-FFF2-40B4-BE49-F238E27FC236}">
                <a16:creationId xmlns:a16="http://schemas.microsoft.com/office/drawing/2014/main" id="{D6F0E625-FF3C-AEB7-739A-8F9B6993A1F9}"/>
              </a:ext>
            </a:extLst>
          </p:cNvPr>
          <p:cNvSpPr txBox="1"/>
          <p:nvPr/>
        </p:nvSpPr>
        <p:spPr>
          <a:xfrm>
            <a:off x="6763207" y="3454341"/>
            <a:ext cx="2295821" cy="307777"/>
          </a:xfrm>
          <a:prstGeom prst="rect">
            <a:avLst/>
          </a:prstGeom>
          <a:noFill/>
        </p:spPr>
        <p:txBody>
          <a:bodyPr wrap="none" rtlCol="0">
            <a:spAutoFit/>
          </a:bodyPr>
          <a:lstStyle/>
          <a:p>
            <a:r>
              <a:rPr lang="en-US" dirty="0" err="1">
                <a:solidFill>
                  <a:schemeClr val="accent4">
                    <a:lumMod val="75000"/>
                  </a:schemeClr>
                </a:solidFill>
              </a:rPr>
              <a:t>PleaseUseCamelBackText</a:t>
            </a:r>
            <a:endParaRPr lang="en-US" dirty="0">
              <a:solidFill>
                <a:schemeClr val="accent4">
                  <a:lumMod val="75000"/>
                </a:schemeClr>
              </a:solidFill>
            </a:endParaRPr>
          </a:p>
        </p:txBody>
      </p:sp>
      <p:cxnSp>
        <p:nvCxnSpPr>
          <p:cNvPr id="12" name="Curved Connector 11">
            <a:extLst>
              <a:ext uri="{FF2B5EF4-FFF2-40B4-BE49-F238E27FC236}">
                <a16:creationId xmlns:a16="http://schemas.microsoft.com/office/drawing/2014/main" id="{36CB1CAF-0A0E-8D84-1127-7858195EA3F8}"/>
              </a:ext>
            </a:extLst>
          </p:cNvPr>
          <p:cNvCxnSpPr>
            <a:cxnSpLocks/>
            <a:stCxn id="11" idx="2"/>
          </p:cNvCxnSpPr>
          <p:nvPr/>
        </p:nvCxnSpPr>
        <p:spPr>
          <a:xfrm rot="16200000" flipH="1">
            <a:off x="7730679" y="3942557"/>
            <a:ext cx="502194" cy="141316"/>
          </a:xfrm>
          <a:prstGeom prst="curvedConnector3">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6789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E6E9C-E586-AFA9-1C11-7D5C24F9E7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D09B1DA-6028-EE91-2F42-3CAEC1455B0E}"/>
              </a:ext>
            </a:extLst>
          </p:cNvPr>
          <p:cNvSpPr txBox="1"/>
          <p:nvPr/>
        </p:nvSpPr>
        <p:spPr>
          <a:xfrm>
            <a:off x="2782888" y="176980"/>
            <a:ext cx="3877985" cy="307777"/>
          </a:xfrm>
          <a:prstGeom prst="rect">
            <a:avLst/>
          </a:prstGeom>
          <a:noFill/>
        </p:spPr>
        <p:txBody>
          <a:bodyPr wrap="none" rtlCol="0">
            <a:spAutoFit/>
          </a:bodyPr>
          <a:lstStyle/>
          <a:p>
            <a:r>
              <a:rPr lang="en-US" b="1" i="1"/>
              <a:t>What is a good journal in which to publish?</a:t>
            </a:r>
            <a:endParaRPr lang="en-US" b="1" i="1" dirty="0"/>
          </a:p>
        </p:txBody>
      </p:sp>
      <p:pic>
        <p:nvPicPr>
          <p:cNvPr id="4" name="Picture 3" descr="A close-up of words&#10;&#10;AI-generated content may be incorrect.">
            <a:extLst>
              <a:ext uri="{FF2B5EF4-FFF2-40B4-BE49-F238E27FC236}">
                <a16:creationId xmlns:a16="http://schemas.microsoft.com/office/drawing/2014/main" id="{594B7891-17E4-907E-2CB7-A0ABE96DDF05}"/>
              </a:ext>
            </a:extLst>
          </p:cNvPr>
          <p:cNvPicPr>
            <a:picLocks noChangeAspect="1"/>
          </p:cNvPicPr>
          <p:nvPr/>
        </p:nvPicPr>
        <p:blipFill>
          <a:blip r:embed="rId3"/>
          <a:stretch>
            <a:fillRect/>
          </a:stretch>
        </p:blipFill>
        <p:spPr>
          <a:xfrm>
            <a:off x="685800" y="570271"/>
            <a:ext cx="7772400" cy="4475830"/>
          </a:xfrm>
          <a:prstGeom prst="rect">
            <a:avLst/>
          </a:prstGeom>
        </p:spPr>
      </p:pic>
    </p:spTree>
    <p:extLst>
      <p:ext uri="{BB962C8B-B14F-4D97-AF65-F5344CB8AC3E}">
        <p14:creationId xmlns:p14="http://schemas.microsoft.com/office/powerpoint/2010/main" val="3211796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9ED1AF4A-21D6-ADD4-7699-CEA0878301E9}"/>
            </a:ext>
          </a:extLst>
        </p:cNvPr>
        <p:cNvGrpSpPr/>
        <p:nvPr/>
      </p:nvGrpSpPr>
      <p:grpSpPr>
        <a:xfrm>
          <a:off x="0" y="0"/>
          <a:ext cx="0" cy="0"/>
          <a:chOff x="0" y="0"/>
          <a:chExt cx="0" cy="0"/>
        </a:xfrm>
      </p:grpSpPr>
      <p:sp>
        <p:nvSpPr>
          <p:cNvPr id="96" name="Google Shape;96;g358db6c546a_0_1">
            <a:extLst>
              <a:ext uri="{FF2B5EF4-FFF2-40B4-BE49-F238E27FC236}">
                <a16:creationId xmlns:a16="http://schemas.microsoft.com/office/drawing/2014/main" id="{A0755C43-37CC-B3BD-2274-C8ED7BA877FB}"/>
              </a:ext>
            </a:extLst>
          </p:cNvPr>
          <p:cNvSpPr txBox="1">
            <a:spLocks noGrp="1"/>
          </p:cNvSpPr>
          <p:nvPr>
            <p:ph type="subTitle" idx="1"/>
          </p:nvPr>
        </p:nvSpPr>
        <p:spPr>
          <a:xfrm>
            <a:off x="311700" y="1363537"/>
            <a:ext cx="8520600" cy="2726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605"/>
              <a:buNone/>
            </a:pPr>
            <a:r>
              <a:rPr lang="en-GB" sz="1800" dirty="0">
                <a:solidFill>
                  <a:schemeClr val="dk1"/>
                </a:solidFill>
              </a:rPr>
              <a:t>With the preceding discussion in mind, let’s create a definition of success: </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a:lnSpc>
                <a:spcPct val="115000"/>
              </a:lnSpc>
              <a:buSzPts val="605"/>
            </a:pPr>
            <a:r>
              <a:rPr lang="en-GB" sz="1800" b="1" i="1" dirty="0">
                <a:solidFill>
                  <a:schemeClr val="dk1"/>
                </a:solidFill>
              </a:rPr>
              <a:t>What do we </a:t>
            </a:r>
            <a:r>
              <a:rPr lang="en-GB" sz="1800" b="1" i="1" u="sng" dirty="0">
                <a:solidFill>
                  <a:schemeClr val="dk1"/>
                </a:solidFill>
              </a:rPr>
              <a:t>not</a:t>
            </a:r>
            <a:r>
              <a:rPr lang="en-GB" sz="1800" b="1" i="1" dirty="0">
                <a:solidFill>
                  <a:schemeClr val="dk1"/>
                </a:solidFill>
              </a:rPr>
              <a:t> mean by success?</a:t>
            </a:r>
            <a:r>
              <a:rPr lang="en-GB" sz="1800" dirty="0">
                <a:solidFill>
                  <a:schemeClr val="dk1"/>
                </a:solidFill>
              </a:rPr>
              <a:t> </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rtl="0">
              <a:lnSpc>
                <a:spcPct val="115000"/>
              </a:lnSpc>
              <a:spcBef>
                <a:spcPts val="0"/>
              </a:spcBef>
              <a:spcAft>
                <a:spcPts val="0"/>
              </a:spcAft>
              <a:buClr>
                <a:schemeClr val="dk1"/>
              </a:buClr>
              <a:buSzPts val="605"/>
              <a:buFont typeface="Arial"/>
              <a:buNone/>
            </a:pPr>
            <a:r>
              <a:rPr lang="en-GB" sz="1800" b="1" i="1" dirty="0">
                <a:solidFill>
                  <a:schemeClr val="dk1"/>
                </a:solidFill>
              </a:rPr>
              <a:t>What do </a:t>
            </a:r>
            <a:r>
              <a:rPr lang="en-GB" sz="1800" b="1" i="1" u="sng" dirty="0">
                <a:solidFill>
                  <a:schemeClr val="dk1"/>
                </a:solidFill>
              </a:rPr>
              <a:t>we</a:t>
            </a:r>
            <a:r>
              <a:rPr lang="en-GB" sz="1800" b="1" i="1" dirty="0">
                <a:solidFill>
                  <a:schemeClr val="dk1"/>
                </a:solidFill>
              </a:rPr>
              <a:t> propose it does mean?</a:t>
            </a:r>
            <a:r>
              <a:rPr lang="en-GB" sz="1800" dirty="0">
                <a:solidFill>
                  <a:schemeClr val="dk1"/>
                </a:solidFill>
              </a:rPr>
              <a:t> </a:t>
            </a:r>
          </a:p>
          <a:p>
            <a:pPr marL="0" lvl="0" indent="0" algn="l" rtl="0">
              <a:lnSpc>
                <a:spcPct val="115000"/>
              </a:lnSpc>
              <a:spcBef>
                <a:spcPts val="0"/>
              </a:spcBef>
              <a:spcAft>
                <a:spcPts val="0"/>
              </a:spcAft>
              <a:buClr>
                <a:schemeClr val="dk1"/>
              </a:buClr>
              <a:buSzPts val="605"/>
              <a:buFont typeface="Arial"/>
              <a:buNone/>
            </a:pPr>
            <a:endParaRPr lang="en-GB" sz="1800" dirty="0">
              <a:solidFill>
                <a:schemeClr val="dk1"/>
              </a:solidFill>
            </a:endParaRPr>
          </a:p>
          <a:p>
            <a:pPr marL="0" lvl="0" indent="0" algn="l" rtl="0">
              <a:lnSpc>
                <a:spcPct val="115000"/>
              </a:lnSpc>
              <a:spcBef>
                <a:spcPts val="0"/>
              </a:spcBef>
              <a:spcAft>
                <a:spcPts val="0"/>
              </a:spcAft>
              <a:buClr>
                <a:schemeClr val="dk1"/>
              </a:buClr>
              <a:buSzPts val="605"/>
              <a:buFont typeface="Arial"/>
              <a:buNone/>
            </a:pPr>
            <a:endParaRPr lang="en-GB" sz="1800" dirty="0">
              <a:solidFill>
                <a:schemeClr val="dk1"/>
              </a:solidFill>
            </a:endParaRPr>
          </a:p>
          <a:p>
            <a:pPr marL="0" lvl="0" indent="0" algn="l" rtl="0">
              <a:lnSpc>
                <a:spcPct val="115000"/>
              </a:lnSpc>
              <a:spcBef>
                <a:spcPts val="0"/>
              </a:spcBef>
              <a:spcAft>
                <a:spcPts val="0"/>
              </a:spcAft>
              <a:buClr>
                <a:schemeClr val="dk1"/>
              </a:buClr>
              <a:buSzPts val="605"/>
              <a:buFont typeface="Arial"/>
              <a:buNone/>
            </a:pPr>
            <a:endParaRPr lang="en-GB" sz="1800" dirty="0">
              <a:solidFill>
                <a:schemeClr val="dk1"/>
              </a:solidFill>
            </a:endParaRPr>
          </a:p>
          <a:p>
            <a:pPr marL="0" lvl="0" indent="0" algn="l" rtl="0">
              <a:lnSpc>
                <a:spcPct val="115000"/>
              </a:lnSpc>
              <a:spcBef>
                <a:spcPts val="0"/>
              </a:spcBef>
              <a:spcAft>
                <a:spcPts val="0"/>
              </a:spcAft>
              <a:buClr>
                <a:schemeClr val="dk1"/>
              </a:buClr>
              <a:buSzPts val="605"/>
              <a:buFont typeface="Arial"/>
              <a:buNone/>
            </a:pPr>
            <a:endParaRPr lang="en-GB" sz="1800" dirty="0">
              <a:solidFill>
                <a:schemeClr val="dk1"/>
              </a:solidFill>
            </a:endParaRPr>
          </a:p>
          <a:p>
            <a:pPr marL="0" lvl="0" indent="0" algn="l" rtl="0">
              <a:lnSpc>
                <a:spcPct val="115000"/>
              </a:lnSpc>
              <a:spcBef>
                <a:spcPts val="0"/>
              </a:spcBef>
              <a:spcAft>
                <a:spcPts val="0"/>
              </a:spcAft>
              <a:buClr>
                <a:schemeClr val="dk1"/>
              </a:buClr>
              <a:buSzPts val="605"/>
              <a:buFont typeface="Arial"/>
              <a:buNone/>
            </a:pPr>
            <a:r>
              <a:rPr lang="en-GB" sz="1800" u="sng" dirty="0">
                <a:solidFill>
                  <a:schemeClr val="dk1"/>
                </a:solidFill>
              </a:rPr>
              <a:t>This is where we’ll pick up the next Tips and Q&amp;A session …</a:t>
            </a:r>
            <a:endParaRPr sz="1800" u="sng"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p:txBody>
      </p:sp>
      <p:sp>
        <p:nvSpPr>
          <p:cNvPr id="97" name="Google Shape;97;g358db6c546a_0_1">
            <a:extLst>
              <a:ext uri="{FF2B5EF4-FFF2-40B4-BE49-F238E27FC236}">
                <a16:creationId xmlns:a16="http://schemas.microsoft.com/office/drawing/2014/main" id="{2BBEB80A-3F1A-9F3B-D8AC-9184BF7EA08D}"/>
              </a:ext>
            </a:extLst>
          </p:cNvPr>
          <p:cNvSpPr txBox="1">
            <a:spLocks noGrp="1"/>
          </p:cNvSpPr>
          <p:nvPr>
            <p:ph type="ctrTitle"/>
          </p:nvPr>
        </p:nvSpPr>
        <p:spPr>
          <a:xfrm>
            <a:off x="311700" y="290075"/>
            <a:ext cx="8520600" cy="7053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endParaRPr sz="2000" b="1">
              <a:solidFill>
                <a:srgbClr val="2A2A2A"/>
              </a:solidFill>
            </a:endParaRPr>
          </a:p>
          <a:p>
            <a:pPr marL="0" lvl="0" indent="0" algn="ctr" rtl="0">
              <a:lnSpc>
                <a:spcPct val="100000"/>
              </a:lnSpc>
              <a:spcBef>
                <a:spcPts val="0"/>
              </a:spcBef>
              <a:spcAft>
                <a:spcPts val="0"/>
              </a:spcAft>
              <a:buSzPct val="175083"/>
              <a:buNone/>
            </a:pPr>
            <a:r>
              <a:rPr lang="en-GB" sz="3300" b="1">
                <a:solidFill>
                  <a:srgbClr val="2A2A2A"/>
                </a:solidFill>
              </a:rPr>
              <a:t>Successful Biogeography Publishing </a:t>
            </a:r>
            <a:endParaRPr sz="6100" i="1"/>
          </a:p>
        </p:txBody>
      </p:sp>
    </p:spTree>
    <p:extLst>
      <p:ext uri="{BB962C8B-B14F-4D97-AF65-F5344CB8AC3E}">
        <p14:creationId xmlns:p14="http://schemas.microsoft.com/office/powerpoint/2010/main" val="3145475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02D93-20A1-C2EA-AAA2-9678884118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2AFC82-7031-6C22-DD01-CEC90553C1CB}"/>
              </a:ext>
            </a:extLst>
          </p:cNvPr>
          <p:cNvSpPr txBox="1"/>
          <p:nvPr/>
        </p:nvSpPr>
        <p:spPr>
          <a:xfrm>
            <a:off x="3158792" y="2248584"/>
            <a:ext cx="2826416" cy="646331"/>
          </a:xfrm>
          <a:prstGeom prst="rect">
            <a:avLst/>
          </a:prstGeom>
          <a:noFill/>
        </p:spPr>
        <p:txBody>
          <a:bodyPr wrap="none" rtlCol="0">
            <a:spAutoFit/>
          </a:bodyPr>
          <a:lstStyle/>
          <a:p>
            <a:pPr algn="ctr"/>
            <a:r>
              <a:rPr lang="en-US" sz="3600" dirty="0"/>
              <a:t>5 mins break</a:t>
            </a:r>
          </a:p>
        </p:txBody>
      </p:sp>
    </p:spTree>
    <p:extLst>
      <p:ext uri="{BB962C8B-B14F-4D97-AF65-F5344CB8AC3E}">
        <p14:creationId xmlns:p14="http://schemas.microsoft.com/office/powerpoint/2010/main" val="3976634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18">
          <a:extLst>
            <a:ext uri="{FF2B5EF4-FFF2-40B4-BE49-F238E27FC236}">
              <a16:creationId xmlns:a16="http://schemas.microsoft.com/office/drawing/2014/main" id="{AA75E3CE-0989-C816-5CC9-88381421E032}"/>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7C43CF91-C93F-B498-B1D3-DF6F3A936DED}"/>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a:extLst>
              <a:ext uri="{FF2B5EF4-FFF2-40B4-BE49-F238E27FC236}">
                <a16:creationId xmlns:a16="http://schemas.microsoft.com/office/drawing/2014/main" id="{D6454C78-EFBF-C512-359C-2D9D9B480193}"/>
              </a:ext>
            </a:extLst>
          </p:cNvPr>
          <p:cNvSpPr txBox="1"/>
          <p:nvPr/>
        </p:nvSpPr>
        <p:spPr>
          <a:xfrm>
            <a:off x="189214" y="912275"/>
            <a:ext cx="6544095"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1" i="0" u="none" strike="noStrike" cap="none" dirty="0">
                <a:solidFill>
                  <a:schemeClr val="dk1"/>
                </a:solidFill>
                <a:latin typeface="Calibri"/>
                <a:ea typeface="Calibri"/>
                <a:cs typeface="Calibri"/>
                <a:sym typeface="Calibri"/>
              </a:rPr>
              <a:t>Tips for success: authors (</a:t>
            </a:r>
            <a:r>
              <a:rPr lang="en-GB" sz="1800" b="1" dirty="0">
                <a:solidFill>
                  <a:schemeClr val="dk1"/>
                </a:solidFill>
                <a:latin typeface="Calibri"/>
                <a:ea typeface="Calibri"/>
                <a:cs typeface="Calibri"/>
                <a:sym typeface="Calibri"/>
              </a:rPr>
              <a:t>25</a:t>
            </a:r>
            <a:r>
              <a:rPr lang="en-GB" sz="1800" b="1" i="0" u="none" strike="noStrike" cap="none" dirty="0">
                <a:solidFill>
                  <a:schemeClr val="dk1"/>
                </a:solidFill>
                <a:latin typeface="Calibri"/>
                <a:ea typeface="Calibri"/>
                <a:cs typeface="Calibri"/>
                <a:sym typeface="Calibri"/>
              </a:rPr>
              <a:t> </a:t>
            </a:r>
            <a:r>
              <a:rPr lang="en-GB" sz="1800" b="1" dirty="0">
                <a:solidFill>
                  <a:schemeClr val="dk1"/>
                </a:solidFill>
                <a:latin typeface="Calibri"/>
                <a:ea typeface="Calibri"/>
                <a:cs typeface="Calibri"/>
                <a:sym typeface="Calibri"/>
              </a:rPr>
              <a:t>mins</a:t>
            </a:r>
            <a:r>
              <a:rPr lang="en-GB" sz="1800" b="1" i="0" u="none" strike="noStrike" cap="none" dirty="0">
                <a:solidFill>
                  <a:schemeClr val="dk1"/>
                </a:solidFill>
                <a:latin typeface="Calibri"/>
                <a:ea typeface="Calibri"/>
                <a:cs typeface="Calibri"/>
                <a:sym typeface="Calibri"/>
              </a:rPr>
              <a:t>)</a:t>
            </a:r>
            <a:endParaRPr sz="1800" b="1"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Q&amp;A (25 mins)</a:t>
            </a:r>
            <a:endParaRPr lang="en-GB"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 / Optional: lunch - r</a:t>
            </a:r>
            <a:r>
              <a:rPr lang="en-GB" sz="1800" b="0" i="0" u="none" strike="noStrike" cap="none" dirty="0">
                <a:solidFill>
                  <a:schemeClr val="bg1">
                    <a:lumMod val="75000"/>
                  </a:schemeClr>
                </a:solidFill>
                <a:latin typeface="Calibri"/>
                <a:ea typeface="Calibri"/>
                <a:cs typeface="Calibri"/>
                <a:sym typeface="Calibri"/>
              </a:rPr>
              <a:t>elocate to Library cafeteria</a:t>
            </a:r>
            <a:endParaRPr sz="1800" b="1" i="1" u="none" strike="noStrike" cap="none" dirty="0">
              <a:solidFill>
                <a:schemeClr val="bg1">
                  <a:lumMod val="75000"/>
                </a:schemeClr>
              </a:solidFill>
              <a:latin typeface="Arial"/>
              <a:ea typeface="Arial"/>
              <a:cs typeface="Arial"/>
              <a:sym typeface="Arial"/>
            </a:endParaRPr>
          </a:p>
        </p:txBody>
      </p:sp>
      <p:pic>
        <p:nvPicPr>
          <p:cNvPr id="2" name="Picture 2" descr="Quick tips advice with lightbulb. Quality design elements. concept of message or label like new ...">
            <a:extLst>
              <a:ext uri="{FF2B5EF4-FFF2-40B4-BE49-F238E27FC236}">
                <a16:creationId xmlns:a16="http://schemas.microsoft.com/office/drawing/2014/main" id="{D3273D09-A9EB-F096-118C-31402BE1B0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292" t="30794" r="8508" b="28889"/>
          <a:stretch>
            <a:fillRect/>
          </a:stretch>
        </p:blipFill>
        <p:spPr bwMode="auto">
          <a:xfrm>
            <a:off x="4655753" y="1451936"/>
            <a:ext cx="3568396" cy="1793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247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CF8FFE97-8EE8-B603-DD2C-779AB6AAC0E8}"/>
            </a:ext>
          </a:extLst>
        </p:cNvPr>
        <p:cNvGrpSpPr/>
        <p:nvPr/>
      </p:nvGrpSpPr>
      <p:grpSpPr>
        <a:xfrm>
          <a:off x="0" y="0"/>
          <a:ext cx="0" cy="0"/>
          <a:chOff x="0" y="0"/>
          <a:chExt cx="0" cy="0"/>
        </a:xfrm>
      </p:grpSpPr>
      <p:sp>
        <p:nvSpPr>
          <p:cNvPr id="96" name="Google Shape;96;g358db6c546a_0_1">
            <a:extLst>
              <a:ext uri="{FF2B5EF4-FFF2-40B4-BE49-F238E27FC236}">
                <a16:creationId xmlns:a16="http://schemas.microsoft.com/office/drawing/2014/main" id="{A9C0AE8C-4D51-08E9-E4CD-68B4F72A7A0A}"/>
              </a:ext>
            </a:extLst>
          </p:cNvPr>
          <p:cNvSpPr txBox="1">
            <a:spLocks noGrp="1"/>
          </p:cNvSpPr>
          <p:nvPr>
            <p:ph type="subTitle" idx="1"/>
          </p:nvPr>
        </p:nvSpPr>
        <p:spPr>
          <a:xfrm>
            <a:off x="311700" y="1363537"/>
            <a:ext cx="8520600" cy="2726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605"/>
              <a:buNone/>
            </a:pPr>
            <a:r>
              <a:rPr lang="en-GB" sz="1800" b="1" i="1" dirty="0">
                <a:solidFill>
                  <a:schemeClr val="dk1"/>
                </a:solidFill>
              </a:rPr>
              <a:t>What </a:t>
            </a:r>
            <a:r>
              <a:rPr lang="en-GB" sz="1800" b="1" i="1" u="sng" dirty="0">
                <a:solidFill>
                  <a:schemeClr val="dk1"/>
                </a:solidFill>
              </a:rPr>
              <a:t>we</a:t>
            </a:r>
            <a:r>
              <a:rPr lang="en-GB" sz="1800" b="1" i="1" dirty="0">
                <a:solidFill>
                  <a:schemeClr val="dk1"/>
                </a:solidFill>
              </a:rPr>
              <a:t> do not mean by success</a:t>
            </a:r>
            <a:r>
              <a:rPr lang="en-GB" sz="1800" dirty="0">
                <a:solidFill>
                  <a:schemeClr val="dk1"/>
                </a:solidFill>
              </a:rPr>
              <a:t>: publishing as much as possible as fast as possible</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a:lnSpc>
                <a:spcPct val="115000"/>
              </a:lnSpc>
              <a:buClr>
                <a:schemeClr val="dk1"/>
              </a:buClr>
              <a:buSzPts val="605"/>
            </a:pPr>
            <a:r>
              <a:rPr lang="en-GB" sz="1800" b="1" i="1" dirty="0">
                <a:solidFill>
                  <a:schemeClr val="dk1"/>
                </a:solidFill>
              </a:rPr>
              <a:t>What </a:t>
            </a:r>
            <a:r>
              <a:rPr lang="en-GB" sz="1800" b="1" i="1" u="sng" dirty="0">
                <a:solidFill>
                  <a:schemeClr val="dk1"/>
                </a:solidFill>
              </a:rPr>
              <a:t>we</a:t>
            </a:r>
            <a:r>
              <a:rPr lang="en-GB" sz="1800" b="1" i="1" dirty="0">
                <a:solidFill>
                  <a:schemeClr val="dk1"/>
                </a:solidFill>
              </a:rPr>
              <a:t> propose it does mean</a:t>
            </a:r>
            <a:r>
              <a:rPr lang="en-GB" sz="1800" dirty="0">
                <a:solidFill>
                  <a:schemeClr val="dk1"/>
                </a:solidFill>
              </a:rPr>
              <a:t>: publishing high quality research in good journals, which support [1] you as an author and [2] the community of which you are a member and so helping you and others be successful and creative/happy (happy &amp; unrushed gives space to be creative) in science.</a:t>
            </a:r>
          </a:p>
          <a:p>
            <a:pPr marL="0" indent="0" algn="l">
              <a:lnSpc>
                <a:spcPct val="115000"/>
              </a:lnSpc>
              <a:buClr>
                <a:schemeClr val="dk1"/>
              </a:buClr>
              <a:buSzPts val="605"/>
            </a:pPr>
            <a:endParaRPr lang="en-GB" sz="1200" dirty="0">
              <a:solidFill>
                <a:schemeClr val="dk1"/>
              </a:solidFill>
            </a:endParaRPr>
          </a:p>
          <a:p>
            <a:pPr marL="0" indent="0">
              <a:lnSpc>
                <a:spcPct val="115000"/>
              </a:lnSpc>
              <a:buClr>
                <a:schemeClr val="dk1"/>
              </a:buClr>
              <a:buSzPts val="605"/>
            </a:pPr>
            <a:r>
              <a:rPr lang="en-GB" sz="1200" dirty="0">
                <a:solidFill>
                  <a:schemeClr val="dk1"/>
                </a:solidFill>
              </a:rPr>
              <a:t>----------------------+----------------------</a:t>
            </a:r>
          </a:p>
          <a:p>
            <a:pPr marL="0" indent="0" algn="l">
              <a:lnSpc>
                <a:spcPct val="115000"/>
              </a:lnSpc>
              <a:buClr>
                <a:schemeClr val="dk1"/>
              </a:buClr>
              <a:buSzPts val="605"/>
            </a:pPr>
            <a:endParaRPr lang="en-GB" sz="1200" dirty="0">
              <a:solidFill>
                <a:schemeClr val="dk1"/>
              </a:solidFill>
            </a:endParaRPr>
          </a:p>
          <a:p>
            <a:pPr marL="0" indent="0" algn="l">
              <a:lnSpc>
                <a:spcPct val="115000"/>
              </a:lnSpc>
              <a:buClr>
                <a:schemeClr val="dk1"/>
              </a:buClr>
              <a:buSzPts val="605"/>
            </a:pPr>
            <a:r>
              <a:rPr lang="en-GB" sz="1800" b="1" dirty="0">
                <a:solidFill>
                  <a:schemeClr val="dk1"/>
                </a:solidFill>
              </a:rPr>
              <a:t>Goal</a:t>
            </a:r>
            <a:r>
              <a:rPr lang="en-GB" sz="1800" dirty="0">
                <a:solidFill>
                  <a:schemeClr val="dk1"/>
                </a:solidFill>
              </a:rPr>
              <a:t>: provide perspectives from editors, authors and reviewers on how to increase your success</a:t>
            </a:r>
            <a:endParaRPr sz="1800" u="sng"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p:txBody>
      </p:sp>
      <p:sp>
        <p:nvSpPr>
          <p:cNvPr id="97" name="Google Shape;97;g358db6c546a_0_1">
            <a:extLst>
              <a:ext uri="{FF2B5EF4-FFF2-40B4-BE49-F238E27FC236}">
                <a16:creationId xmlns:a16="http://schemas.microsoft.com/office/drawing/2014/main" id="{FC269A36-7485-C18B-0924-F03B38C1C1A3}"/>
              </a:ext>
            </a:extLst>
          </p:cNvPr>
          <p:cNvSpPr txBox="1">
            <a:spLocks noGrp="1"/>
          </p:cNvSpPr>
          <p:nvPr>
            <p:ph type="ctrTitle"/>
          </p:nvPr>
        </p:nvSpPr>
        <p:spPr>
          <a:xfrm>
            <a:off x="311700" y="290075"/>
            <a:ext cx="8520600" cy="7053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endParaRPr sz="2000" b="1">
              <a:solidFill>
                <a:srgbClr val="2A2A2A"/>
              </a:solidFill>
            </a:endParaRPr>
          </a:p>
          <a:p>
            <a:pPr marL="0" lvl="0" indent="0" algn="ctr" rtl="0">
              <a:lnSpc>
                <a:spcPct val="100000"/>
              </a:lnSpc>
              <a:spcBef>
                <a:spcPts val="0"/>
              </a:spcBef>
              <a:spcAft>
                <a:spcPts val="0"/>
              </a:spcAft>
              <a:buSzPct val="175083"/>
              <a:buNone/>
            </a:pPr>
            <a:r>
              <a:rPr lang="en-GB" sz="3300" b="1">
                <a:solidFill>
                  <a:srgbClr val="2A2A2A"/>
                </a:solidFill>
              </a:rPr>
              <a:t>Successful Biogeography Publishing </a:t>
            </a:r>
            <a:endParaRPr sz="6100" i="1"/>
          </a:p>
        </p:txBody>
      </p:sp>
    </p:spTree>
    <p:extLst>
      <p:ext uri="{BB962C8B-B14F-4D97-AF65-F5344CB8AC3E}">
        <p14:creationId xmlns:p14="http://schemas.microsoft.com/office/powerpoint/2010/main" val="1649147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EE5F550-AB63-553E-3352-0BA819C5E420}"/>
              </a:ext>
            </a:extLst>
          </p:cNvPr>
          <p:cNvPicPr>
            <a:picLocks noChangeAspect="1"/>
          </p:cNvPicPr>
          <p:nvPr/>
        </p:nvPicPr>
        <p:blipFill>
          <a:blip r:embed="rId3"/>
          <a:srcRect r="3051"/>
          <a:stretch>
            <a:fillRect/>
          </a:stretch>
        </p:blipFill>
        <p:spPr>
          <a:xfrm>
            <a:off x="138677" y="507626"/>
            <a:ext cx="2859170" cy="1914278"/>
          </a:xfrm>
          <a:prstGeom prst="rect">
            <a:avLst/>
          </a:prstGeom>
          <a:ln>
            <a:solidFill>
              <a:schemeClr val="tx1"/>
            </a:solidFill>
          </a:ln>
        </p:spPr>
      </p:pic>
      <p:pic>
        <p:nvPicPr>
          <p:cNvPr id="5" name="Picture 4" descr="A screen shot of a document&#10;&#10;AI-generated content may be incorrect.">
            <a:extLst>
              <a:ext uri="{FF2B5EF4-FFF2-40B4-BE49-F238E27FC236}">
                <a16:creationId xmlns:a16="http://schemas.microsoft.com/office/drawing/2014/main" id="{2555315B-EC35-333A-6CE5-E700A146AAEA}"/>
              </a:ext>
            </a:extLst>
          </p:cNvPr>
          <p:cNvPicPr>
            <a:picLocks noChangeAspect="1"/>
          </p:cNvPicPr>
          <p:nvPr/>
        </p:nvPicPr>
        <p:blipFill>
          <a:blip r:embed="rId4"/>
          <a:stretch>
            <a:fillRect/>
          </a:stretch>
        </p:blipFill>
        <p:spPr>
          <a:xfrm>
            <a:off x="138365" y="2912636"/>
            <a:ext cx="2859482" cy="1951633"/>
          </a:xfrm>
          <a:prstGeom prst="rect">
            <a:avLst/>
          </a:prstGeom>
          <a:ln>
            <a:solidFill>
              <a:schemeClr val="tx1"/>
            </a:solidFill>
          </a:ln>
        </p:spPr>
      </p:pic>
      <p:pic>
        <p:nvPicPr>
          <p:cNvPr id="7" name="Picture 6" descr="A screenshot of a web page&#10;&#10;AI-generated content may be incorrect.">
            <a:extLst>
              <a:ext uri="{FF2B5EF4-FFF2-40B4-BE49-F238E27FC236}">
                <a16:creationId xmlns:a16="http://schemas.microsoft.com/office/drawing/2014/main" id="{F53463E9-43EF-54E0-B122-CF2759141D01}"/>
              </a:ext>
            </a:extLst>
          </p:cNvPr>
          <p:cNvPicPr>
            <a:picLocks noChangeAspect="1"/>
          </p:cNvPicPr>
          <p:nvPr/>
        </p:nvPicPr>
        <p:blipFill>
          <a:blip r:embed="rId5"/>
          <a:stretch>
            <a:fillRect/>
          </a:stretch>
        </p:blipFill>
        <p:spPr>
          <a:xfrm>
            <a:off x="6146155" y="2912636"/>
            <a:ext cx="2765805" cy="1887902"/>
          </a:xfrm>
          <a:prstGeom prst="rect">
            <a:avLst/>
          </a:prstGeom>
          <a:ln>
            <a:solidFill>
              <a:schemeClr val="tx1"/>
            </a:solidFill>
          </a:ln>
        </p:spPr>
      </p:pic>
      <p:pic>
        <p:nvPicPr>
          <p:cNvPr id="9" name="Picture 8" descr="A screenshot of a search engine&#10;&#10;AI-generated content may be incorrect.">
            <a:extLst>
              <a:ext uri="{FF2B5EF4-FFF2-40B4-BE49-F238E27FC236}">
                <a16:creationId xmlns:a16="http://schemas.microsoft.com/office/drawing/2014/main" id="{B00ED664-CA26-0B08-C129-272A8BC6474B}"/>
              </a:ext>
            </a:extLst>
          </p:cNvPr>
          <p:cNvPicPr>
            <a:picLocks noChangeAspect="1"/>
          </p:cNvPicPr>
          <p:nvPr/>
        </p:nvPicPr>
        <p:blipFill>
          <a:blip r:embed="rId6"/>
          <a:stretch>
            <a:fillRect/>
          </a:stretch>
        </p:blipFill>
        <p:spPr>
          <a:xfrm>
            <a:off x="6181872" y="507626"/>
            <a:ext cx="2750494" cy="1914278"/>
          </a:xfrm>
          <a:prstGeom prst="rect">
            <a:avLst/>
          </a:prstGeom>
          <a:ln>
            <a:solidFill>
              <a:schemeClr val="tx1"/>
            </a:solidFill>
          </a:ln>
        </p:spPr>
      </p:pic>
      <p:sp>
        <p:nvSpPr>
          <p:cNvPr id="12" name="TextBox 11">
            <a:extLst>
              <a:ext uri="{FF2B5EF4-FFF2-40B4-BE49-F238E27FC236}">
                <a16:creationId xmlns:a16="http://schemas.microsoft.com/office/drawing/2014/main" id="{90C80E14-15A0-FAF8-4D30-DEC78E572741}"/>
              </a:ext>
            </a:extLst>
          </p:cNvPr>
          <p:cNvSpPr txBox="1"/>
          <p:nvPr/>
        </p:nvSpPr>
        <p:spPr>
          <a:xfrm>
            <a:off x="3142259" y="2683510"/>
            <a:ext cx="2859482" cy="769441"/>
          </a:xfrm>
          <a:prstGeom prst="rect">
            <a:avLst/>
          </a:prstGeom>
          <a:noFill/>
        </p:spPr>
        <p:txBody>
          <a:bodyPr wrap="square" rtlCol="0">
            <a:spAutoFit/>
          </a:bodyPr>
          <a:lstStyle/>
          <a:p>
            <a:pPr algn="ctr"/>
            <a:r>
              <a:rPr lang="en-US" sz="2400" dirty="0"/>
              <a:t>Choosing a journal: </a:t>
            </a:r>
            <a:r>
              <a:rPr lang="en-US" sz="2000" dirty="0"/>
              <a:t>six helpful resources?</a:t>
            </a:r>
          </a:p>
        </p:txBody>
      </p:sp>
      <p:pic>
        <p:nvPicPr>
          <p:cNvPr id="14" name="Picture 13" descr="A screenshot of a computer&#10;&#10;AI-generated content may be incorrect.">
            <a:extLst>
              <a:ext uri="{FF2B5EF4-FFF2-40B4-BE49-F238E27FC236}">
                <a16:creationId xmlns:a16="http://schemas.microsoft.com/office/drawing/2014/main" id="{DC206B42-737E-A41D-EF41-AB4948C0733D}"/>
              </a:ext>
            </a:extLst>
          </p:cNvPr>
          <p:cNvPicPr>
            <a:picLocks noChangeAspect="1"/>
          </p:cNvPicPr>
          <p:nvPr/>
        </p:nvPicPr>
        <p:blipFill>
          <a:blip r:embed="rId7"/>
          <a:stretch>
            <a:fillRect/>
          </a:stretch>
        </p:blipFill>
        <p:spPr>
          <a:xfrm>
            <a:off x="3106027" y="497466"/>
            <a:ext cx="2957785" cy="1938992"/>
          </a:xfrm>
          <a:prstGeom prst="rect">
            <a:avLst/>
          </a:prstGeom>
        </p:spPr>
      </p:pic>
      <p:pic>
        <p:nvPicPr>
          <p:cNvPr id="15" name="Google Shape;58;p13">
            <a:extLst>
              <a:ext uri="{FF2B5EF4-FFF2-40B4-BE49-F238E27FC236}">
                <a16:creationId xmlns:a16="http://schemas.microsoft.com/office/drawing/2014/main" id="{72FD8C11-530B-0541-0475-1E5AF451829D}"/>
              </a:ext>
            </a:extLst>
          </p:cNvPr>
          <p:cNvPicPr preferRelativeResize="0"/>
          <p:nvPr/>
        </p:nvPicPr>
        <p:blipFill rotWithShape="1">
          <a:blip r:embed="rId8">
            <a:alphaModFix/>
          </a:blip>
          <a:srcRect t="2402" b="25458"/>
          <a:stretch/>
        </p:blipFill>
        <p:spPr>
          <a:xfrm>
            <a:off x="3900685" y="3673644"/>
            <a:ext cx="1181100" cy="1190625"/>
          </a:xfrm>
          <a:prstGeom prst="rect">
            <a:avLst/>
          </a:prstGeom>
          <a:noFill/>
          <a:ln>
            <a:noFill/>
          </a:ln>
        </p:spPr>
      </p:pic>
    </p:spTree>
    <p:extLst>
      <p:ext uri="{BB962C8B-B14F-4D97-AF65-F5344CB8AC3E}">
        <p14:creationId xmlns:p14="http://schemas.microsoft.com/office/powerpoint/2010/main" val="4288135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FBA73-6917-7770-BAE8-1F539FB78CBA}"/>
            </a:ext>
          </a:extLst>
        </p:cNvPr>
        <p:cNvGrpSpPr/>
        <p:nvPr/>
      </p:nvGrpSpPr>
      <p:grpSpPr>
        <a:xfrm>
          <a:off x="0" y="0"/>
          <a:ext cx="0" cy="0"/>
          <a:chOff x="0" y="0"/>
          <a:chExt cx="0" cy="0"/>
        </a:xfrm>
      </p:grpSpPr>
      <p:pic>
        <p:nvPicPr>
          <p:cNvPr id="5" name="Picture 4" descr="A screen shot of a document&#10;&#10;AI-generated content may be incorrect.">
            <a:extLst>
              <a:ext uri="{FF2B5EF4-FFF2-40B4-BE49-F238E27FC236}">
                <a16:creationId xmlns:a16="http://schemas.microsoft.com/office/drawing/2014/main" id="{23EA88B2-90AF-32E5-A9BD-748DE0E474E7}"/>
              </a:ext>
            </a:extLst>
          </p:cNvPr>
          <p:cNvPicPr>
            <a:picLocks noChangeAspect="1"/>
          </p:cNvPicPr>
          <p:nvPr/>
        </p:nvPicPr>
        <p:blipFill>
          <a:blip r:embed="rId3"/>
          <a:srcRect r="47626"/>
          <a:stretch>
            <a:fillRect/>
          </a:stretch>
        </p:blipFill>
        <p:spPr>
          <a:xfrm>
            <a:off x="412685" y="287867"/>
            <a:ext cx="3509076" cy="4572829"/>
          </a:xfrm>
          <a:prstGeom prst="rect">
            <a:avLst/>
          </a:prstGeom>
        </p:spPr>
      </p:pic>
      <p:sp>
        <p:nvSpPr>
          <p:cNvPr id="2" name="TextBox 1">
            <a:extLst>
              <a:ext uri="{FF2B5EF4-FFF2-40B4-BE49-F238E27FC236}">
                <a16:creationId xmlns:a16="http://schemas.microsoft.com/office/drawing/2014/main" id="{5F0FFD4F-9C53-1817-E095-E740856B64F9}"/>
              </a:ext>
            </a:extLst>
          </p:cNvPr>
          <p:cNvSpPr txBox="1"/>
          <p:nvPr/>
        </p:nvSpPr>
        <p:spPr>
          <a:xfrm>
            <a:off x="4144076" y="4744303"/>
            <a:ext cx="1786066" cy="338554"/>
          </a:xfrm>
          <a:prstGeom prst="rect">
            <a:avLst/>
          </a:prstGeom>
          <a:noFill/>
        </p:spPr>
        <p:txBody>
          <a:bodyPr wrap="none" rtlCol="0">
            <a:spAutoFit/>
          </a:bodyPr>
          <a:lstStyle/>
          <a:p>
            <a:r>
              <a:rPr lang="en-US" sz="1600" dirty="0">
                <a:hlinkClick r:id="rId4"/>
              </a:rPr>
              <a:t>https://fairoa.org/</a:t>
            </a:r>
            <a:r>
              <a:rPr lang="en-US" sz="1600" dirty="0"/>
              <a:t> </a:t>
            </a:r>
          </a:p>
        </p:txBody>
      </p:sp>
      <p:sp>
        <p:nvSpPr>
          <p:cNvPr id="8" name="TextBox 7">
            <a:extLst>
              <a:ext uri="{FF2B5EF4-FFF2-40B4-BE49-F238E27FC236}">
                <a16:creationId xmlns:a16="http://schemas.microsoft.com/office/drawing/2014/main" id="{7F6E7F50-2AD3-EC76-3EDD-EF9625F9F341}"/>
              </a:ext>
            </a:extLst>
          </p:cNvPr>
          <p:cNvSpPr txBox="1"/>
          <p:nvPr/>
        </p:nvSpPr>
        <p:spPr>
          <a:xfrm>
            <a:off x="4144076" y="189210"/>
            <a:ext cx="4857684" cy="4555093"/>
          </a:xfrm>
          <a:prstGeom prst="rect">
            <a:avLst/>
          </a:prstGeom>
          <a:noFill/>
        </p:spPr>
        <p:txBody>
          <a:bodyPr wrap="square">
            <a:spAutoFit/>
          </a:bodyPr>
          <a:lstStyle/>
          <a:p>
            <a:pPr>
              <a:spcBef>
                <a:spcPts val="600"/>
              </a:spcBef>
              <a:buFont typeface="+mj-lt"/>
              <a:buAutoNum type="arabicPeriod"/>
            </a:pPr>
            <a:r>
              <a:rPr lang="en-US" sz="1800" dirty="0"/>
              <a:t> The journal has a transparent ownership structure, and is controlled by and responsive to the scholarly community.</a:t>
            </a:r>
          </a:p>
          <a:p>
            <a:pPr>
              <a:spcBef>
                <a:spcPts val="600"/>
              </a:spcBef>
              <a:buFont typeface="+mj-lt"/>
              <a:buAutoNum type="arabicPeriod"/>
            </a:pPr>
            <a:r>
              <a:rPr lang="en-US" sz="1800" dirty="0"/>
              <a:t> Authors of articles in the journal retain copyright.</a:t>
            </a:r>
          </a:p>
          <a:p>
            <a:pPr>
              <a:spcBef>
                <a:spcPts val="600"/>
              </a:spcBef>
              <a:buFont typeface="+mj-lt"/>
              <a:buAutoNum type="arabicPeriod"/>
            </a:pPr>
            <a:r>
              <a:rPr lang="en-US" sz="1800" dirty="0"/>
              <a:t> All articles are published open access and an explicit open access </a:t>
            </a:r>
            <a:r>
              <a:rPr lang="en-US" sz="1800" dirty="0" err="1"/>
              <a:t>licence</a:t>
            </a:r>
            <a:r>
              <a:rPr lang="en-US" sz="1800" dirty="0"/>
              <a:t> is used.</a:t>
            </a:r>
          </a:p>
          <a:p>
            <a:pPr>
              <a:spcBef>
                <a:spcPts val="600"/>
              </a:spcBef>
              <a:buFont typeface="+mj-lt"/>
              <a:buAutoNum type="arabicPeriod"/>
            </a:pPr>
            <a:r>
              <a:rPr lang="en-US" sz="1800" dirty="0"/>
              <a:t> Submission and publication is not conditional in any way on the payment of a fee from the author or its employing institution, or on membership of an institution or society.</a:t>
            </a:r>
          </a:p>
          <a:p>
            <a:pPr>
              <a:spcBef>
                <a:spcPts val="600"/>
              </a:spcBef>
              <a:buFont typeface="+mj-lt"/>
              <a:buAutoNum type="arabicPeriod"/>
            </a:pPr>
            <a:r>
              <a:rPr lang="en-US" sz="1800" dirty="0"/>
              <a:t> Any fees paid on behalf of the journal to publishers are low, transparent, and in proportion to the work carried out.</a:t>
            </a:r>
          </a:p>
        </p:txBody>
      </p:sp>
    </p:spTree>
    <p:extLst>
      <p:ext uri="{BB962C8B-B14F-4D97-AF65-F5344CB8AC3E}">
        <p14:creationId xmlns:p14="http://schemas.microsoft.com/office/powerpoint/2010/main" val="463381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665F4-1ECD-868A-A78B-59186C9030B6}"/>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896DA9D-524F-C4DF-7ED4-6045C2398F86}"/>
              </a:ext>
            </a:extLst>
          </p:cNvPr>
          <p:cNvPicPr>
            <a:picLocks noChangeAspect="1"/>
          </p:cNvPicPr>
          <p:nvPr/>
        </p:nvPicPr>
        <p:blipFill>
          <a:blip r:embed="rId3"/>
          <a:stretch>
            <a:fillRect/>
          </a:stretch>
        </p:blipFill>
        <p:spPr>
          <a:xfrm>
            <a:off x="412350" y="131706"/>
            <a:ext cx="7408176" cy="4808636"/>
          </a:xfrm>
          <a:prstGeom prst="rect">
            <a:avLst/>
          </a:prstGeom>
        </p:spPr>
      </p:pic>
      <p:sp>
        <p:nvSpPr>
          <p:cNvPr id="2" name="TextBox 1">
            <a:extLst>
              <a:ext uri="{FF2B5EF4-FFF2-40B4-BE49-F238E27FC236}">
                <a16:creationId xmlns:a16="http://schemas.microsoft.com/office/drawing/2014/main" id="{8E2C2497-958F-DBBE-43CF-ECD8DEBA3376}"/>
              </a:ext>
            </a:extLst>
          </p:cNvPr>
          <p:cNvSpPr txBox="1"/>
          <p:nvPr/>
        </p:nvSpPr>
        <p:spPr>
          <a:xfrm>
            <a:off x="5654842" y="4524844"/>
            <a:ext cx="2999539" cy="307777"/>
          </a:xfrm>
          <a:prstGeom prst="rect">
            <a:avLst/>
          </a:prstGeom>
          <a:noFill/>
        </p:spPr>
        <p:txBody>
          <a:bodyPr wrap="none" rtlCol="0">
            <a:spAutoFit/>
          </a:bodyPr>
          <a:lstStyle/>
          <a:p>
            <a:r>
              <a:rPr lang="en-US" dirty="0">
                <a:hlinkClick r:id="rId4"/>
              </a:rPr>
              <a:t>https://thinkchecksubmit.org/about/</a:t>
            </a:r>
            <a:r>
              <a:rPr lang="en-US" dirty="0"/>
              <a:t> </a:t>
            </a:r>
          </a:p>
        </p:txBody>
      </p:sp>
      <p:sp>
        <p:nvSpPr>
          <p:cNvPr id="4" name="TextBox 3">
            <a:extLst>
              <a:ext uri="{FF2B5EF4-FFF2-40B4-BE49-F238E27FC236}">
                <a16:creationId xmlns:a16="http://schemas.microsoft.com/office/drawing/2014/main" id="{409A6CFA-D97B-16AB-0918-E7B05B0927C2}"/>
              </a:ext>
            </a:extLst>
          </p:cNvPr>
          <p:cNvSpPr txBox="1"/>
          <p:nvPr/>
        </p:nvSpPr>
        <p:spPr>
          <a:xfrm>
            <a:off x="5101805" y="4851484"/>
            <a:ext cx="4155305" cy="307777"/>
          </a:xfrm>
          <a:prstGeom prst="rect">
            <a:avLst/>
          </a:prstGeom>
          <a:noFill/>
        </p:spPr>
        <p:txBody>
          <a:bodyPr wrap="none" rtlCol="0">
            <a:spAutoFit/>
          </a:bodyPr>
          <a:lstStyle/>
          <a:p>
            <a:r>
              <a:rPr lang="en-US" dirty="0"/>
              <a:t>Checklist at </a:t>
            </a:r>
            <a:r>
              <a:rPr lang="en-US" dirty="0">
                <a:hlinkClick r:id="rId5"/>
              </a:rPr>
              <a:t>https://thinkchecksubmit.org/journals/</a:t>
            </a:r>
            <a:r>
              <a:rPr lang="en-US" dirty="0"/>
              <a:t> </a:t>
            </a:r>
          </a:p>
        </p:txBody>
      </p:sp>
    </p:spTree>
    <p:extLst>
      <p:ext uri="{BB962C8B-B14F-4D97-AF65-F5344CB8AC3E}">
        <p14:creationId xmlns:p14="http://schemas.microsoft.com/office/powerpoint/2010/main" val="2523799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1C55A5-3B73-8142-DD0E-75628AB0A039}"/>
              </a:ext>
            </a:extLst>
          </p:cNvPr>
          <p:cNvSpPr txBox="1"/>
          <p:nvPr/>
        </p:nvSpPr>
        <p:spPr>
          <a:xfrm>
            <a:off x="0" y="4835723"/>
            <a:ext cx="2730235" cy="307777"/>
          </a:xfrm>
          <a:prstGeom prst="rect">
            <a:avLst/>
          </a:prstGeom>
          <a:noFill/>
        </p:spPr>
        <p:txBody>
          <a:bodyPr wrap="none" rtlCol="0">
            <a:spAutoFit/>
          </a:bodyPr>
          <a:lstStyle/>
          <a:p>
            <a:r>
              <a:rPr lang="en-US" dirty="0">
                <a:hlinkClick r:id="rId2"/>
              </a:rPr>
              <a:t>https://dafnee.isem-evolution.fr/</a:t>
            </a:r>
            <a:r>
              <a:rPr lang="en-US" dirty="0"/>
              <a:t> </a:t>
            </a:r>
          </a:p>
        </p:txBody>
      </p:sp>
      <p:pic>
        <p:nvPicPr>
          <p:cNvPr id="3" name="Picture 2" descr="A screenshot of a computer&#10;&#10;AI-generated content may be incorrect.">
            <a:extLst>
              <a:ext uri="{FF2B5EF4-FFF2-40B4-BE49-F238E27FC236}">
                <a16:creationId xmlns:a16="http://schemas.microsoft.com/office/drawing/2014/main" id="{D2DD2BE6-A56A-B9EC-C4B6-5024C29B5543}"/>
              </a:ext>
            </a:extLst>
          </p:cNvPr>
          <p:cNvPicPr>
            <a:picLocks noChangeAspect="1"/>
          </p:cNvPicPr>
          <p:nvPr/>
        </p:nvPicPr>
        <p:blipFill>
          <a:blip r:embed="rId3"/>
          <a:stretch>
            <a:fillRect/>
          </a:stretch>
        </p:blipFill>
        <p:spPr>
          <a:xfrm>
            <a:off x="81980" y="213376"/>
            <a:ext cx="7051040" cy="4622347"/>
          </a:xfrm>
          <a:prstGeom prst="rect">
            <a:avLst/>
          </a:prstGeom>
        </p:spPr>
      </p:pic>
      <p:sp>
        <p:nvSpPr>
          <p:cNvPr id="4" name="TextBox 3">
            <a:extLst>
              <a:ext uri="{FF2B5EF4-FFF2-40B4-BE49-F238E27FC236}">
                <a16:creationId xmlns:a16="http://schemas.microsoft.com/office/drawing/2014/main" id="{2AEE623B-B57C-CB3A-E997-94F145A63340}"/>
              </a:ext>
            </a:extLst>
          </p:cNvPr>
          <p:cNvSpPr txBox="1"/>
          <p:nvPr/>
        </p:nvSpPr>
        <p:spPr>
          <a:xfrm>
            <a:off x="7262648" y="262759"/>
            <a:ext cx="1799372" cy="3539430"/>
          </a:xfrm>
          <a:prstGeom prst="rect">
            <a:avLst/>
          </a:prstGeom>
          <a:noFill/>
        </p:spPr>
        <p:txBody>
          <a:bodyPr wrap="square" rtlCol="0">
            <a:spAutoFit/>
          </a:bodyPr>
          <a:lstStyle/>
          <a:p>
            <a:r>
              <a:rPr lang="en-US" dirty="0"/>
              <a:t>Galtier, N., et al. (2025) </a:t>
            </a:r>
          </a:p>
          <a:p>
            <a:endParaRPr lang="en-US" dirty="0"/>
          </a:p>
          <a:p>
            <a:r>
              <a:rPr lang="en-US" dirty="0"/>
              <a:t>Time to publish ethically: DAFNEE, a database of academia-friendly journals in ecology and evolutionary biology. </a:t>
            </a:r>
          </a:p>
          <a:p>
            <a:endParaRPr lang="en-US" dirty="0"/>
          </a:p>
          <a:p>
            <a:r>
              <a:rPr lang="en-US" dirty="0"/>
              <a:t>J. Evol. Biol. voaf143, </a:t>
            </a:r>
            <a:r>
              <a:rPr lang="en-US" dirty="0">
                <a:hlinkClick r:id="rId4"/>
              </a:rPr>
              <a:t>https://doi.org/10.1093/jeb/voaf143</a:t>
            </a:r>
            <a:endParaRPr lang="en-US" dirty="0"/>
          </a:p>
          <a:p>
            <a:endParaRPr lang="en-US" dirty="0"/>
          </a:p>
        </p:txBody>
      </p:sp>
    </p:spTree>
    <p:extLst>
      <p:ext uri="{BB962C8B-B14F-4D97-AF65-F5344CB8AC3E}">
        <p14:creationId xmlns:p14="http://schemas.microsoft.com/office/powerpoint/2010/main" val="2320176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FD9B6-4C41-6F9C-90FC-859BE6EE0A87}"/>
            </a:ext>
          </a:extLst>
        </p:cNvPr>
        <p:cNvGrpSpPr/>
        <p:nvPr/>
      </p:nvGrpSpPr>
      <p:grpSpPr>
        <a:xfrm>
          <a:off x="0" y="0"/>
          <a:ext cx="0" cy="0"/>
          <a:chOff x="0" y="0"/>
          <a:chExt cx="0" cy="0"/>
        </a:xfrm>
      </p:grpSpPr>
      <p:pic>
        <p:nvPicPr>
          <p:cNvPr id="9" name="Picture 8" descr="A screenshot of a search engine&#10;&#10;AI-generated content may be incorrect.">
            <a:extLst>
              <a:ext uri="{FF2B5EF4-FFF2-40B4-BE49-F238E27FC236}">
                <a16:creationId xmlns:a16="http://schemas.microsoft.com/office/drawing/2014/main" id="{84819AA3-1F4C-BE56-F1E6-B4546220359D}"/>
              </a:ext>
            </a:extLst>
          </p:cNvPr>
          <p:cNvPicPr>
            <a:picLocks noChangeAspect="1"/>
          </p:cNvPicPr>
          <p:nvPr/>
        </p:nvPicPr>
        <p:blipFill>
          <a:blip r:embed="rId3"/>
          <a:stretch>
            <a:fillRect/>
          </a:stretch>
        </p:blipFill>
        <p:spPr>
          <a:xfrm>
            <a:off x="1071323" y="135362"/>
            <a:ext cx="7001353" cy="4872775"/>
          </a:xfrm>
          <a:prstGeom prst="rect">
            <a:avLst/>
          </a:prstGeom>
        </p:spPr>
      </p:pic>
      <p:sp>
        <p:nvSpPr>
          <p:cNvPr id="4" name="TextBox 3">
            <a:extLst>
              <a:ext uri="{FF2B5EF4-FFF2-40B4-BE49-F238E27FC236}">
                <a16:creationId xmlns:a16="http://schemas.microsoft.com/office/drawing/2014/main" id="{BEF892EF-ACAA-AA5F-9B58-7D44BD64ACC7}"/>
              </a:ext>
            </a:extLst>
          </p:cNvPr>
          <p:cNvSpPr txBox="1"/>
          <p:nvPr/>
        </p:nvSpPr>
        <p:spPr>
          <a:xfrm>
            <a:off x="85061" y="3628510"/>
            <a:ext cx="4572000" cy="307777"/>
          </a:xfrm>
          <a:prstGeom prst="rect">
            <a:avLst/>
          </a:prstGeom>
          <a:noFill/>
        </p:spPr>
        <p:txBody>
          <a:bodyPr wrap="square">
            <a:spAutoFit/>
          </a:bodyPr>
          <a:lstStyle/>
          <a:p>
            <a:pPr marL="63500" lvl="0" indent="0" algn="l" rtl="0">
              <a:spcBef>
                <a:spcPts val="500"/>
              </a:spcBef>
              <a:spcAft>
                <a:spcPts val="0"/>
              </a:spcAft>
              <a:buClr>
                <a:schemeClr val="dk1"/>
              </a:buClr>
              <a:buSzPts val="1100"/>
              <a:buFont typeface="Arial"/>
              <a:buNone/>
            </a:pPr>
            <a:r>
              <a:rPr lang="en-GB" sz="1400" u="sng" dirty="0">
                <a:solidFill>
                  <a:schemeClr val="accen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https://jot.publichealth.yale.edu</a:t>
            </a:r>
            <a:r>
              <a:rPr lang="en-GB" sz="1400" u="sng" dirty="0">
                <a:solidFill>
                  <a:schemeClr val="accent1"/>
                </a:solidFill>
                <a:latin typeface="Calibri"/>
                <a:ea typeface="Calibri"/>
                <a:cs typeface="Calibri"/>
                <a:sym typeface="Calibri"/>
              </a:rPr>
              <a:t>  </a:t>
            </a:r>
            <a:endParaRPr lang="en-GB" sz="1400" dirty="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653139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614C8-8F5B-AE78-E3B4-AA9E3650F0A5}"/>
            </a:ext>
          </a:extLst>
        </p:cNvPr>
        <p:cNvGrpSpPr/>
        <p:nvPr/>
      </p:nvGrpSpPr>
      <p:grpSpPr>
        <a:xfrm>
          <a:off x="0" y="0"/>
          <a:ext cx="0" cy="0"/>
          <a:chOff x="0" y="0"/>
          <a:chExt cx="0" cy="0"/>
        </a:xfrm>
      </p:grpSpPr>
      <p:pic>
        <p:nvPicPr>
          <p:cNvPr id="7" name="Picture 6" descr="A screenshot of a web page&#10;&#10;AI-generated content may be incorrect.">
            <a:extLst>
              <a:ext uri="{FF2B5EF4-FFF2-40B4-BE49-F238E27FC236}">
                <a16:creationId xmlns:a16="http://schemas.microsoft.com/office/drawing/2014/main" id="{DB599F86-D094-6CAC-FB59-5686111AD445}"/>
              </a:ext>
            </a:extLst>
          </p:cNvPr>
          <p:cNvPicPr>
            <a:picLocks noChangeAspect="1"/>
          </p:cNvPicPr>
          <p:nvPr/>
        </p:nvPicPr>
        <p:blipFill>
          <a:blip r:embed="rId3"/>
          <a:stretch>
            <a:fillRect/>
          </a:stretch>
        </p:blipFill>
        <p:spPr>
          <a:xfrm>
            <a:off x="976121" y="131642"/>
            <a:ext cx="7191758" cy="4909001"/>
          </a:xfrm>
          <a:prstGeom prst="rect">
            <a:avLst/>
          </a:prstGeom>
        </p:spPr>
      </p:pic>
      <p:sp>
        <p:nvSpPr>
          <p:cNvPr id="4" name="TextBox 3">
            <a:extLst>
              <a:ext uri="{FF2B5EF4-FFF2-40B4-BE49-F238E27FC236}">
                <a16:creationId xmlns:a16="http://schemas.microsoft.com/office/drawing/2014/main" id="{1CE4B742-8BB5-2AFD-98EE-98A1AA32A261}"/>
              </a:ext>
            </a:extLst>
          </p:cNvPr>
          <p:cNvSpPr txBox="1"/>
          <p:nvPr/>
        </p:nvSpPr>
        <p:spPr>
          <a:xfrm>
            <a:off x="0" y="4835723"/>
            <a:ext cx="2806995" cy="307777"/>
          </a:xfrm>
          <a:prstGeom prst="rect">
            <a:avLst/>
          </a:prstGeom>
          <a:noFill/>
        </p:spPr>
        <p:txBody>
          <a:bodyPr wrap="square">
            <a:spAutoFit/>
          </a:bodyPr>
          <a:lstStyle/>
          <a:p>
            <a:r>
              <a:rPr lang="en-GB" sz="1400" u="sng" dirty="0">
                <a:solidFill>
                  <a:schemeClr val="accen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https://jane.biosemantics.org</a:t>
            </a:r>
            <a:r>
              <a:rPr lang="en-GB" sz="1400" dirty="0">
                <a:solidFill>
                  <a:schemeClr val="accent1"/>
                </a:solidFill>
                <a:latin typeface="Calibri"/>
                <a:ea typeface="Calibri"/>
                <a:cs typeface="Calibri"/>
                <a:sym typeface="Calibri"/>
              </a:rPr>
              <a:t> </a:t>
            </a:r>
            <a:endParaRPr lang="en-US" dirty="0">
              <a:solidFill>
                <a:schemeClr val="accent1"/>
              </a:solidFill>
            </a:endParaRPr>
          </a:p>
        </p:txBody>
      </p:sp>
      <p:sp>
        <p:nvSpPr>
          <p:cNvPr id="8" name="TextBox 7">
            <a:extLst>
              <a:ext uri="{FF2B5EF4-FFF2-40B4-BE49-F238E27FC236}">
                <a16:creationId xmlns:a16="http://schemas.microsoft.com/office/drawing/2014/main" id="{BEAEDAD4-BFAC-AE34-B2EF-E712BE00E056}"/>
              </a:ext>
            </a:extLst>
          </p:cNvPr>
          <p:cNvSpPr txBox="1"/>
          <p:nvPr/>
        </p:nvSpPr>
        <p:spPr>
          <a:xfrm>
            <a:off x="5720080" y="3566160"/>
            <a:ext cx="314960" cy="307777"/>
          </a:xfrm>
          <a:prstGeom prst="rect">
            <a:avLst/>
          </a:prstGeom>
          <a:noFill/>
        </p:spPr>
        <p:txBody>
          <a:bodyPr wrap="square" rtlCol="0">
            <a:spAutoFit/>
          </a:bodyPr>
          <a:lstStyle/>
          <a:p>
            <a:r>
              <a:rPr lang="en-US" dirty="0">
                <a:solidFill>
                  <a:srgbClr val="FF0000"/>
                </a:solidFill>
              </a:rPr>
              <a:t>*</a:t>
            </a:r>
          </a:p>
        </p:txBody>
      </p:sp>
    </p:spTree>
    <p:extLst>
      <p:ext uri="{BB962C8B-B14F-4D97-AF65-F5344CB8AC3E}">
        <p14:creationId xmlns:p14="http://schemas.microsoft.com/office/powerpoint/2010/main" val="4216369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387916"/>
            <a:ext cx="8520600" cy="1137300"/>
          </a:xfrm>
          <a:prstGeom prst="rect">
            <a:avLst/>
          </a:prstGeom>
        </p:spPr>
        <p:txBody>
          <a:bodyPr spcFirstLastPara="1" wrap="square" lIns="91425" tIns="91425" rIns="91425" bIns="91425" anchor="b" anchorCtr="0">
            <a:noAutofit/>
          </a:bodyPr>
          <a:lstStyle/>
          <a:p>
            <a:pPr marL="0" lvl="0" indent="0" algn="ctr" rtl="0">
              <a:lnSpc>
                <a:spcPct val="115000"/>
              </a:lnSpc>
              <a:spcBef>
                <a:spcPts val="2400"/>
              </a:spcBef>
              <a:spcAft>
                <a:spcPts val="600"/>
              </a:spcAft>
              <a:buClr>
                <a:schemeClr val="dk1"/>
              </a:buClr>
              <a:buSzPts val="1100"/>
              <a:buFont typeface="Arial"/>
              <a:buNone/>
            </a:pPr>
            <a:r>
              <a:rPr lang="en" sz="2400" b="1" i="1" dirty="0"/>
              <a:t>PEEER: Publishing for an Ethical and Equitable Environment in Research</a:t>
            </a:r>
            <a:endParaRPr sz="2400" dirty="0"/>
          </a:p>
        </p:txBody>
      </p:sp>
      <p:sp>
        <p:nvSpPr>
          <p:cNvPr id="55" name="Google Shape;55;p13"/>
          <p:cNvSpPr txBox="1">
            <a:spLocks noGrp="1"/>
          </p:cNvSpPr>
          <p:nvPr>
            <p:ph type="subTitle" idx="1"/>
          </p:nvPr>
        </p:nvSpPr>
        <p:spPr>
          <a:xfrm>
            <a:off x="2613434" y="1359199"/>
            <a:ext cx="5931125" cy="1846187"/>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Clr>
                <a:schemeClr val="dk1"/>
              </a:buClr>
              <a:buSzPts val="1100"/>
              <a:buFont typeface="Arial"/>
              <a:buNone/>
            </a:pPr>
            <a:r>
              <a:rPr lang="en" sz="1800" dirty="0">
                <a:solidFill>
                  <a:schemeClr val="dk1"/>
                </a:solidFill>
                <a:latin typeface="Calibri"/>
                <a:ea typeface="Calibri"/>
                <a:cs typeface="Calibri"/>
                <a:sym typeface="Calibri"/>
              </a:rPr>
              <a:t>To build a community of authors, editors, reviewers, libraries, publishers, and societies to support affordable and equitable access plus a healthy scientific and research community. </a:t>
            </a:r>
            <a:br>
              <a:rPr lang="en" sz="1800" dirty="0">
                <a:solidFill>
                  <a:schemeClr val="dk1"/>
                </a:solidFill>
                <a:latin typeface="Calibri"/>
                <a:ea typeface="Calibri"/>
                <a:cs typeface="Calibri"/>
                <a:sym typeface="Calibri"/>
              </a:rPr>
            </a:br>
            <a:r>
              <a:rPr lang="en" sz="1800" dirty="0">
                <a:solidFill>
                  <a:schemeClr val="dk1"/>
                </a:solidFill>
                <a:latin typeface="Calibri"/>
                <a:ea typeface="Calibri"/>
                <a:cs typeface="Calibri"/>
                <a:sym typeface="Calibri"/>
              </a:rPr>
              <a:t>In doing so, to change scientific publishing for the better.</a:t>
            </a:r>
            <a:endParaRPr sz="1800" dirty="0">
              <a:solidFill>
                <a:schemeClr val="dk1"/>
              </a:solidFill>
              <a:latin typeface="Calibri"/>
              <a:ea typeface="Calibri"/>
              <a:cs typeface="Calibri"/>
              <a:sym typeface="Calibri"/>
            </a:endParaRPr>
          </a:p>
          <a:p>
            <a:pPr marL="0" lvl="0" indent="0" algn="l" rtl="0">
              <a:spcBef>
                <a:spcPts val="600"/>
              </a:spcBef>
              <a:spcAft>
                <a:spcPts val="0"/>
              </a:spcAft>
              <a:buNone/>
            </a:pPr>
            <a:endParaRPr sz="1800" dirty="0">
              <a:latin typeface="Calibri"/>
              <a:ea typeface="Calibri"/>
              <a:cs typeface="Calibri"/>
              <a:sym typeface="Calibri"/>
            </a:endParaRPr>
          </a:p>
        </p:txBody>
      </p:sp>
      <p:pic>
        <p:nvPicPr>
          <p:cNvPr id="56" name="Google Shape;56;p13"/>
          <p:cNvPicPr preferRelativeResize="0"/>
          <p:nvPr/>
        </p:nvPicPr>
        <p:blipFill>
          <a:blip r:embed="rId3">
            <a:alphaModFix/>
          </a:blip>
          <a:stretch>
            <a:fillRect/>
          </a:stretch>
        </p:blipFill>
        <p:spPr>
          <a:xfrm>
            <a:off x="791725" y="1629061"/>
            <a:ext cx="1576325" cy="1576325"/>
          </a:xfrm>
          <a:prstGeom prst="rect">
            <a:avLst/>
          </a:prstGeom>
          <a:noFill/>
          <a:ln>
            <a:noFill/>
          </a:ln>
        </p:spPr>
      </p:pic>
      <p:pic>
        <p:nvPicPr>
          <p:cNvPr id="58" name="Google Shape;58;p13"/>
          <p:cNvPicPr preferRelativeResize="0"/>
          <p:nvPr/>
        </p:nvPicPr>
        <p:blipFill rotWithShape="1">
          <a:blip r:embed="rId4">
            <a:alphaModFix/>
          </a:blip>
          <a:srcRect t="2402" b="25458"/>
          <a:stretch/>
        </p:blipFill>
        <p:spPr>
          <a:xfrm>
            <a:off x="791725" y="3526901"/>
            <a:ext cx="1181100" cy="1190625"/>
          </a:xfrm>
          <a:prstGeom prst="rect">
            <a:avLst/>
          </a:prstGeom>
          <a:noFill/>
          <a:ln>
            <a:noFill/>
          </a:ln>
        </p:spPr>
      </p:pic>
      <p:sp>
        <p:nvSpPr>
          <p:cNvPr id="59" name="Google Shape;59;p13"/>
          <p:cNvSpPr txBox="1"/>
          <p:nvPr/>
        </p:nvSpPr>
        <p:spPr>
          <a:xfrm>
            <a:off x="4858175" y="3988516"/>
            <a:ext cx="3844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60" name="Google Shape;60;p13"/>
          <p:cNvSpPr txBox="1"/>
          <p:nvPr/>
        </p:nvSpPr>
        <p:spPr>
          <a:xfrm>
            <a:off x="6289243" y="3995557"/>
            <a:ext cx="2731800" cy="392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700" dirty="0">
                <a:solidFill>
                  <a:srgbClr val="4A86E8"/>
                </a:solidFill>
              </a:rPr>
              <a:t>#</a:t>
            </a:r>
            <a:r>
              <a:rPr lang="en" sz="1700" dirty="0" err="1">
                <a:solidFill>
                  <a:srgbClr val="4A86E8"/>
                </a:solidFill>
              </a:rPr>
              <a:t>BetterPublishing</a:t>
            </a:r>
            <a:endParaRPr lang="en" sz="1700" dirty="0">
              <a:solidFill>
                <a:srgbClr val="4A86E8"/>
              </a:solidFill>
            </a:endParaRPr>
          </a:p>
          <a:p>
            <a:pPr marL="0" lvl="0" indent="0" algn="ctr" rtl="0">
              <a:lnSpc>
                <a:spcPct val="115000"/>
              </a:lnSpc>
              <a:spcBef>
                <a:spcPts val="0"/>
              </a:spcBef>
              <a:spcAft>
                <a:spcPts val="0"/>
              </a:spcAft>
              <a:buNone/>
            </a:pPr>
            <a:endParaRPr lang="en" sz="1700" dirty="0">
              <a:solidFill>
                <a:srgbClr val="4A86E8"/>
              </a:solidFill>
            </a:endParaRPr>
          </a:p>
          <a:p>
            <a:pPr marL="0" lvl="0" indent="0" algn="ctr" rtl="0">
              <a:lnSpc>
                <a:spcPct val="115000"/>
              </a:lnSpc>
              <a:spcBef>
                <a:spcPts val="0"/>
              </a:spcBef>
              <a:spcAft>
                <a:spcPts val="0"/>
              </a:spcAft>
              <a:buNone/>
            </a:pPr>
            <a:r>
              <a:rPr lang="en" sz="1700" dirty="0" err="1">
                <a:solidFill>
                  <a:srgbClr val="4A86E8"/>
                </a:solidFill>
              </a:rPr>
              <a:t>peeeresearch@gmail.com</a:t>
            </a:r>
            <a:endParaRPr sz="1700" dirty="0">
              <a:solidFill>
                <a:srgbClr val="4A86E8"/>
              </a:solidFill>
            </a:endParaRPr>
          </a:p>
        </p:txBody>
      </p:sp>
      <p:sp>
        <p:nvSpPr>
          <p:cNvPr id="2" name="Google Shape;546;p73">
            <a:extLst>
              <a:ext uri="{FF2B5EF4-FFF2-40B4-BE49-F238E27FC236}">
                <a16:creationId xmlns:a16="http://schemas.microsoft.com/office/drawing/2014/main" id="{E2985E85-0B13-8CA2-84A2-40F91F067FAD}"/>
              </a:ext>
            </a:extLst>
          </p:cNvPr>
          <p:cNvSpPr txBox="1">
            <a:spLocks/>
          </p:cNvSpPr>
          <p:nvPr/>
        </p:nvSpPr>
        <p:spPr>
          <a:xfrm>
            <a:off x="2689160" y="3422541"/>
            <a:ext cx="3918450" cy="14880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lnSpc>
                <a:spcPct val="80000"/>
              </a:lnSpc>
              <a:buSzPts val="605"/>
            </a:pPr>
            <a:r>
              <a:rPr lang="en-US" sz="1300" dirty="0">
                <a:solidFill>
                  <a:srgbClr val="6D9EEB"/>
                </a:solidFill>
                <a:hlinkClick r:id="rId5"/>
              </a:rPr>
              <a:t>https://peeer.net/</a:t>
            </a:r>
            <a:r>
              <a:rPr lang="en-US" sz="1300" dirty="0">
                <a:solidFill>
                  <a:srgbClr val="6D9EEB"/>
                </a:solidFill>
              </a:rPr>
              <a:t> </a:t>
            </a: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a:t>
            </a:r>
            <a:r>
              <a:rPr lang="en-US" sz="1300" dirty="0" err="1">
                <a:solidFill>
                  <a:srgbClr val="6D9EEB"/>
                </a:solidFill>
              </a:rPr>
              <a:t>peeer</a:t>
            </a:r>
            <a:r>
              <a:rPr lang="en-US" sz="1300" dirty="0">
                <a:solidFill>
                  <a:srgbClr val="6D9EEB"/>
                </a:solidFill>
              </a:rPr>
              <a:t> (https://</a:t>
            </a:r>
            <a:r>
              <a:rPr lang="en-US" sz="1300" dirty="0" err="1">
                <a:solidFill>
                  <a:srgbClr val="6D9EEB"/>
                </a:solidFill>
              </a:rPr>
              <a:t>x.com</a:t>
            </a:r>
            <a:r>
              <a:rPr lang="en-US" sz="1300" dirty="0">
                <a:solidFill>
                  <a:srgbClr val="6D9EEB"/>
                </a:solidFill>
              </a:rPr>
              <a:t>/peeer295544)</a:t>
            </a: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a:t>
            </a:r>
            <a:r>
              <a:rPr lang="en-US" sz="1300" dirty="0" err="1">
                <a:solidFill>
                  <a:srgbClr val="6D9EEB"/>
                </a:solidFill>
              </a:rPr>
              <a:t>peeer.bsky.social</a:t>
            </a:r>
            <a:endParaRPr lang="en-US" sz="1300" dirty="0">
              <a:solidFill>
                <a:srgbClr val="6D9EEB"/>
              </a:solidFill>
            </a:endParaRP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@PEEER</a:t>
            </a:r>
          </a:p>
          <a:p>
            <a:pPr marL="0" indent="0" algn="l">
              <a:lnSpc>
                <a:spcPct val="80000"/>
              </a:lnSpc>
              <a:buSzPts val="605"/>
            </a:pPr>
            <a:endParaRPr lang="en-US" sz="1300" dirty="0">
              <a:solidFill>
                <a:srgbClr val="FF0000"/>
              </a:solidFill>
            </a:endParaRPr>
          </a:p>
        </p:txBody>
      </p:sp>
      <p:grpSp>
        <p:nvGrpSpPr>
          <p:cNvPr id="3" name="Group 2">
            <a:extLst>
              <a:ext uri="{FF2B5EF4-FFF2-40B4-BE49-F238E27FC236}">
                <a16:creationId xmlns:a16="http://schemas.microsoft.com/office/drawing/2014/main" id="{AFB4B8C1-DDBE-13A8-488F-9555CA0BEED7}"/>
              </a:ext>
            </a:extLst>
          </p:cNvPr>
          <p:cNvGrpSpPr/>
          <p:nvPr/>
        </p:nvGrpSpPr>
        <p:grpSpPr>
          <a:xfrm>
            <a:off x="2725125" y="3741253"/>
            <a:ext cx="1150686" cy="987973"/>
            <a:chOff x="418150" y="3097100"/>
            <a:chExt cx="1119300" cy="961025"/>
          </a:xfrm>
        </p:grpSpPr>
        <p:pic>
          <p:nvPicPr>
            <p:cNvPr id="4" name="Google Shape;550;p73">
              <a:extLst>
                <a:ext uri="{FF2B5EF4-FFF2-40B4-BE49-F238E27FC236}">
                  <a16:creationId xmlns:a16="http://schemas.microsoft.com/office/drawing/2014/main" id="{5C3FE06F-1F82-ED07-5772-FF41406C590C}"/>
                </a:ext>
              </a:extLst>
            </p:cNvPr>
            <p:cNvPicPr preferRelativeResize="0"/>
            <p:nvPr/>
          </p:nvPicPr>
          <p:blipFill>
            <a:blip r:embed="rId6">
              <a:alphaModFix/>
            </a:blip>
            <a:stretch>
              <a:fillRect/>
            </a:stretch>
          </p:blipFill>
          <p:spPr>
            <a:xfrm>
              <a:off x="418150" y="3772950"/>
              <a:ext cx="1119300" cy="285175"/>
            </a:xfrm>
            <a:prstGeom prst="rect">
              <a:avLst/>
            </a:prstGeom>
            <a:noFill/>
            <a:ln>
              <a:noFill/>
            </a:ln>
          </p:spPr>
        </p:pic>
        <p:pic>
          <p:nvPicPr>
            <p:cNvPr id="5" name="Google Shape;551;p73">
              <a:extLst>
                <a:ext uri="{FF2B5EF4-FFF2-40B4-BE49-F238E27FC236}">
                  <a16:creationId xmlns:a16="http://schemas.microsoft.com/office/drawing/2014/main" id="{40297FA6-F80E-6E33-441C-A7FFCFF74904}"/>
                </a:ext>
              </a:extLst>
            </p:cNvPr>
            <p:cNvPicPr preferRelativeResize="0"/>
            <p:nvPr/>
          </p:nvPicPr>
          <p:blipFill rotWithShape="1">
            <a:blip r:embed="rId7">
              <a:alphaModFix/>
            </a:blip>
            <a:srcRect l="22619" t="36784" r="26629" b="38269"/>
            <a:stretch/>
          </p:blipFill>
          <p:spPr>
            <a:xfrm>
              <a:off x="418150" y="3396625"/>
              <a:ext cx="1107466" cy="285174"/>
            </a:xfrm>
            <a:prstGeom prst="rect">
              <a:avLst/>
            </a:prstGeom>
            <a:noFill/>
            <a:ln>
              <a:noFill/>
            </a:ln>
          </p:spPr>
        </p:pic>
        <p:pic>
          <p:nvPicPr>
            <p:cNvPr id="6" name="Google Shape;552;p73">
              <a:extLst>
                <a:ext uri="{FF2B5EF4-FFF2-40B4-BE49-F238E27FC236}">
                  <a16:creationId xmlns:a16="http://schemas.microsoft.com/office/drawing/2014/main" id="{E167D2C7-DCA2-A250-96DA-FBC4D14B8A96}"/>
                </a:ext>
              </a:extLst>
            </p:cNvPr>
            <p:cNvPicPr preferRelativeResize="0"/>
            <p:nvPr/>
          </p:nvPicPr>
          <p:blipFill>
            <a:blip r:embed="rId8">
              <a:alphaModFix/>
            </a:blip>
            <a:stretch>
              <a:fillRect/>
            </a:stretch>
          </p:blipFill>
          <p:spPr>
            <a:xfrm>
              <a:off x="458226" y="3097100"/>
              <a:ext cx="235375" cy="240548"/>
            </a:xfrm>
            <a:prstGeom prst="rect">
              <a:avLst/>
            </a:prstGeom>
            <a:noFill/>
            <a:ln>
              <a:noFill/>
            </a:ln>
          </p:spPr>
        </p:pic>
      </p:grpSp>
      <p:sp>
        <p:nvSpPr>
          <p:cNvPr id="8" name="Rectangle 7">
            <a:extLst>
              <a:ext uri="{FF2B5EF4-FFF2-40B4-BE49-F238E27FC236}">
                <a16:creationId xmlns:a16="http://schemas.microsoft.com/office/drawing/2014/main" id="{1AF71282-D548-5830-07A4-371E559E1B9E}"/>
              </a:ext>
            </a:extLst>
          </p:cNvPr>
          <p:cNvSpPr/>
          <p:nvPr/>
        </p:nvSpPr>
        <p:spPr>
          <a:xfrm>
            <a:off x="2613434" y="4387957"/>
            <a:ext cx="2244741" cy="8342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4022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g367afe98e4a_0_0"/>
          <p:cNvSpPr txBox="1">
            <a:spLocks noGrp="1"/>
          </p:cNvSpPr>
          <p:nvPr>
            <p:ph type="ctrTitle"/>
          </p:nvPr>
        </p:nvSpPr>
        <p:spPr>
          <a:xfrm>
            <a:off x="240580" y="143434"/>
            <a:ext cx="8520600" cy="573862"/>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sz="2400" b="1" dirty="0">
                <a:solidFill>
                  <a:schemeClr val="tx1"/>
                </a:solidFill>
                <a:latin typeface="Calibri"/>
                <a:ea typeface="Calibri"/>
                <a:cs typeface="Calibri"/>
                <a:sym typeface="Calibri"/>
              </a:rPr>
              <a:t>Another simpler approach? Societies and …</a:t>
            </a:r>
            <a:endParaRPr sz="2400" b="1" dirty="0">
              <a:solidFill>
                <a:schemeClr val="tx1"/>
              </a:solidFill>
            </a:endParaRPr>
          </a:p>
        </p:txBody>
      </p:sp>
      <p:pic>
        <p:nvPicPr>
          <p:cNvPr id="7" name="Picture 6">
            <a:extLst>
              <a:ext uri="{FF2B5EF4-FFF2-40B4-BE49-F238E27FC236}">
                <a16:creationId xmlns:a16="http://schemas.microsoft.com/office/drawing/2014/main" id="{E46F66EE-2693-D764-0D5E-9417DFDF9F56}"/>
              </a:ext>
            </a:extLst>
          </p:cNvPr>
          <p:cNvPicPr>
            <a:picLocks noChangeAspect="1"/>
          </p:cNvPicPr>
          <p:nvPr/>
        </p:nvPicPr>
        <p:blipFill>
          <a:blip r:embed="rId3"/>
          <a:stretch>
            <a:fillRect/>
          </a:stretch>
        </p:blipFill>
        <p:spPr>
          <a:xfrm>
            <a:off x="4804754" y="984183"/>
            <a:ext cx="3839552" cy="2346392"/>
          </a:xfrm>
          <a:prstGeom prst="rect">
            <a:avLst/>
          </a:prstGeom>
        </p:spPr>
      </p:pic>
      <p:pic>
        <p:nvPicPr>
          <p:cNvPr id="11" name="Graphic 10">
            <a:extLst>
              <a:ext uri="{FF2B5EF4-FFF2-40B4-BE49-F238E27FC236}">
                <a16:creationId xmlns:a16="http://schemas.microsoft.com/office/drawing/2014/main" id="{121969ED-714E-962D-1E7D-F26083ECE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0701" y="1045468"/>
            <a:ext cx="3331960" cy="1552858"/>
          </a:xfrm>
          <a:prstGeom prst="rect">
            <a:avLst/>
          </a:prstGeom>
        </p:spPr>
      </p:pic>
      <p:pic>
        <p:nvPicPr>
          <p:cNvPr id="13" name="Picture 12">
            <a:extLst>
              <a:ext uri="{FF2B5EF4-FFF2-40B4-BE49-F238E27FC236}">
                <a16:creationId xmlns:a16="http://schemas.microsoft.com/office/drawing/2014/main" id="{F7E12880-5301-3014-620F-F2D0623B3549}"/>
              </a:ext>
            </a:extLst>
          </p:cNvPr>
          <p:cNvPicPr>
            <a:picLocks noChangeAspect="1"/>
          </p:cNvPicPr>
          <p:nvPr/>
        </p:nvPicPr>
        <p:blipFill>
          <a:blip r:embed="rId6"/>
          <a:stretch>
            <a:fillRect/>
          </a:stretch>
        </p:blipFill>
        <p:spPr>
          <a:xfrm>
            <a:off x="160228" y="2929517"/>
            <a:ext cx="4179020" cy="401058"/>
          </a:xfrm>
          <a:prstGeom prst="rect">
            <a:avLst/>
          </a:prstGeom>
        </p:spPr>
      </p:pic>
      <p:grpSp>
        <p:nvGrpSpPr>
          <p:cNvPr id="18" name="Group 17">
            <a:extLst>
              <a:ext uri="{FF2B5EF4-FFF2-40B4-BE49-F238E27FC236}">
                <a16:creationId xmlns:a16="http://schemas.microsoft.com/office/drawing/2014/main" id="{ACE34FBC-D82E-505A-C02C-337962D8C30C}"/>
              </a:ext>
            </a:extLst>
          </p:cNvPr>
          <p:cNvGrpSpPr/>
          <p:nvPr/>
        </p:nvGrpSpPr>
        <p:grpSpPr>
          <a:xfrm>
            <a:off x="6191003" y="3598999"/>
            <a:ext cx="1518364" cy="1115507"/>
            <a:chOff x="7158566" y="3821659"/>
            <a:chExt cx="1518364" cy="1115507"/>
          </a:xfrm>
        </p:grpSpPr>
        <p:pic>
          <p:nvPicPr>
            <p:cNvPr id="6" name="Picture 5" descr="A logo with different colors&#10;&#10;AI-generated content may be incorrect.">
              <a:extLst>
                <a:ext uri="{FF2B5EF4-FFF2-40B4-BE49-F238E27FC236}">
                  <a16:creationId xmlns:a16="http://schemas.microsoft.com/office/drawing/2014/main" id="{382ABFD6-A3D4-F5D7-5471-4C662504B703}"/>
                </a:ext>
              </a:extLst>
            </p:cNvPr>
            <p:cNvPicPr>
              <a:picLocks noChangeAspect="1"/>
            </p:cNvPicPr>
            <p:nvPr/>
          </p:nvPicPr>
          <p:blipFill>
            <a:blip r:embed="rId7"/>
            <a:stretch>
              <a:fillRect/>
            </a:stretch>
          </p:blipFill>
          <p:spPr>
            <a:xfrm>
              <a:off x="7245854" y="3821659"/>
              <a:ext cx="1343787" cy="604704"/>
            </a:xfrm>
            <a:prstGeom prst="rect">
              <a:avLst/>
            </a:prstGeom>
          </p:spPr>
        </p:pic>
        <p:grpSp>
          <p:nvGrpSpPr>
            <p:cNvPr id="14" name="Group 13">
              <a:extLst>
                <a:ext uri="{FF2B5EF4-FFF2-40B4-BE49-F238E27FC236}">
                  <a16:creationId xmlns:a16="http://schemas.microsoft.com/office/drawing/2014/main" id="{C518AA9A-0A3C-FD6C-CA72-B40CFB23F94A}"/>
                </a:ext>
              </a:extLst>
            </p:cNvPr>
            <p:cNvGrpSpPr/>
            <p:nvPr/>
          </p:nvGrpSpPr>
          <p:grpSpPr>
            <a:xfrm>
              <a:off x="7158566" y="4431852"/>
              <a:ext cx="1518364" cy="491298"/>
              <a:chOff x="7277100" y="4576233"/>
              <a:chExt cx="1518364" cy="491298"/>
            </a:xfrm>
          </p:grpSpPr>
          <p:sp>
            <p:nvSpPr>
              <p:cNvPr id="9" name="TextBox 8">
                <a:extLst>
                  <a:ext uri="{FF2B5EF4-FFF2-40B4-BE49-F238E27FC236}">
                    <a16:creationId xmlns:a16="http://schemas.microsoft.com/office/drawing/2014/main" id="{6CFE779A-A63F-BD77-0118-2622668F01FC}"/>
                  </a:ext>
                </a:extLst>
              </p:cNvPr>
              <p:cNvSpPr txBox="1"/>
              <p:nvPr/>
            </p:nvSpPr>
            <p:spPr>
              <a:xfrm>
                <a:off x="7277100" y="4576233"/>
                <a:ext cx="1518364" cy="307777"/>
              </a:xfrm>
              <a:prstGeom prst="rect">
                <a:avLst/>
              </a:prstGeom>
              <a:noFill/>
            </p:spPr>
            <p:txBody>
              <a:bodyPr wrap="none" rtlCol="0">
                <a:spAutoFit/>
              </a:bodyPr>
              <a:lstStyle/>
              <a:p>
                <a:r>
                  <a:rPr lang="en-US" dirty="0"/>
                  <a:t>Free Association</a:t>
                </a:r>
              </a:p>
            </p:txBody>
          </p:sp>
          <p:sp>
            <p:nvSpPr>
              <p:cNvPr id="10" name="TextBox 9">
                <a:extLst>
                  <a:ext uri="{FF2B5EF4-FFF2-40B4-BE49-F238E27FC236}">
                    <a16:creationId xmlns:a16="http://schemas.microsoft.com/office/drawing/2014/main" id="{1A80970C-DB2A-280B-A51C-D8B6C997403F}"/>
                  </a:ext>
                </a:extLst>
              </p:cNvPr>
              <p:cNvSpPr txBox="1"/>
              <p:nvPr/>
            </p:nvSpPr>
            <p:spPr>
              <a:xfrm>
                <a:off x="7277100" y="4762500"/>
                <a:ext cx="207434" cy="276999"/>
              </a:xfrm>
              <a:prstGeom prst="rect">
                <a:avLst/>
              </a:prstGeom>
              <a:noFill/>
            </p:spPr>
            <p:txBody>
              <a:bodyPr wrap="square" rtlCol="0">
                <a:spAutoFit/>
              </a:bodyPr>
              <a:lstStyle/>
              <a:p>
                <a:pPr algn="r"/>
                <a:r>
                  <a:rPr lang="en-US" sz="600" dirty="0">
                    <a:latin typeface="ADLaM Display" panose="02010000000000000000" pitchFamily="2" charset="77"/>
                    <a:ea typeface="ADLaM Display" panose="02010000000000000000" pitchFamily="2" charset="77"/>
                    <a:cs typeface="ADLaM Display" panose="02010000000000000000" pitchFamily="2" charset="77"/>
                  </a:rPr>
                  <a:t>o f</a:t>
                </a:r>
              </a:p>
            </p:txBody>
          </p:sp>
          <p:sp>
            <p:nvSpPr>
              <p:cNvPr id="12" name="TextBox 11">
                <a:extLst>
                  <a:ext uri="{FF2B5EF4-FFF2-40B4-BE49-F238E27FC236}">
                    <a16:creationId xmlns:a16="http://schemas.microsoft.com/office/drawing/2014/main" id="{CD3FFA8B-2EF5-A6AE-6D93-FFEBB2EB5F65}"/>
                  </a:ext>
                </a:extLst>
              </p:cNvPr>
              <p:cNvSpPr txBox="1"/>
              <p:nvPr/>
            </p:nvSpPr>
            <p:spPr>
              <a:xfrm>
                <a:off x="7347632" y="4759754"/>
                <a:ext cx="1447832" cy="307777"/>
              </a:xfrm>
              <a:prstGeom prst="rect">
                <a:avLst/>
              </a:prstGeom>
              <a:noFill/>
            </p:spPr>
            <p:txBody>
              <a:bodyPr wrap="none" rtlCol="0">
                <a:spAutoFit/>
              </a:bodyPr>
              <a:lstStyle/>
              <a:p>
                <a:r>
                  <a:rPr lang="en-US" dirty="0"/>
                  <a:t>Biogeographers</a:t>
                </a:r>
              </a:p>
            </p:txBody>
          </p:sp>
        </p:grpSp>
        <p:sp>
          <p:nvSpPr>
            <p:cNvPr id="15" name="Rectangle 14">
              <a:extLst>
                <a:ext uri="{FF2B5EF4-FFF2-40B4-BE49-F238E27FC236}">
                  <a16:creationId xmlns:a16="http://schemas.microsoft.com/office/drawing/2014/main" id="{1D8F8AD2-1994-EDB2-4A60-F5CAFF5E77EF}"/>
                </a:ext>
              </a:extLst>
            </p:cNvPr>
            <p:cNvSpPr/>
            <p:nvPr/>
          </p:nvSpPr>
          <p:spPr>
            <a:xfrm>
              <a:off x="7262283" y="4449545"/>
              <a:ext cx="1297517" cy="45719"/>
            </a:xfrm>
            <a:prstGeom prst="rect">
              <a:avLst/>
            </a:prstGeom>
            <a:gradFill>
              <a:gsLst>
                <a:gs pos="0">
                  <a:srgbClr val="159D48"/>
                </a:gs>
                <a:gs pos="44000">
                  <a:srgbClr val="2B5FAD"/>
                </a:gs>
                <a:gs pos="100000">
                  <a:srgbClr val="7F5723"/>
                </a:gs>
                <a:gs pos="56000">
                  <a:srgbClr val="2B5FAD"/>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EA4436F-E2F9-DD99-176D-958C873AB785}"/>
                </a:ext>
              </a:extLst>
            </p:cNvPr>
            <p:cNvSpPr/>
            <p:nvPr/>
          </p:nvSpPr>
          <p:spPr>
            <a:xfrm>
              <a:off x="7268988" y="4891447"/>
              <a:ext cx="1297517" cy="45719"/>
            </a:xfrm>
            <a:prstGeom prst="rect">
              <a:avLst/>
            </a:prstGeom>
            <a:gradFill>
              <a:gsLst>
                <a:gs pos="0">
                  <a:srgbClr val="159D48"/>
                </a:gs>
                <a:gs pos="44000">
                  <a:srgbClr val="2B5FAD"/>
                </a:gs>
                <a:gs pos="100000">
                  <a:srgbClr val="7F5723"/>
                </a:gs>
                <a:gs pos="56000">
                  <a:srgbClr val="2B5FAD"/>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The International Biogeography Society Logo">
            <a:extLst>
              <a:ext uri="{FF2B5EF4-FFF2-40B4-BE49-F238E27FC236}">
                <a16:creationId xmlns:a16="http://schemas.microsoft.com/office/drawing/2014/main" id="{6D17768D-71BC-A613-2275-BD308D3BB2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865" y="3661766"/>
            <a:ext cx="4749800"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339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88FE067F-09C3-C94D-95BD-210A88C331A2}"/>
            </a:ext>
          </a:extLst>
        </p:cNvPr>
        <p:cNvGrpSpPr/>
        <p:nvPr/>
      </p:nvGrpSpPr>
      <p:grpSpPr>
        <a:xfrm>
          <a:off x="0" y="0"/>
          <a:ext cx="0" cy="0"/>
          <a:chOff x="0" y="0"/>
          <a:chExt cx="0" cy="0"/>
        </a:xfrm>
      </p:grpSpPr>
      <p:pic>
        <p:nvPicPr>
          <p:cNvPr id="1028" name="Picture 4" descr="Evolution Cover Image for Volume 79, Issue 6">
            <a:extLst>
              <a:ext uri="{FF2B5EF4-FFF2-40B4-BE49-F238E27FC236}">
                <a16:creationId xmlns:a16="http://schemas.microsoft.com/office/drawing/2014/main" id="{331140C8-A60E-C816-D46A-4B9564995F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214" y="721271"/>
            <a:ext cx="1675490" cy="2200481"/>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030" name="Picture 6" descr="Systematic Biology Cover Image for Volume 74, Issue 3">
            <a:extLst>
              <a:ext uri="{FF2B5EF4-FFF2-40B4-BE49-F238E27FC236}">
                <a16:creationId xmlns:a16="http://schemas.microsoft.com/office/drawing/2014/main" id="{6919B028-927C-2008-1618-0825C8CAC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133" y="721271"/>
            <a:ext cx="1670735" cy="2200481"/>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5F58C79-3575-9685-366A-841886A63AE7}"/>
              </a:ext>
            </a:extLst>
          </p:cNvPr>
          <p:cNvPicPr>
            <a:picLocks noChangeAspect="1"/>
          </p:cNvPicPr>
          <p:nvPr/>
        </p:nvPicPr>
        <p:blipFill>
          <a:blip r:embed="rId5"/>
          <a:srcRect l="1" r="49980" b="56779"/>
          <a:stretch>
            <a:fillRect/>
          </a:stretch>
        </p:blipFill>
        <p:spPr>
          <a:xfrm>
            <a:off x="3772381" y="685255"/>
            <a:ext cx="1704199" cy="2272514"/>
          </a:xfrm>
          <a:prstGeom prst="rect">
            <a:avLst/>
          </a:prstGeom>
        </p:spPr>
      </p:pic>
      <p:sp>
        <p:nvSpPr>
          <p:cNvPr id="8" name="Google Shape;66;g367afe98e4a_0_0">
            <a:extLst>
              <a:ext uri="{FF2B5EF4-FFF2-40B4-BE49-F238E27FC236}">
                <a16:creationId xmlns:a16="http://schemas.microsoft.com/office/drawing/2014/main" id="{0F0B1049-2A66-B65E-881E-773D8F59F20B}"/>
              </a:ext>
            </a:extLst>
          </p:cNvPr>
          <p:cNvSpPr txBox="1">
            <a:spLocks noGrp="1"/>
          </p:cNvSpPr>
          <p:nvPr>
            <p:ph type="ctrTitle"/>
          </p:nvPr>
        </p:nvSpPr>
        <p:spPr>
          <a:xfrm>
            <a:off x="280911" y="111393"/>
            <a:ext cx="8520600" cy="573862"/>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sz="2400" b="1" dirty="0">
                <a:solidFill>
                  <a:schemeClr val="tx1"/>
                </a:solidFill>
                <a:latin typeface="Calibri"/>
                <a:ea typeface="Calibri"/>
                <a:cs typeface="Calibri"/>
                <a:sym typeface="Calibri"/>
              </a:rPr>
              <a:t>… society journals?</a:t>
            </a:r>
            <a:endParaRPr sz="2400" b="1" dirty="0">
              <a:solidFill>
                <a:schemeClr val="tx1"/>
              </a:solidFill>
            </a:endParaRPr>
          </a:p>
        </p:txBody>
      </p:sp>
      <p:pic>
        <p:nvPicPr>
          <p:cNvPr id="2" name="Picture 1">
            <a:extLst>
              <a:ext uri="{FF2B5EF4-FFF2-40B4-BE49-F238E27FC236}">
                <a16:creationId xmlns:a16="http://schemas.microsoft.com/office/drawing/2014/main" id="{17472B45-B829-3DED-3F2B-D8DBB2828C8F}"/>
              </a:ext>
            </a:extLst>
          </p:cNvPr>
          <p:cNvPicPr>
            <a:picLocks noChangeAspect="1"/>
          </p:cNvPicPr>
          <p:nvPr/>
        </p:nvPicPr>
        <p:blipFill>
          <a:blip r:embed="rId6"/>
          <a:stretch>
            <a:fillRect/>
          </a:stretch>
        </p:blipFill>
        <p:spPr>
          <a:xfrm>
            <a:off x="3963833" y="3166848"/>
            <a:ext cx="4837678" cy="512017"/>
          </a:xfrm>
          <a:prstGeom prst="rect">
            <a:avLst/>
          </a:prstGeom>
        </p:spPr>
      </p:pic>
      <p:pic>
        <p:nvPicPr>
          <p:cNvPr id="2050" name="Picture 2" descr="Issue cover">
            <a:extLst>
              <a:ext uri="{FF2B5EF4-FFF2-40B4-BE49-F238E27FC236}">
                <a16:creationId xmlns:a16="http://schemas.microsoft.com/office/drawing/2014/main" id="{FCB05D90-A4B9-B629-FFAA-12D449DF5F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4257" y="721271"/>
            <a:ext cx="1560712" cy="2200481"/>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2052" name="Picture 4" descr="Covers of journals contributing to Biogeography.News">
            <a:extLst>
              <a:ext uri="{FF2B5EF4-FFF2-40B4-BE49-F238E27FC236}">
                <a16:creationId xmlns:a16="http://schemas.microsoft.com/office/drawing/2014/main" id="{3C072FAF-F60D-2647-75AC-674A542A0F4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57218"/>
          <a:stretch>
            <a:fillRect/>
          </a:stretch>
        </p:blipFill>
        <p:spPr bwMode="auto">
          <a:xfrm>
            <a:off x="296314" y="2921752"/>
            <a:ext cx="3479799" cy="22004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overs of journals contributing to Biogeography.News">
            <a:extLst>
              <a:ext uri="{FF2B5EF4-FFF2-40B4-BE49-F238E27FC236}">
                <a16:creationId xmlns:a16="http://schemas.microsoft.com/office/drawing/2014/main" id="{6AC815B7-71E4-A4EF-EE33-E09BBF19641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9543" b="57218"/>
          <a:stretch>
            <a:fillRect/>
          </a:stretch>
        </p:blipFill>
        <p:spPr bwMode="auto">
          <a:xfrm>
            <a:off x="7092646" y="685255"/>
            <a:ext cx="1743782" cy="227251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iogeographia – The Journal of Integrative Biogeography banner">
            <a:extLst>
              <a:ext uri="{FF2B5EF4-FFF2-40B4-BE49-F238E27FC236}">
                <a16:creationId xmlns:a16="http://schemas.microsoft.com/office/drawing/2014/main" id="{0AB7C0B1-0229-488E-8C86-63F201474D1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3656" y="3914246"/>
            <a:ext cx="4157330" cy="93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723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47EE26BD-D7D2-EDF4-1203-F49DC52070FD}"/>
            </a:ext>
          </a:extLst>
        </p:cNvPr>
        <p:cNvGrpSpPr/>
        <p:nvPr/>
      </p:nvGrpSpPr>
      <p:grpSpPr>
        <a:xfrm>
          <a:off x="0" y="0"/>
          <a:ext cx="0" cy="0"/>
          <a:chOff x="0" y="0"/>
          <a:chExt cx="0" cy="0"/>
        </a:xfrm>
      </p:grpSpPr>
      <p:sp>
        <p:nvSpPr>
          <p:cNvPr id="66" name="Google Shape;66;g367afe98e4a_0_0">
            <a:extLst>
              <a:ext uri="{FF2B5EF4-FFF2-40B4-BE49-F238E27FC236}">
                <a16:creationId xmlns:a16="http://schemas.microsoft.com/office/drawing/2014/main" id="{C6C20E7C-13B5-5DDD-76DC-CF4013A61A75}"/>
              </a:ext>
            </a:extLst>
          </p:cNvPr>
          <p:cNvSpPr txBox="1">
            <a:spLocks noGrp="1"/>
          </p:cNvSpPr>
          <p:nvPr>
            <p:ph type="ctrTitle"/>
          </p:nvPr>
        </p:nvSpPr>
        <p:spPr>
          <a:xfrm>
            <a:off x="311708" y="326777"/>
            <a:ext cx="4717500" cy="488802"/>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GB" sz="2400" b="1" dirty="0">
                <a:solidFill>
                  <a:schemeClr val="tx1"/>
                </a:solidFill>
                <a:latin typeface="Calibri"/>
                <a:ea typeface="Calibri"/>
                <a:cs typeface="Calibri"/>
                <a:sym typeface="Calibri"/>
              </a:rPr>
              <a:t>Additional benefits</a:t>
            </a:r>
            <a:endParaRPr sz="6600" b="1" dirty="0">
              <a:solidFill>
                <a:schemeClr val="tx1"/>
              </a:solidFill>
            </a:endParaRPr>
          </a:p>
        </p:txBody>
      </p:sp>
      <p:sp>
        <p:nvSpPr>
          <p:cNvPr id="2" name="Google Shape;66;g367afe98e4a_0_0">
            <a:extLst>
              <a:ext uri="{FF2B5EF4-FFF2-40B4-BE49-F238E27FC236}">
                <a16:creationId xmlns:a16="http://schemas.microsoft.com/office/drawing/2014/main" id="{DF1C66A9-4BBC-A8BF-0E5B-C7D75C6672CB}"/>
              </a:ext>
            </a:extLst>
          </p:cNvPr>
          <p:cNvSpPr txBox="1">
            <a:spLocks/>
          </p:cNvSpPr>
          <p:nvPr/>
        </p:nvSpPr>
        <p:spPr>
          <a:xfrm>
            <a:off x="311708" y="950960"/>
            <a:ext cx="5486182" cy="1873219"/>
          </a:xfrm>
          <a:prstGeom prst="rect">
            <a:avLst/>
          </a:prstGeom>
          <a:noFill/>
          <a:ln>
            <a:noFill/>
          </a:ln>
        </p:spPr>
        <p:txBody>
          <a:bodyPr spcFirstLastPara="1" wrap="square" lIns="91425" tIns="91425" rIns="91425" bIns="91425" anchor="b" anchorCtr="0">
            <a:normAutofit fontScale="75000" lnSpcReduction="2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2400" i="1" dirty="0">
                <a:solidFill>
                  <a:schemeClr val="tx1"/>
                </a:solidFill>
                <a:latin typeface="Calibri"/>
                <a:cs typeface="Calibri"/>
                <a:sym typeface="Calibri"/>
              </a:rPr>
              <a:t>Discounted rates (OUP – 23%)</a:t>
            </a:r>
          </a:p>
          <a:p>
            <a:pPr algn="l"/>
            <a:endParaRPr lang="en-GB" sz="2400" i="1" dirty="0">
              <a:solidFill>
                <a:schemeClr val="tx1"/>
              </a:solidFill>
              <a:latin typeface="Calibri"/>
              <a:cs typeface="Calibri"/>
              <a:sym typeface="Calibri"/>
            </a:endParaRPr>
          </a:p>
          <a:p>
            <a:pPr algn="l"/>
            <a:r>
              <a:rPr lang="en-GB" sz="2400" i="1" dirty="0">
                <a:solidFill>
                  <a:schemeClr val="tx1"/>
                </a:solidFill>
                <a:latin typeface="Calibri"/>
                <a:cs typeface="Calibri"/>
                <a:sym typeface="Calibri"/>
              </a:rPr>
              <a:t>A proportion of the margins support society activities </a:t>
            </a:r>
            <a:endParaRPr lang="en-GB" sz="6600" dirty="0">
              <a:solidFill>
                <a:schemeClr val="tx1"/>
              </a:solidFill>
            </a:endParaRPr>
          </a:p>
          <a:p>
            <a:pPr algn="l"/>
            <a:endParaRPr lang="en-GB" sz="2400" i="1" dirty="0">
              <a:solidFill>
                <a:schemeClr val="tx1"/>
              </a:solidFill>
              <a:latin typeface="Calibri"/>
              <a:cs typeface="Calibri"/>
              <a:sym typeface="Calibri"/>
            </a:endParaRPr>
          </a:p>
          <a:p>
            <a:pPr algn="l"/>
            <a:r>
              <a:rPr lang="en-GB" sz="2400" i="1" dirty="0">
                <a:solidFill>
                  <a:schemeClr val="tx1"/>
                </a:solidFill>
                <a:latin typeface="Calibri"/>
                <a:cs typeface="Calibri"/>
                <a:sym typeface="Calibri"/>
              </a:rPr>
              <a:t>Edited and reviewed by colleagues and potential mentors</a:t>
            </a:r>
          </a:p>
          <a:p>
            <a:pPr algn="l"/>
            <a:endParaRPr lang="en-GB" sz="2400" i="1" dirty="0">
              <a:solidFill>
                <a:schemeClr val="tx1"/>
              </a:solidFill>
              <a:latin typeface="Calibri"/>
              <a:cs typeface="Calibri"/>
              <a:sym typeface="Calibri"/>
            </a:endParaRPr>
          </a:p>
          <a:p>
            <a:pPr algn="l"/>
            <a:r>
              <a:rPr lang="en-GB" sz="2400" i="1" dirty="0">
                <a:solidFill>
                  <a:schemeClr val="tx1"/>
                </a:solidFill>
                <a:latin typeface="Calibri"/>
                <a:cs typeface="Calibri"/>
                <a:sym typeface="Calibri"/>
              </a:rPr>
              <a:t>Rigorous review</a:t>
            </a:r>
          </a:p>
          <a:p>
            <a:pPr algn="l"/>
            <a:endParaRPr lang="en-GB" sz="2400" i="1" dirty="0">
              <a:solidFill>
                <a:schemeClr val="tx1"/>
              </a:solidFill>
              <a:latin typeface="Calibri"/>
              <a:cs typeface="Calibri"/>
              <a:sym typeface="Calibri"/>
            </a:endParaRPr>
          </a:p>
        </p:txBody>
      </p:sp>
      <p:pic>
        <p:nvPicPr>
          <p:cNvPr id="4" name="Picture 3">
            <a:extLst>
              <a:ext uri="{FF2B5EF4-FFF2-40B4-BE49-F238E27FC236}">
                <a16:creationId xmlns:a16="http://schemas.microsoft.com/office/drawing/2014/main" id="{3A32AC21-4BD9-C426-7373-DC372F1443A0}"/>
              </a:ext>
            </a:extLst>
          </p:cNvPr>
          <p:cNvPicPr>
            <a:picLocks noChangeAspect="1"/>
          </p:cNvPicPr>
          <p:nvPr/>
        </p:nvPicPr>
        <p:blipFill>
          <a:blip r:embed="rId3"/>
          <a:stretch>
            <a:fillRect/>
          </a:stretch>
        </p:blipFill>
        <p:spPr>
          <a:xfrm>
            <a:off x="6035040" y="282377"/>
            <a:ext cx="2797252" cy="4316748"/>
          </a:xfrm>
          <a:prstGeom prst="rect">
            <a:avLst/>
          </a:prstGeom>
        </p:spPr>
      </p:pic>
      <p:sp>
        <p:nvSpPr>
          <p:cNvPr id="5" name="Google Shape;66;g367afe98e4a_0_0">
            <a:extLst>
              <a:ext uri="{FF2B5EF4-FFF2-40B4-BE49-F238E27FC236}">
                <a16:creationId xmlns:a16="http://schemas.microsoft.com/office/drawing/2014/main" id="{EB3B745A-95B8-5E34-1A86-E01BC9BF0D8A}"/>
              </a:ext>
            </a:extLst>
          </p:cNvPr>
          <p:cNvSpPr txBox="1">
            <a:spLocks/>
          </p:cNvSpPr>
          <p:nvPr/>
        </p:nvSpPr>
        <p:spPr>
          <a:xfrm>
            <a:off x="311708" y="2959561"/>
            <a:ext cx="4717500" cy="488802"/>
          </a:xfrm>
          <a:prstGeom prst="rect">
            <a:avLst/>
          </a:prstGeom>
          <a:noFill/>
          <a:ln>
            <a:noFill/>
          </a:ln>
        </p:spPr>
        <p:txBody>
          <a:bodyPr spcFirstLastPara="1" wrap="square" lIns="91425" tIns="91425" rIns="91425" bIns="91425" anchor="b" anchorCtr="0">
            <a:normAutofit fontScale="900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2400" b="1" dirty="0">
                <a:solidFill>
                  <a:schemeClr val="tx1"/>
                </a:solidFill>
                <a:latin typeface="Calibri"/>
                <a:ea typeface="Calibri"/>
                <a:cs typeface="Calibri"/>
                <a:sym typeface="Calibri"/>
              </a:rPr>
              <a:t>… but some caveats</a:t>
            </a:r>
            <a:endParaRPr lang="en-GB" sz="6600" b="1" dirty="0">
              <a:solidFill>
                <a:schemeClr val="tx1"/>
              </a:solidFill>
            </a:endParaRPr>
          </a:p>
        </p:txBody>
      </p:sp>
      <p:sp>
        <p:nvSpPr>
          <p:cNvPr id="6" name="Google Shape;66;g367afe98e4a_0_0">
            <a:extLst>
              <a:ext uri="{FF2B5EF4-FFF2-40B4-BE49-F238E27FC236}">
                <a16:creationId xmlns:a16="http://schemas.microsoft.com/office/drawing/2014/main" id="{0494D41D-96B8-08F6-5534-3FA2F9443FBA}"/>
              </a:ext>
            </a:extLst>
          </p:cNvPr>
          <p:cNvSpPr txBox="1">
            <a:spLocks/>
          </p:cNvSpPr>
          <p:nvPr/>
        </p:nvSpPr>
        <p:spPr>
          <a:xfrm>
            <a:off x="311708" y="3448363"/>
            <a:ext cx="5723332" cy="1569407"/>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800" i="1" dirty="0">
                <a:solidFill>
                  <a:schemeClr val="tx1"/>
                </a:solidFill>
                <a:latin typeface="Calibri"/>
                <a:cs typeface="Calibri"/>
                <a:sym typeface="Calibri"/>
              </a:rPr>
              <a:t>- some ‘society’ journals are owned by for-profit publishers</a:t>
            </a:r>
          </a:p>
          <a:p>
            <a:pPr algn="l"/>
            <a:endParaRPr lang="en-GB" sz="1800" i="1" dirty="0">
              <a:solidFill>
                <a:schemeClr val="tx1"/>
              </a:solidFill>
              <a:latin typeface="Calibri"/>
              <a:cs typeface="Calibri"/>
              <a:sym typeface="Calibri"/>
            </a:endParaRPr>
          </a:p>
          <a:p>
            <a:pPr algn="l"/>
            <a:r>
              <a:rPr lang="en-GB" sz="1800" i="1" dirty="0">
                <a:solidFill>
                  <a:schemeClr val="tx1"/>
                </a:solidFill>
                <a:latin typeface="Calibri"/>
                <a:cs typeface="Calibri"/>
                <a:sym typeface="Calibri"/>
              </a:rPr>
              <a:t>- others still support for-profit publishers, e.g. Wiley</a:t>
            </a:r>
          </a:p>
          <a:p>
            <a:pPr algn="l"/>
            <a:endParaRPr lang="en-GB" sz="1800" i="1" dirty="0">
              <a:solidFill>
                <a:schemeClr val="tx1"/>
              </a:solidFill>
              <a:latin typeface="Calibri"/>
              <a:cs typeface="Calibri"/>
              <a:sym typeface="Calibri"/>
            </a:endParaRPr>
          </a:p>
          <a:p>
            <a:pPr algn="l"/>
            <a:r>
              <a:rPr lang="en-GB" sz="1800" i="1" dirty="0">
                <a:solidFill>
                  <a:schemeClr val="tx1"/>
                </a:solidFill>
                <a:latin typeface="Calibri"/>
                <a:cs typeface="Calibri"/>
                <a:sym typeface="Calibri"/>
              </a:rPr>
              <a:t>- these risks will increase</a:t>
            </a:r>
          </a:p>
        </p:txBody>
      </p:sp>
      <p:sp>
        <p:nvSpPr>
          <p:cNvPr id="7" name="TextBox 6">
            <a:extLst>
              <a:ext uri="{FF2B5EF4-FFF2-40B4-BE49-F238E27FC236}">
                <a16:creationId xmlns:a16="http://schemas.microsoft.com/office/drawing/2014/main" id="{884DBE51-0024-F49D-3069-29B2B9A116FD}"/>
              </a:ext>
            </a:extLst>
          </p:cNvPr>
          <p:cNvSpPr txBox="1"/>
          <p:nvPr/>
        </p:nvSpPr>
        <p:spPr>
          <a:xfrm>
            <a:off x="6332242" y="4709993"/>
            <a:ext cx="2252540" cy="307777"/>
          </a:xfrm>
          <a:prstGeom prst="rect">
            <a:avLst/>
          </a:prstGeom>
          <a:noFill/>
        </p:spPr>
        <p:txBody>
          <a:bodyPr wrap="none" rtlCol="0">
            <a:spAutoFit/>
          </a:bodyPr>
          <a:lstStyle/>
          <a:p>
            <a:r>
              <a:rPr lang="en-US" dirty="0">
                <a:hlinkClick r:id="rId4"/>
              </a:rPr>
              <a:t>https://peeer.net/journals/</a:t>
            </a:r>
            <a:r>
              <a:rPr lang="en-US" dirty="0"/>
              <a:t> </a:t>
            </a:r>
          </a:p>
        </p:txBody>
      </p:sp>
    </p:spTree>
    <p:extLst>
      <p:ext uri="{BB962C8B-B14F-4D97-AF65-F5344CB8AC3E}">
        <p14:creationId xmlns:p14="http://schemas.microsoft.com/office/powerpoint/2010/main" val="4203057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7FD0EC5D-C8EE-5440-E5AD-6430B997AF4D}"/>
            </a:ext>
          </a:extLst>
        </p:cNvPr>
        <p:cNvGrpSpPr/>
        <p:nvPr/>
      </p:nvGrpSpPr>
      <p:grpSpPr>
        <a:xfrm>
          <a:off x="0" y="0"/>
          <a:ext cx="0" cy="0"/>
          <a:chOff x="0" y="0"/>
          <a:chExt cx="0" cy="0"/>
        </a:xfrm>
      </p:grpSpPr>
      <p:sp>
        <p:nvSpPr>
          <p:cNvPr id="66" name="Google Shape;66;g367afe98e4a_0_0">
            <a:extLst>
              <a:ext uri="{FF2B5EF4-FFF2-40B4-BE49-F238E27FC236}">
                <a16:creationId xmlns:a16="http://schemas.microsoft.com/office/drawing/2014/main" id="{C4CCCA36-8FC8-33CB-1878-54B9122CF83B}"/>
              </a:ext>
            </a:extLst>
          </p:cNvPr>
          <p:cNvSpPr txBox="1">
            <a:spLocks noGrp="1"/>
          </p:cNvSpPr>
          <p:nvPr>
            <p:ph type="ctrTitle"/>
          </p:nvPr>
        </p:nvSpPr>
        <p:spPr>
          <a:xfrm>
            <a:off x="311700" y="205376"/>
            <a:ext cx="8520600" cy="488802"/>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GB" sz="2400" b="1" i="1" dirty="0">
                <a:solidFill>
                  <a:schemeClr val="tx1"/>
                </a:solidFill>
                <a:latin typeface="Calibri"/>
                <a:ea typeface="Calibri"/>
                <a:cs typeface="Calibri"/>
                <a:sym typeface="Calibri"/>
              </a:rPr>
              <a:t>Foundational papers</a:t>
            </a:r>
            <a:endParaRPr sz="6600" b="1" dirty="0">
              <a:solidFill>
                <a:schemeClr val="tx1"/>
              </a:solidFill>
            </a:endParaRPr>
          </a:p>
        </p:txBody>
      </p:sp>
      <p:sp>
        <p:nvSpPr>
          <p:cNvPr id="5" name="TextBox 4">
            <a:extLst>
              <a:ext uri="{FF2B5EF4-FFF2-40B4-BE49-F238E27FC236}">
                <a16:creationId xmlns:a16="http://schemas.microsoft.com/office/drawing/2014/main" id="{EBC934B8-C5A7-B065-D8A5-803FB4A22076}"/>
              </a:ext>
            </a:extLst>
          </p:cNvPr>
          <p:cNvSpPr txBox="1"/>
          <p:nvPr/>
        </p:nvSpPr>
        <p:spPr>
          <a:xfrm>
            <a:off x="311700" y="806131"/>
            <a:ext cx="4572000" cy="954107"/>
          </a:xfrm>
          <a:prstGeom prst="rect">
            <a:avLst/>
          </a:prstGeom>
          <a:noFill/>
        </p:spPr>
        <p:txBody>
          <a:bodyPr wrap="square">
            <a:spAutoFit/>
          </a:bodyPr>
          <a:lstStyle/>
          <a:p>
            <a:pPr>
              <a:buNone/>
            </a:pPr>
            <a:r>
              <a:rPr lang="en-US" b="1" dirty="0"/>
              <a:t>Foundations of Ecology</a:t>
            </a:r>
          </a:p>
          <a:p>
            <a:pPr>
              <a:buNone/>
            </a:pPr>
            <a:r>
              <a:rPr lang="en-US" b="1" dirty="0"/>
              <a:t>Classic Papers with Commentaries</a:t>
            </a:r>
          </a:p>
          <a:p>
            <a:r>
              <a:rPr lang="en-US" dirty="0"/>
              <a:t>Edited by </a:t>
            </a:r>
            <a:r>
              <a:rPr lang="en-US" dirty="0">
                <a:hlinkClick r:id="rId3"/>
              </a:rPr>
              <a:t>Leslie A. Real</a:t>
            </a:r>
            <a:r>
              <a:rPr lang="en-US" dirty="0"/>
              <a:t> and </a:t>
            </a:r>
            <a:r>
              <a:rPr lang="en-US" dirty="0">
                <a:hlinkClick r:id="rId4"/>
              </a:rPr>
              <a:t>James H. Brown</a:t>
            </a:r>
            <a:endParaRPr lang="en-US" dirty="0"/>
          </a:p>
          <a:p>
            <a:r>
              <a:rPr lang="en-US" dirty="0"/>
              <a:t>1991 Chicago University Press, w/ ESA</a:t>
            </a:r>
          </a:p>
        </p:txBody>
      </p:sp>
      <p:sp>
        <p:nvSpPr>
          <p:cNvPr id="6" name="TextBox 5">
            <a:extLst>
              <a:ext uri="{FF2B5EF4-FFF2-40B4-BE49-F238E27FC236}">
                <a16:creationId xmlns:a16="http://schemas.microsoft.com/office/drawing/2014/main" id="{2F11DF41-8E9A-4598-8EC8-39BA6E64E1DC}"/>
              </a:ext>
            </a:extLst>
          </p:cNvPr>
          <p:cNvSpPr txBox="1"/>
          <p:nvPr/>
        </p:nvSpPr>
        <p:spPr>
          <a:xfrm>
            <a:off x="311700" y="1891762"/>
            <a:ext cx="3369833" cy="2646878"/>
          </a:xfrm>
          <a:prstGeom prst="rect">
            <a:avLst/>
          </a:prstGeom>
          <a:noFill/>
        </p:spPr>
        <p:txBody>
          <a:bodyPr wrap="none" rtlCol="0">
            <a:spAutoFit/>
          </a:bodyPr>
          <a:lstStyle/>
          <a:p>
            <a:pPr>
              <a:spcAft>
                <a:spcPts val="600"/>
              </a:spcAft>
            </a:pPr>
            <a:r>
              <a:rPr lang="en-US" dirty="0"/>
              <a:t>40 classic papers, including:</a:t>
            </a:r>
          </a:p>
          <a:p>
            <a:pPr>
              <a:spcAft>
                <a:spcPts val="600"/>
              </a:spcAft>
            </a:pPr>
            <a:r>
              <a:rPr lang="en-US" i="1" dirty="0"/>
              <a:t>American Naturalist </a:t>
            </a:r>
            <a:r>
              <a:rPr lang="en-US" dirty="0"/>
              <a:t>– 4 (ASN; 1867)</a:t>
            </a:r>
          </a:p>
          <a:p>
            <a:pPr>
              <a:spcAft>
                <a:spcPts val="600"/>
              </a:spcAft>
            </a:pPr>
            <a:r>
              <a:rPr lang="en-US" i="1" dirty="0" err="1"/>
              <a:t>Biometrika</a:t>
            </a:r>
            <a:r>
              <a:rPr lang="en-US" dirty="0"/>
              <a:t> – 2 (</a:t>
            </a:r>
            <a:r>
              <a:rPr lang="en-US" sz="1200" i="1" dirty="0">
                <a:solidFill>
                  <a:srgbClr val="9D2A2B"/>
                </a:solidFill>
              </a:rPr>
              <a:t>OUP</a:t>
            </a:r>
            <a:r>
              <a:rPr lang="en-US" dirty="0"/>
              <a:t>; 1901)</a:t>
            </a:r>
          </a:p>
          <a:p>
            <a:pPr>
              <a:spcAft>
                <a:spcPts val="600"/>
              </a:spcAft>
            </a:pPr>
            <a:r>
              <a:rPr lang="en-US" i="1" dirty="0"/>
              <a:t>Ecological Monographs </a:t>
            </a:r>
            <a:r>
              <a:rPr lang="en-US" dirty="0"/>
              <a:t>– 4 (ESA; 1931)</a:t>
            </a:r>
          </a:p>
          <a:p>
            <a:pPr>
              <a:spcAft>
                <a:spcPts val="600"/>
              </a:spcAft>
            </a:pPr>
            <a:r>
              <a:rPr lang="en-US" i="1" dirty="0"/>
              <a:t>Ecology</a:t>
            </a:r>
            <a:r>
              <a:rPr lang="en-US" dirty="0"/>
              <a:t> – 7 (ESA; 1920)</a:t>
            </a:r>
          </a:p>
          <a:p>
            <a:pPr>
              <a:spcAft>
                <a:spcPts val="600"/>
              </a:spcAft>
            </a:pPr>
            <a:r>
              <a:rPr lang="en-US" i="1" dirty="0"/>
              <a:t>Evolution</a:t>
            </a:r>
            <a:r>
              <a:rPr lang="en-US" dirty="0"/>
              <a:t> – 1 (SSE; 1947)</a:t>
            </a:r>
          </a:p>
          <a:p>
            <a:pPr>
              <a:spcAft>
                <a:spcPts val="600"/>
              </a:spcAft>
            </a:pPr>
            <a:r>
              <a:rPr lang="en-US" i="1" dirty="0"/>
              <a:t>Journal of Ecology </a:t>
            </a:r>
            <a:r>
              <a:rPr lang="en-US" dirty="0"/>
              <a:t>– 3 (BES; 1913)</a:t>
            </a:r>
          </a:p>
          <a:p>
            <a:pPr>
              <a:spcAft>
                <a:spcPts val="600"/>
              </a:spcAft>
            </a:pPr>
            <a:r>
              <a:rPr lang="en-US" i="1" dirty="0"/>
              <a:t>Nature</a:t>
            </a:r>
            <a:r>
              <a:rPr lang="en-US" dirty="0"/>
              <a:t> – 1 (</a:t>
            </a:r>
            <a:r>
              <a:rPr lang="en-US" sz="1200" i="1" dirty="0">
                <a:solidFill>
                  <a:srgbClr val="9D2A2B"/>
                </a:solidFill>
              </a:rPr>
              <a:t>Springer-Nature</a:t>
            </a:r>
            <a:r>
              <a:rPr lang="en-US" dirty="0"/>
              <a:t>; 1869)</a:t>
            </a:r>
          </a:p>
          <a:p>
            <a:pPr>
              <a:spcAft>
                <a:spcPts val="600"/>
              </a:spcAft>
            </a:pPr>
            <a:r>
              <a:rPr lang="en-US" i="1" dirty="0"/>
              <a:t>Science</a:t>
            </a:r>
            <a:r>
              <a:rPr lang="en-US" dirty="0"/>
              <a:t> – 3 (AAAS; 1880)</a:t>
            </a:r>
          </a:p>
        </p:txBody>
      </p:sp>
      <p:sp>
        <p:nvSpPr>
          <p:cNvPr id="7" name="TextBox 6">
            <a:extLst>
              <a:ext uri="{FF2B5EF4-FFF2-40B4-BE49-F238E27FC236}">
                <a16:creationId xmlns:a16="http://schemas.microsoft.com/office/drawing/2014/main" id="{B1A8CA6A-DF07-A49F-F300-814D56BFAB0F}"/>
              </a:ext>
            </a:extLst>
          </p:cNvPr>
          <p:cNvSpPr txBox="1"/>
          <p:nvPr/>
        </p:nvSpPr>
        <p:spPr>
          <a:xfrm>
            <a:off x="4572000" y="1901149"/>
            <a:ext cx="4128053" cy="2677656"/>
          </a:xfrm>
          <a:prstGeom prst="rect">
            <a:avLst/>
          </a:prstGeom>
          <a:noFill/>
        </p:spPr>
        <p:txBody>
          <a:bodyPr wrap="none" rtlCol="0">
            <a:spAutoFit/>
          </a:bodyPr>
          <a:lstStyle/>
          <a:p>
            <a:r>
              <a:rPr lang="en-US" i="1" dirty="0">
                <a:solidFill>
                  <a:schemeClr val="tx1">
                    <a:lumMod val="50000"/>
                    <a:lumOff val="50000"/>
                  </a:schemeClr>
                </a:solidFill>
              </a:rPr>
              <a:t>Annual Review of Ecology and Systematics</a:t>
            </a:r>
          </a:p>
          <a:p>
            <a:r>
              <a:rPr lang="en-US" i="1" dirty="0">
                <a:solidFill>
                  <a:schemeClr val="tx1">
                    <a:lumMod val="50000"/>
                    <a:lumOff val="50000"/>
                  </a:schemeClr>
                </a:solidFill>
              </a:rPr>
              <a:t>Bulletin of the Illinois State Natural History Survey</a:t>
            </a:r>
          </a:p>
          <a:p>
            <a:r>
              <a:rPr lang="en-US" i="1" dirty="0">
                <a:solidFill>
                  <a:schemeClr val="tx1">
                    <a:lumMod val="50000"/>
                    <a:lumOff val="50000"/>
                  </a:schemeClr>
                </a:solidFill>
              </a:rPr>
              <a:t>Bulletin of the Torrey Botanical Club</a:t>
            </a:r>
          </a:p>
          <a:p>
            <a:r>
              <a:rPr lang="en-US" i="1" dirty="0">
                <a:solidFill>
                  <a:schemeClr val="tx1">
                    <a:lumMod val="50000"/>
                    <a:lumOff val="50000"/>
                  </a:schemeClr>
                </a:solidFill>
              </a:rPr>
              <a:t>Heredity</a:t>
            </a:r>
          </a:p>
          <a:p>
            <a:r>
              <a:rPr lang="en-US" i="1" dirty="0" err="1">
                <a:solidFill>
                  <a:schemeClr val="tx1">
                    <a:lumMod val="50000"/>
                    <a:lumOff val="50000"/>
                  </a:schemeClr>
                </a:solidFill>
              </a:rPr>
              <a:t>Hilgardia</a:t>
            </a:r>
            <a:endParaRPr lang="en-US" i="1" dirty="0">
              <a:solidFill>
                <a:schemeClr val="tx1">
                  <a:lumMod val="50000"/>
                  <a:lumOff val="50000"/>
                </a:schemeClr>
              </a:solidFill>
            </a:endParaRPr>
          </a:p>
          <a:p>
            <a:r>
              <a:rPr lang="en-US" i="1" dirty="0">
                <a:solidFill>
                  <a:schemeClr val="tx1">
                    <a:lumMod val="50000"/>
                    <a:lumOff val="50000"/>
                  </a:schemeClr>
                </a:solidFill>
              </a:rPr>
              <a:t>Pollen et Spores</a:t>
            </a:r>
          </a:p>
          <a:p>
            <a:r>
              <a:rPr lang="en-US" i="1" dirty="0">
                <a:solidFill>
                  <a:schemeClr val="tx1">
                    <a:lumMod val="50000"/>
                    <a:lumOff val="50000"/>
                  </a:schemeClr>
                </a:solidFill>
              </a:rPr>
              <a:t>Proceedings of the Zoological Society, London</a:t>
            </a:r>
          </a:p>
          <a:p>
            <a:r>
              <a:rPr lang="en-US" i="1" dirty="0">
                <a:solidFill>
                  <a:schemeClr val="tx1">
                    <a:lumMod val="50000"/>
                    <a:lumOff val="50000"/>
                  </a:schemeClr>
                </a:solidFill>
              </a:rPr>
              <a:t>Symposia on Quantitative Biology</a:t>
            </a:r>
          </a:p>
          <a:p>
            <a:r>
              <a:rPr lang="en-US" i="1" dirty="0">
                <a:solidFill>
                  <a:schemeClr val="tx1">
                    <a:lumMod val="50000"/>
                    <a:lumOff val="50000"/>
                  </a:schemeClr>
                </a:solidFill>
              </a:rPr>
              <a:t>The Auk</a:t>
            </a:r>
          </a:p>
          <a:p>
            <a:r>
              <a:rPr lang="en-US" i="1" dirty="0">
                <a:solidFill>
                  <a:schemeClr val="tx1">
                    <a:lumMod val="50000"/>
                    <a:lumOff val="50000"/>
                  </a:schemeClr>
                </a:solidFill>
              </a:rPr>
              <a:t>The Botanical Gazette</a:t>
            </a:r>
          </a:p>
          <a:p>
            <a:r>
              <a:rPr lang="en-US" i="1" dirty="0">
                <a:solidFill>
                  <a:schemeClr val="tx1">
                    <a:lumMod val="50000"/>
                    <a:lumOff val="50000"/>
                  </a:schemeClr>
                </a:solidFill>
              </a:rPr>
              <a:t>The Canadian Entomologist</a:t>
            </a:r>
          </a:p>
          <a:p>
            <a:r>
              <a:rPr lang="en-US" i="1" dirty="0">
                <a:solidFill>
                  <a:schemeClr val="tx1">
                    <a:lumMod val="50000"/>
                    <a:lumOff val="50000"/>
                  </a:schemeClr>
                </a:solidFill>
              </a:rPr>
              <a:t>The Quarterly Review of Biology</a:t>
            </a:r>
          </a:p>
        </p:txBody>
      </p:sp>
    </p:spTree>
    <p:extLst>
      <p:ext uri="{BB962C8B-B14F-4D97-AF65-F5344CB8AC3E}">
        <p14:creationId xmlns:p14="http://schemas.microsoft.com/office/powerpoint/2010/main" val="2751085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E43BE-B915-B699-3E64-B496E7BF9C2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9959F3B-9A31-4018-9C47-63DD379229B6}"/>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80C88372-61F5-B64A-D331-A79232650D7C}"/>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Editors</a:t>
            </a:r>
          </a:p>
          <a:p>
            <a:pPr algn="ctr"/>
            <a:r>
              <a:rPr lang="en-US" sz="2400" dirty="0"/>
              <a:t>and</a:t>
            </a:r>
            <a:br>
              <a:rPr lang="en-US" sz="2400" dirty="0"/>
            </a:br>
            <a:r>
              <a:rPr lang="en-US" sz="2400" dirty="0"/>
              <a:t>Reviewers</a:t>
            </a:r>
          </a:p>
        </p:txBody>
      </p:sp>
      <p:sp>
        <p:nvSpPr>
          <p:cNvPr id="17" name="Rectangle 16">
            <a:extLst>
              <a:ext uri="{FF2B5EF4-FFF2-40B4-BE49-F238E27FC236}">
                <a16:creationId xmlns:a16="http://schemas.microsoft.com/office/drawing/2014/main" id="{FD95E4D2-0D6C-2C81-6675-2A6F31F04B09}"/>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Elements of</a:t>
            </a:r>
            <a:br>
              <a:rPr lang="en-US" sz="2400" dirty="0"/>
            </a:br>
            <a:r>
              <a:rPr lang="en-US" sz="2400" dirty="0"/>
              <a:t>Scientific</a:t>
            </a:r>
            <a:br>
              <a:rPr lang="en-US" sz="2400" dirty="0"/>
            </a:br>
            <a:r>
              <a:rPr lang="en-US" sz="2400" dirty="0"/>
              <a:t>Writing Style</a:t>
            </a:r>
          </a:p>
        </p:txBody>
      </p:sp>
      <p:sp>
        <p:nvSpPr>
          <p:cNvPr id="18" name="Rectangle 17">
            <a:extLst>
              <a:ext uri="{FF2B5EF4-FFF2-40B4-BE49-F238E27FC236}">
                <a16:creationId xmlns:a16="http://schemas.microsoft.com/office/drawing/2014/main" id="{42DACE78-2D17-DDC7-0ACE-73578083CDC9}"/>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Your </a:t>
            </a:r>
            <a:br>
              <a:rPr lang="en-US" sz="2400" dirty="0"/>
            </a:br>
            <a:r>
              <a:rPr lang="en-US" sz="2400" dirty="0"/>
              <a:t>Peer</a:t>
            </a:r>
          </a:p>
          <a:p>
            <a:pPr algn="ctr"/>
            <a:r>
              <a:rPr lang="en-US" sz="2400" dirty="0"/>
              <a:t>Network</a:t>
            </a:r>
          </a:p>
        </p:txBody>
      </p:sp>
      <p:sp>
        <p:nvSpPr>
          <p:cNvPr id="19" name="TextBox 18">
            <a:extLst>
              <a:ext uri="{FF2B5EF4-FFF2-40B4-BE49-F238E27FC236}">
                <a16:creationId xmlns:a16="http://schemas.microsoft.com/office/drawing/2014/main" id="{07884C12-0686-CE7B-699A-531C1493C16F}"/>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indispensable resources once you have chosen a journal</a:t>
            </a:r>
          </a:p>
        </p:txBody>
      </p:sp>
      <p:sp>
        <p:nvSpPr>
          <p:cNvPr id="20" name="Rectangle 19">
            <a:extLst>
              <a:ext uri="{FF2B5EF4-FFF2-40B4-BE49-F238E27FC236}">
                <a16:creationId xmlns:a16="http://schemas.microsoft.com/office/drawing/2014/main" id="{6F733FFC-A955-49C4-91CC-32104033E89C}"/>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Instructions </a:t>
            </a:r>
            <a:br>
              <a:rPr lang="en-US" sz="2400" dirty="0"/>
            </a:br>
            <a:r>
              <a:rPr lang="en-US" sz="2400" dirty="0"/>
              <a:t>for </a:t>
            </a:r>
            <a:br>
              <a:rPr lang="en-US" sz="2400" dirty="0"/>
            </a:br>
            <a:r>
              <a:rPr lang="en-US" sz="2400" dirty="0"/>
              <a:t>Authors</a:t>
            </a:r>
          </a:p>
        </p:txBody>
      </p:sp>
      <p:sp>
        <p:nvSpPr>
          <p:cNvPr id="21" name="Rectangle 20">
            <a:extLst>
              <a:ext uri="{FF2B5EF4-FFF2-40B4-BE49-F238E27FC236}">
                <a16:creationId xmlns:a16="http://schemas.microsoft.com/office/drawing/2014/main" id="{A5A1DE7D-6126-E221-2B2F-57D5ADD6FD59}"/>
              </a:ext>
            </a:extLst>
          </p:cNvPr>
          <p:cNvSpPr/>
          <p:nvPr/>
        </p:nvSpPr>
        <p:spPr>
          <a:xfrm>
            <a:off x="138365" y="507626"/>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8834AE-7C72-416E-7EA0-AF04A9343BE3}"/>
              </a:ext>
            </a:extLst>
          </p:cNvPr>
          <p:cNvSpPr/>
          <p:nvPr/>
        </p:nvSpPr>
        <p:spPr>
          <a:xfrm>
            <a:off x="138365"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70C1F65-2E80-E186-BB07-4C5C426CF83A}"/>
              </a:ext>
            </a:extLst>
          </p:cNvPr>
          <p:cNvSpPr/>
          <p:nvPr/>
        </p:nvSpPr>
        <p:spPr>
          <a:xfrm>
            <a:off x="6146152" y="2878346"/>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B69CD92-82C8-EDE1-FB22-0D3CEB00D658}"/>
              </a:ext>
            </a:extLst>
          </p:cNvPr>
          <p:cNvSpPr/>
          <p:nvPr/>
        </p:nvSpPr>
        <p:spPr>
          <a:xfrm>
            <a:off x="3155178" y="526092"/>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EE1B26C-37E9-87BB-DE7F-0EBED36D40C3}"/>
              </a:ext>
            </a:extLst>
          </p:cNvPr>
          <p:cNvSpPr/>
          <p:nvPr/>
        </p:nvSpPr>
        <p:spPr>
          <a:xfrm>
            <a:off x="6146152" y="491802"/>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2F60C98-7E66-78A3-4F0E-028D4B70C4C0}"/>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Well-</a:t>
            </a:r>
            <a:br>
              <a:rPr lang="en-US" sz="2400" dirty="0"/>
            </a:br>
            <a:r>
              <a:rPr lang="en-US" sz="2400" dirty="0"/>
              <a:t>appointed</a:t>
            </a:r>
            <a:br>
              <a:rPr lang="en-US" sz="2400" dirty="0"/>
            </a:br>
            <a:r>
              <a:rPr lang="en-US" sz="2400" dirty="0"/>
              <a:t>Figures</a:t>
            </a:r>
          </a:p>
        </p:txBody>
      </p:sp>
      <p:sp>
        <p:nvSpPr>
          <p:cNvPr id="29" name="Rectangle 28">
            <a:extLst>
              <a:ext uri="{FF2B5EF4-FFF2-40B4-BE49-F238E27FC236}">
                <a16:creationId xmlns:a16="http://schemas.microsoft.com/office/drawing/2014/main" id="{C0E7E3BE-0F95-D69E-30BA-F23DAACF9532}"/>
              </a:ext>
            </a:extLst>
          </p:cNvPr>
          <p:cNvSpPr/>
          <p:nvPr/>
        </p:nvSpPr>
        <p:spPr>
          <a:xfrm>
            <a:off x="3155178"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9868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60BB7-4A4E-49F6-EFAE-8484F40444D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EE89B06-1401-DF2B-89EC-98B19A146CC7}"/>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D011BF0D-FEA8-E57F-E769-1BBB81248BCF}"/>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Editors</a:t>
            </a:r>
          </a:p>
          <a:p>
            <a:pPr algn="ctr"/>
            <a:r>
              <a:rPr lang="en-US" sz="2400" dirty="0"/>
              <a:t>and</a:t>
            </a:r>
            <a:br>
              <a:rPr lang="en-US" sz="2400" dirty="0"/>
            </a:br>
            <a:r>
              <a:rPr lang="en-US" sz="2400" dirty="0"/>
              <a:t>Reviewers</a:t>
            </a:r>
          </a:p>
        </p:txBody>
      </p:sp>
      <p:sp>
        <p:nvSpPr>
          <p:cNvPr id="17" name="Rectangle 16">
            <a:extLst>
              <a:ext uri="{FF2B5EF4-FFF2-40B4-BE49-F238E27FC236}">
                <a16:creationId xmlns:a16="http://schemas.microsoft.com/office/drawing/2014/main" id="{E0ECAD56-8346-DD92-02B2-6AB762D5EC8B}"/>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Elements of</a:t>
            </a:r>
            <a:br>
              <a:rPr lang="en-US" sz="2400" dirty="0"/>
            </a:br>
            <a:r>
              <a:rPr lang="en-US" sz="2400" dirty="0"/>
              <a:t>Scientific</a:t>
            </a:r>
            <a:br>
              <a:rPr lang="en-US" sz="2400" dirty="0"/>
            </a:br>
            <a:r>
              <a:rPr lang="en-US" sz="2400" dirty="0"/>
              <a:t>Writing Style</a:t>
            </a:r>
          </a:p>
        </p:txBody>
      </p:sp>
      <p:sp>
        <p:nvSpPr>
          <p:cNvPr id="18" name="Rectangle 17">
            <a:extLst>
              <a:ext uri="{FF2B5EF4-FFF2-40B4-BE49-F238E27FC236}">
                <a16:creationId xmlns:a16="http://schemas.microsoft.com/office/drawing/2014/main" id="{D4EE7C3A-CFB5-87F0-C208-DDD20562265A}"/>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Your </a:t>
            </a:r>
            <a:br>
              <a:rPr lang="en-US" sz="2400" dirty="0"/>
            </a:br>
            <a:r>
              <a:rPr lang="en-US" sz="2400" dirty="0"/>
              <a:t>Peer</a:t>
            </a:r>
          </a:p>
          <a:p>
            <a:pPr algn="ctr"/>
            <a:r>
              <a:rPr lang="en-US" sz="2400" dirty="0"/>
              <a:t>Network</a:t>
            </a:r>
          </a:p>
        </p:txBody>
      </p:sp>
      <p:sp>
        <p:nvSpPr>
          <p:cNvPr id="19" name="TextBox 18">
            <a:extLst>
              <a:ext uri="{FF2B5EF4-FFF2-40B4-BE49-F238E27FC236}">
                <a16:creationId xmlns:a16="http://schemas.microsoft.com/office/drawing/2014/main" id="{69BAFF8D-9464-56A0-8A3B-4FB71E56665C}"/>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indispensable resources once you have chosen a journal</a:t>
            </a:r>
          </a:p>
        </p:txBody>
      </p:sp>
      <p:sp>
        <p:nvSpPr>
          <p:cNvPr id="20" name="Rectangle 19">
            <a:extLst>
              <a:ext uri="{FF2B5EF4-FFF2-40B4-BE49-F238E27FC236}">
                <a16:creationId xmlns:a16="http://schemas.microsoft.com/office/drawing/2014/main" id="{3ACA2B15-4D7C-B39F-6373-BCDFA6C09B98}"/>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Instructions </a:t>
            </a:r>
            <a:br>
              <a:rPr lang="en-US" sz="2400" dirty="0"/>
            </a:br>
            <a:r>
              <a:rPr lang="en-US" sz="2400" dirty="0"/>
              <a:t>for </a:t>
            </a:r>
            <a:br>
              <a:rPr lang="en-US" sz="2400" dirty="0"/>
            </a:br>
            <a:r>
              <a:rPr lang="en-US" sz="2400" dirty="0"/>
              <a:t>Authors</a:t>
            </a:r>
          </a:p>
        </p:txBody>
      </p:sp>
      <p:sp>
        <p:nvSpPr>
          <p:cNvPr id="22" name="Rectangle 21">
            <a:extLst>
              <a:ext uri="{FF2B5EF4-FFF2-40B4-BE49-F238E27FC236}">
                <a16:creationId xmlns:a16="http://schemas.microsoft.com/office/drawing/2014/main" id="{1600A85C-E377-03A4-BAF0-FC1EFE70F1AA}"/>
              </a:ext>
            </a:extLst>
          </p:cNvPr>
          <p:cNvSpPr/>
          <p:nvPr/>
        </p:nvSpPr>
        <p:spPr>
          <a:xfrm>
            <a:off x="138365"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B609877-BCDB-2AD1-2DFF-D9E300ABA6B6}"/>
              </a:ext>
            </a:extLst>
          </p:cNvPr>
          <p:cNvSpPr/>
          <p:nvPr/>
        </p:nvSpPr>
        <p:spPr>
          <a:xfrm>
            <a:off x="6146152" y="2878346"/>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A941F66-9ABF-A555-05EF-B3D2D3DD8394}"/>
              </a:ext>
            </a:extLst>
          </p:cNvPr>
          <p:cNvSpPr/>
          <p:nvPr/>
        </p:nvSpPr>
        <p:spPr>
          <a:xfrm>
            <a:off x="3155178" y="526092"/>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A5712DE-9A30-5F6F-1D84-0D3CDBE509B8}"/>
              </a:ext>
            </a:extLst>
          </p:cNvPr>
          <p:cNvSpPr/>
          <p:nvPr/>
        </p:nvSpPr>
        <p:spPr>
          <a:xfrm>
            <a:off x="6146152" y="491802"/>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2E5F46C-5FB5-874B-7A62-A075A67A92D4}"/>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Well-</a:t>
            </a:r>
            <a:br>
              <a:rPr lang="en-US" sz="2400" dirty="0"/>
            </a:br>
            <a:r>
              <a:rPr lang="en-US" sz="2400" dirty="0"/>
              <a:t>appointed</a:t>
            </a:r>
            <a:br>
              <a:rPr lang="en-US" sz="2400" dirty="0"/>
            </a:br>
            <a:r>
              <a:rPr lang="en-US" sz="2400" dirty="0"/>
              <a:t>Figures</a:t>
            </a:r>
          </a:p>
        </p:txBody>
      </p:sp>
      <p:sp>
        <p:nvSpPr>
          <p:cNvPr id="3" name="Rectangle 2">
            <a:extLst>
              <a:ext uri="{FF2B5EF4-FFF2-40B4-BE49-F238E27FC236}">
                <a16:creationId xmlns:a16="http://schemas.microsoft.com/office/drawing/2014/main" id="{DBA49D9A-A9CE-C3B6-4B64-8B54EE6F54AD}"/>
              </a:ext>
            </a:extLst>
          </p:cNvPr>
          <p:cNvSpPr/>
          <p:nvPr/>
        </p:nvSpPr>
        <p:spPr>
          <a:xfrm>
            <a:off x="3155178"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1179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0"/>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Understanding the Process</a:t>
            </a:r>
            <a:endParaRPr sz="2400" b="1" i="0" u="none" strike="noStrike" cap="none" dirty="0">
              <a:solidFill>
                <a:srgbClr val="000000"/>
              </a:solidFill>
              <a:latin typeface="Arial"/>
              <a:ea typeface="Arial"/>
              <a:cs typeface="Arial"/>
              <a:sym typeface="Arial"/>
            </a:endParaRPr>
          </a:p>
        </p:txBody>
      </p:sp>
      <p:sp>
        <p:nvSpPr>
          <p:cNvPr id="278" name="Google Shape;278;p30"/>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Graphically speaking … what happens after you submit?</a:t>
            </a:r>
            <a:endParaRPr sz="1400" b="0" i="0" u="none" strike="noStrike" cap="none" dirty="0">
              <a:solidFill>
                <a:schemeClr val="dk2"/>
              </a:solidFill>
              <a:latin typeface="Arial"/>
              <a:ea typeface="Arial"/>
              <a:cs typeface="Arial"/>
              <a:sym typeface="Arial"/>
            </a:endParaRPr>
          </a:p>
        </p:txBody>
      </p:sp>
      <p:pic>
        <p:nvPicPr>
          <p:cNvPr id="279" name="Google Shape;279;p30"/>
          <p:cNvPicPr preferRelativeResize="0"/>
          <p:nvPr/>
        </p:nvPicPr>
        <p:blipFill rotWithShape="1">
          <a:blip r:embed="rId3">
            <a:alphaModFix/>
          </a:blip>
          <a:srcRect/>
          <a:stretch/>
        </p:blipFill>
        <p:spPr>
          <a:xfrm>
            <a:off x="363350" y="1271925"/>
            <a:ext cx="3039563" cy="1657950"/>
          </a:xfrm>
          <a:prstGeom prst="rect">
            <a:avLst/>
          </a:prstGeom>
          <a:noFill/>
          <a:ln>
            <a:noFill/>
          </a:ln>
        </p:spPr>
      </p:pic>
      <p:grpSp>
        <p:nvGrpSpPr>
          <p:cNvPr id="280" name="Google Shape;280;p30"/>
          <p:cNvGrpSpPr/>
          <p:nvPr/>
        </p:nvGrpSpPr>
        <p:grpSpPr>
          <a:xfrm>
            <a:off x="4219125" y="1264275"/>
            <a:ext cx="1082200" cy="1306488"/>
            <a:chOff x="4219125" y="1264275"/>
            <a:chExt cx="1082200" cy="1306488"/>
          </a:xfrm>
        </p:grpSpPr>
        <p:grpSp>
          <p:nvGrpSpPr>
            <p:cNvPr id="281" name="Google Shape;281;p30"/>
            <p:cNvGrpSpPr/>
            <p:nvPr/>
          </p:nvGrpSpPr>
          <p:grpSpPr>
            <a:xfrm>
              <a:off x="4219125" y="1631038"/>
              <a:ext cx="1010775" cy="939725"/>
              <a:chOff x="4242650" y="1799550"/>
              <a:chExt cx="1010775" cy="939725"/>
            </a:xfrm>
          </p:grpSpPr>
          <p:pic>
            <p:nvPicPr>
              <p:cNvPr id="282" name="Google Shape;282;p30"/>
              <p:cNvPicPr preferRelativeResize="0"/>
              <p:nvPr/>
            </p:nvPicPr>
            <p:blipFill rotWithShape="1">
              <a:blip r:embed="rId3">
                <a:alphaModFix/>
              </a:blip>
              <a:srcRect t="32077" r="79952" b="29364"/>
              <a:stretch/>
            </p:blipFill>
            <p:spPr>
              <a:xfrm>
                <a:off x="4242650" y="1981725"/>
                <a:ext cx="609350" cy="639275"/>
              </a:xfrm>
              <a:prstGeom prst="rect">
                <a:avLst/>
              </a:prstGeom>
              <a:noFill/>
              <a:ln>
                <a:noFill/>
              </a:ln>
            </p:spPr>
          </p:pic>
          <p:pic>
            <p:nvPicPr>
              <p:cNvPr id="283" name="Google Shape;283;p30"/>
              <p:cNvPicPr preferRelativeResize="0"/>
              <p:nvPr/>
            </p:nvPicPr>
            <p:blipFill rotWithShape="1">
              <a:blip r:embed="rId3">
                <a:alphaModFix/>
              </a:blip>
              <a:srcRect l="86793" t="20957" b="22364"/>
              <a:stretch/>
            </p:blipFill>
            <p:spPr>
              <a:xfrm>
                <a:off x="4852000" y="1799550"/>
                <a:ext cx="401425" cy="939725"/>
              </a:xfrm>
              <a:prstGeom prst="rect">
                <a:avLst/>
              </a:prstGeom>
              <a:noFill/>
              <a:ln>
                <a:noFill/>
              </a:ln>
            </p:spPr>
          </p:pic>
        </p:grpSp>
        <p:sp>
          <p:nvSpPr>
            <p:cNvPr id="284" name="Google Shape;284;p30"/>
            <p:cNvSpPr txBox="1"/>
            <p:nvPr/>
          </p:nvSpPr>
          <p:spPr>
            <a:xfrm>
              <a:off x="4290625" y="1264275"/>
              <a:ext cx="10107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0" u="none" strike="noStrike" cap="none">
                  <a:solidFill>
                    <a:schemeClr val="dk2"/>
                  </a:solidFill>
                  <a:latin typeface="Arial"/>
                  <a:ea typeface="Arial"/>
                  <a:cs typeface="Arial"/>
                  <a:sym typeface="Arial"/>
                </a:rPr>
                <a:t>‘predatory’</a:t>
              </a:r>
              <a:endParaRPr sz="1200" b="1" i="0" u="none" strike="noStrike" cap="none">
                <a:solidFill>
                  <a:schemeClr val="dk2"/>
                </a:solidFill>
                <a:latin typeface="Arial"/>
                <a:ea typeface="Arial"/>
                <a:cs typeface="Arial"/>
                <a:sym typeface="Arial"/>
              </a:endParaRPr>
            </a:p>
          </p:txBody>
        </p:sp>
      </p:grpSp>
      <p:sp>
        <p:nvSpPr>
          <p:cNvPr id="285" name="Google Shape;285;p30"/>
          <p:cNvSpPr txBox="1"/>
          <p:nvPr/>
        </p:nvSpPr>
        <p:spPr>
          <a:xfrm>
            <a:off x="1373425" y="1271925"/>
            <a:ext cx="1848600" cy="354000"/>
          </a:xfrm>
          <a:prstGeom prst="rect">
            <a:avLst/>
          </a:prstGeom>
          <a:solidFill>
            <a:schemeClr val="lt1"/>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chemeClr val="dk2"/>
                </a:solidFill>
                <a:latin typeface="Arial"/>
                <a:ea typeface="Arial"/>
                <a:cs typeface="Arial"/>
                <a:sym typeface="Arial"/>
              </a:rPr>
              <a:t>The process, generically</a:t>
            </a:r>
            <a:endParaRPr sz="1100" b="1" i="0" u="none" strike="noStrike" cap="none">
              <a:solidFill>
                <a:schemeClr val="dk2"/>
              </a:solidFill>
              <a:latin typeface="Arial"/>
              <a:ea typeface="Arial"/>
              <a:cs typeface="Arial"/>
              <a:sym typeface="Arial"/>
            </a:endParaRPr>
          </a:p>
        </p:txBody>
      </p:sp>
      <p:grpSp>
        <p:nvGrpSpPr>
          <p:cNvPr id="286" name="Google Shape;286;p30"/>
          <p:cNvGrpSpPr/>
          <p:nvPr/>
        </p:nvGrpSpPr>
        <p:grpSpPr>
          <a:xfrm>
            <a:off x="5913700" y="1271913"/>
            <a:ext cx="2502600" cy="1306487"/>
            <a:chOff x="6447100" y="1271913"/>
            <a:chExt cx="2502600" cy="1306487"/>
          </a:xfrm>
        </p:grpSpPr>
        <p:pic>
          <p:nvPicPr>
            <p:cNvPr id="287" name="Google Shape;287;p30"/>
            <p:cNvPicPr preferRelativeResize="0"/>
            <p:nvPr/>
          </p:nvPicPr>
          <p:blipFill rotWithShape="1">
            <a:blip r:embed="rId3">
              <a:alphaModFix/>
            </a:blip>
            <a:srcRect t="32077" r="79952" b="29364"/>
            <a:stretch/>
          </p:blipFill>
          <p:spPr>
            <a:xfrm>
              <a:off x="6447100" y="1820850"/>
              <a:ext cx="609350" cy="639275"/>
            </a:xfrm>
            <a:prstGeom prst="rect">
              <a:avLst/>
            </a:prstGeom>
            <a:noFill/>
            <a:ln>
              <a:noFill/>
            </a:ln>
          </p:spPr>
        </p:pic>
        <p:pic>
          <p:nvPicPr>
            <p:cNvPr id="288" name="Google Shape;288;p30"/>
            <p:cNvPicPr preferRelativeResize="0"/>
            <p:nvPr/>
          </p:nvPicPr>
          <p:blipFill rotWithShape="1">
            <a:blip r:embed="rId3">
              <a:alphaModFix/>
            </a:blip>
            <a:srcRect l="86793" t="20957" b="22364"/>
            <a:stretch/>
          </p:blipFill>
          <p:spPr>
            <a:xfrm>
              <a:off x="7056450" y="1638675"/>
              <a:ext cx="401425" cy="939725"/>
            </a:xfrm>
            <a:prstGeom prst="rect">
              <a:avLst/>
            </a:prstGeom>
            <a:noFill/>
            <a:ln>
              <a:noFill/>
            </a:ln>
          </p:spPr>
        </p:pic>
        <p:sp>
          <p:nvSpPr>
            <p:cNvPr id="289" name="Google Shape;289;p30"/>
            <p:cNvSpPr txBox="1"/>
            <p:nvPr/>
          </p:nvSpPr>
          <p:spPr>
            <a:xfrm>
              <a:off x="6570575" y="1271913"/>
              <a:ext cx="9588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0" u="none" strike="noStrike" cap="none">
                  <a:solidFill>
                    <a:schemeClr val="dk2"/>
                  </a:solidFill>
                  <a:latin typeface="Arial"/>
                  <a:ea typeface="Arial"/>
                  <a:cs typeface="Arial"/>
                  <a:sym typeface="Arial"/>
                </a:rPr>
                <a:t>Pre-prints</a:t>
              </a:r>
              <a:endParaRPr sz="1200" b="1" i="0" u="none" strike="noStrike" cap="none">
                <a:solidFill>
                  <a:schemeClr val="dk2"/>
                </a:solidFill>
                <a:latin typeface="Arial"/>
                <a:ea typeface="Arial"/>
                <a:cs typeface="Arial"/>
                <a:sym typeface="Arial"/>
              </a:endParaRPr>
            </a:p>
          </p:txBody>
        </p:sp>
        <p:pic>
          <p:nvPicPr>
            <p:cNvPr id="290" name="Google Shape;290;p30"/>
            <p:cNvPicPr preferRelativeResize="0"/>
            <p:nvPr/>
          </p:nvPicPr>
          <p:blipFill rotWithShape="1">
            <a:blip r:embed="rId3">
              <a:alphaModFix/>
            </a:blip>
            <a:srcRect l="31570" t="31947" r="18165" b="29493"/>
            <a:stretch/>
          </p:blipFill>
          <p:spPr>
            <a:xfrm>
              <a:off x="7421850" y="1820850"/>
              <a:ext cx="1527850" cy="639275"/>
            </a:xfrm>
            <a:prstGeom prst="rect">
              <a:avLst/>
            </a:prstGeom>
            <a:noFill/>
            <a:ln>
              <a:noFill/>
            </a:ln>
          </p:spPr>
        </p:pic>
      </p:grpSp>
      <p:sp>
        <p:nvSpPr>
          <p:cNvPr id="291" name="Google Shape;291;p30"/>
          <p:cNvSpPr txBox="1"/>
          <p:nvPr/>
        </p:nvSpPr>
        <p:spPr>
          <a:xfrm>
            <a:off x="8003975" y="2387100"/>
            <a:ext cx="4791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1" u="none" strike="noStrike" cap="none">
                <a:solidFill>
                  <a:schemeClr val="dk2"/>
                </a:solidFill>
                <a:latin typeface="Arial"/>
                <a:ea typeface="Arial"/>
                <a:cs typeface="Arial"/>
                <a:sym typeface="Arial"/>
              </a:rPr>
              <a:t>PCI</a:t>
            </a:r>
            <a:endParaRPr sz="1200" b="1" i="1" u="none" strike="noStrike" cap="none">
              <a:solidFill>
                <a:schemeClr val="dk2"/>
              </a:solidFill>
              <a:latin typeface="Arial"/>
              <a:ea typeface="Arial"/>
              <a:cs typeface="Arial"/>
              <a:sym typeface="Arial"/>
            </a:endParaRPr>
          </a:p>
        </p:txBody>
      </p:sp>
      <p:grpSp>
        <p:nvGrpSpPr>
          <p:cNvPr id="292" name="Google Shape;292;p30"/>
          <p:cNvGrpSpPr/>
          <p:nvPr/>
        </p:nvGrpSpPr>
        <p:grpSpPr>
          <a:xfrm>
            <a:off x="887550" y="3322675"/>
            <a:ext cx="6456504" cy="1600675"/>
            <a:chOff x="440075" y="3322675"/>
            <a:chExt cx="6456504" cy="1600675"/>
          </a:xfrm>
        </p:grpSpPr>
        <p:pic>
          <p:nvPicPr>
            <p:cNvPr id="293" name="Google Shape;293;p30"/>
            <p:cNvPicPr preferRelativeResize="0"/>
            <p:nvPr/>
          </p:nvPicPr>
          <p:blipFill rotWithShape="1">
            <a:blip r:embed="rId4">
              <a:alphaModFix/>
            </a:blip>
            <a:srcRect/>
            <a:stretch/>
          </p:blipFill>
          <p:spPr>
            <a:xfrm>
              <a:off x="440075" y="3322675"/>
              <a:ext cx="6456504" cy="1600675"/>
            </a:xfrm>
            <a:prstGeom prst="rect">
              <a:avLst/>
            </a:prstGeom>
            <a:noFill/>
            <a:ln>
              <a:noFill/>
            </a:ln>
          </p:spPr>
        </p:pic>
        <p:pic>
          <p:nvPicPr>
            <p:cNvPr id="294" name="Google Shape;294;p30"/>
            <p:cNvPicPr preferRelativeResize="0"/>
            <p:nvPr/>
          </p:nvPicPr>
          <p:blipFill rotWithShape="1">
            <a:blip r:embed="rId5">
              <a:alphaModFix/>
            </a:blip>
            <a:srcRect/>
            <a:stretch/>
          </p:blipFill>
          <p:spPr>
            <a:xfrm>
              <a:off x="3312475" y="4435400"/>
              <a:ext cx="248600" cy="248600"/>
            </a:xfrm>
            <a:prstGeom prst="rect">
              <a:avLst/>
            </a:prstGeom>
            <a:noFill/>
            <a:ln>
              <a:noFill/>
            </a:ln>
          </p:spPr>
        </p:pic>
        <p:pic>
          <p:nvPicPr>
            <p:cNvPr id="295" name="Google Shape;295;p30"/>
            <p:cNvPicPr preferRelativeResize="0"/>
            <p:nvPr/>
          </p:nvPicPr>
          <p:blipFill rotWithShape="1">
            <a:blip r:embed="rId5">
              <a:alphaModFix/>
            </a:blip>
            <a:srcRect/>
            <a:stretch/>
          </p:blipFill>
          <p:spPr>
            <a:xfrm>
              <a:off x="4559875" y="4455450"/>
              <a:ext cx="248600" cy="248600"/>
            </a:xfrm>
            <a:prstGeom prst="rect">
              <a:avLst/>
            </a:prstGeom>
            <a:noFill/>
            <a:ln>
              <a:noFill/>
            </a:ln>
          </p:spPr>
        </p:pic>
        <p:pic>
          <p:nvPicPr>
            <p:cNvPr id="296" name="Google Shape;296;p30"/>
            <p:cNvPicPr preferRelativeResize="0"/>
            <p:nvPr/>
          </p:nvPicPr>
          <p:blipFill rotWithShape="1">
            <a:blip r:embed="rId5">
              <a:alphaModFix/>
            </a:blip>
            <a:srcRect/>
            <a:stretch/>
          </p:blipFill>
          <p:spPr>
            <a:xfrm>
              <a:off x="5060450" y="4455450"/>
              <a:ext cx="248600" cy="248600"/>
            </a:xfrm>
            <a:prstGeom prst="rect">
              <a:avLst/>
            </a:prstGeom>
            <a:noFill/>
            <a:ln>
              <a:noFill/>
            </a:ln>
          </p:spPr>
        </p:pic>
        <p:pic>
          <p:nvPicPr>
            <p:cNvPr id="297" name="Google Shape;297;p30"/>
            <p:cNvPicPr preferRelativeResize="0"/>
            <p:nvPr/>
          </p:nvPicPr>
          <p:blipFill rotWithShape="1">
            <a:blip r:embed="rId5">
              <a:alphaModFix/>
            </a:blip>
            <a:srcRect/>
            <a:stretch/>
          </p:blipFill>
          <p:spPr>
            <a:xfrm>
              <a:off x="5561025" y="4463800"/>
              <a:ext cx="248600" cy="248600"/>
            </a:xfrm>
            <a:prstGeom prst="rect">
              <a:avLst/>
            </a:prstGeom>
            <a:noFill/>
            <a:ln>
              <a:noFill/>
            </a:ln>
          </p:spPr>
        </p:pic>
      </p:grpSp>
      <p:grpSp>
        <p:nvGrpSpPr>
          <p:cNvPr id="298" name="Google Shape;298;p30"/>
          <p:cNvGrpSpPr/>
          <p:nvPr/>
        </p:nvGrpSpPr>
        <p:grpSpPr>
          <a:xfrm>
            <a:off x="7539675" y="3923500"/>
            <a:ext cx="1546825" cy="615600"/>
            <a:chOff x="7539675" y="3923500"/>
            <a:chExt cx="1546825" cy="615600"/>
          </a:xfrm>
        </p:grpSpPr>
        <p:sp>
          <p:nvSpPr>
            <p:cNvPr id="299" name="Google Shape;299;p30"/>
            <p:cNvSpPr txBox="1"/>
            <p:nvPr/>
          </p:nvSpPr>
          <p:spPr>
            <a:xfrm>
              <a:off x="7895800" y="3923500"/>
              <a:ext cx="11907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Let’s unpack this a little!</a:t>
              </a:r>
              <a:endParaRPr sz="1400" b="0" i="0" u="none" strike="noStrike" cap="none">
                <a:solidFill>
                  <a:schemeClr val="dk2"/>
                </a:solidFill>
                <a:latin typeface="Arial"/>
                <a:ea typeface="Arial"/>
                <a:cs typeface="Arial"/>
                <a:sym typeface="Arial"/>
              </a:endParaRPr>
            </a:p>
          </p:txBody>
        </p:sp>
        <p:sp>
          <p:nvSpPr>
            <p:cNvPr id="300" name="Google Shape;300;p30"/>
            <p:cNvSpPr/>
            <p:nvPr/>
          </p:nvSpPr>
          <p:spPr>
            <a:xfrm>
              <a:off x="7539675" y="4155700"/>
              <a:ext cx="409800" cy="1512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01" name="Google Shape;301;p30"/>
          <p:cNvSpPr txBox="1"/>
          <p:nvPr/>
        </p:nvSpPr>
        <p:spPr>
          <a:xfrm>
            <a:off x="4596700" y="2178175"/>
            <a:ext cx="268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rgbClr val="FF0000"/>
                </a:solidFill>
                <a:latin typeface="Arial"/>
                <a:ea typeface="Arial"/>
                <a:cs typeface="Arial"/>
                <a:sym typeface="Arial"/>
              </a:rPr>
              <a:t>$</a:t>
            </a:r>
            <a:endParaRPr sz="1000" b="0" i="0" u="none" strike="noStrike" cap="none">
              <a:solidFill>
                <a:srgbClr val="FF0000"/>
              </a:solidFill>
              <a:latin typeface="Arial"/>
              <a:ea typeface="Arial"/>
              <a:cs typeface="Arial"/>
              <a:sym typeface="Arial"/>
            </a:endParaRPr>
          </a:p>
        </p:txBody>
      </p:sp>
      <p:sp>
        <p:nvSpPr>
          <p:cNvPr id="302" name="Google Shape;302;p30"/>
          <p:cNvSpPr txBox="1"/>
          <p:nvPr/>
        </p:nvSpPr>
        <p:spPr>
          <a:xfrm>
            <a:off x="2772725" y="2178175"/>
            <a:ext cx="3114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FF9900"/>
                </a:solidFill>
                <a:latin typeface="Arial"/>
                <a:ea typeface="Arial"/>
                <a:cs typeface="Arial"/>
                <a:sym typeface="Arial"/>
              </a:rPr>
              <a:t>$?</a:t>
            </a:r>
            <a:endParaRPr sz="900" b="0" i="0" u="none" strike="noStrike" cap="none">
              <a:solidFill>
                <a:srgbClr val="FF9900"/>
              </a:solidFill>
              <a:latin typeface="Arial"/>
              <a:ea typeface="Arial"/>
              <a:cs typeface="Arial"/>
              <a:sym typeface="Arial"/>
            </a:endParaRPr>
          </a:p>
        </p:txBody>
      </p:sp>
    </p:spTree>
    <p:extLst>
      <p:ext uri="{BB962C8B-B14F-4D97-AF65-F5344CB8AC3E}">
        <p14:creationId xmlns:p14="http://schemas.microsoft.com/office/powerpoint/2010/main" val="46059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grpSp>
        <p:nvGrpSpPr>
          <p:cNvPr id="309" name="Google Shape;309;p31"/>
          <p:cNvGrpSpPr/>
          <p:nvPr/>
        </p:nvGrpSpPr>
        <p:grpSpPr>
          <a:xfrm>
            <a:off x="210147" y="2356973"/>
            <a:ext cx="8720793" cy="1728288"/>
            <a:chOff x="440075" y="3643800"/>
            <a:chExt cx="6456499" cy="1279550"/>
          </a:xfrm>
        </p:grpSpPr>
        <p:pic>
          <p:nvPicPr>
            <p:cNvPr id="310" name="Google Shape;310;p31"/>
            <p:cNvPicPr preferRelativeResize="0"/>
            <p:nvPr/>
          </p:nvPicPr>
          <p:blipFill rotWithShape="1">
            <a:blip r:embed="rId3">
              <a:alphaModFix/>
            </a:blip>
            <a:srcRect t="20063"/>
            <a:stretch/>
          </p:blipFill>
          <p:spPr>
            <a:xfrm>
              <a:off x="440075" y="3643800"/>
              <a:ext cx="6456499" cy="1279550"/>
            </a:xfrm>
            <a:prstGeom prst="rect">
              <a:avLst/>
            </a:prstGeom>
            <a:noFill/>
            <a:ln>
              <a:noFill/>
            </a:ln>
          </p:spPr>
        </p:pic>
        <p:pic>
          <p:nvPicPr>
            <p:cNvPr id="311" name="Google Shape;311;p31"/>
            <p:cNvPicPr preferRelativeResize="0"/>
            <p:nvPr/>
          </p:nvPicPr>
          <p:blipFill rotWithShape="1">
            <a:blip r:embed="rId4">
              <a:alphaModFix/>
            </a:blip>
            <a:srcRect/>
            <a:stretch/>
          </p:blipFill>
          <p:spPr>
            <a:xfrm>
              <a:off x="3312475" y="4435400"/>
              <a:ext cx="248600" cy="248600"/>
            </a:xfrm>
            <a:prstGeom prst="rect">
              <a:avLst/>
            </a:prstGeom>
            <a:noFill/>
            <a:ln>
              <a:noFill/>
            </a:ln>
          </p:spPr>
        </p:pic>
        <p:pic>
          <p:nvPicPr>
            <p:cNvPr id="312" name="Google Shape;312;p31"/>
            <p:cNvPicPr preferRelativeResize="0"/>
            <p:nvPr/>
          </p:nvPicPr>
          <p:blipFill rotWithShape="1">
            <a:blip r:embed="rId4">
              <a:alphaModFix/>
            </a:blip>
            <a:srcRect/>
            <a:stretch/>
          </p:blipFill>
          <p:spPr>
            <a:xfrm>
              <a:off x="4559875" y="4455450"/>
              <a:ext cx="248600" cy="248600"/>
            </a:xfrm>
            <a:prstGeom prst="rect">
              <a:avLst/>
            </a:prstGeom>
            <a:noFill/>
            <a:ln>
              <a:noFill/>
            </a:ln>
          </p:spPr>
        </p:pic>
        <p:pic>
          <p:nvPicPr>
            <p:cNvPr id="313" name="Google Shape;313;p31"/>
            <p:cNvPicPr preferRelativeResize="0"/>
            <p:nvPr/>
          </p:nvPicPr>
          <p:blipFill rotWithShape="1">
            <a:blip r:embed="rId4">
              <a:alphaModFix/>
            </a:blip>
            <a:srcRect/>
            <a:stretch/>
          </p:blipFill>
          <p:spPr>
            <a:xfrm>
              <a:off x="5060450" y="4455450"/>
              <a:ext cx="248600" cy="248600"/>
            </a:xfrm>
            <a:prstGeom prst="rect">
              <a:avLst/>
            </a:prstGeom>
            <a:noFill/>
            <a:ln>
              <a:noFill/>
            </a:ln>
          </p:spPr>
        </p:pic>
        <p:pic>
          <p:nvPicPr>
            <p:cNvPr id="314" name="Google Shape;314;p31"/>
            <p:cNvPicPr preferRelativeResize="0"/>
            <p:nvPr/>
          </p:nvPicPr>
          <p:blipFill rotWithShape="1">
            <a:blip r:embed="rId4">
              <a:alphaModFix/>
            </a:blip>
            <a:srcRect/>
            <a:stretch/>
          </p:blipFill>
          <p:spPr>
            <a:xfrm>
              <a:off x="5561025" y="4463800"/>
              <a:ext cx="248600" cy="248600"/>
            </a:xfrm>
            <a:prstGeom prst="rect">
              <a:avLst/>
            </a:prstGeom>
            <a:noFill/>
            <a:ln>
              <a:noFill/>
            </a:ln>
          </p:spPr>
        </p:pic>
      </p:grpSp>
      <p:sp>
        <p:nvSpPr>
          <p:cNvPr id="315" name="Google Shape;315;p31"/>
          <p:cNvSpPr txBox="1"/>
          <p:nvPr/>
        </p:nvSpPr>
        <p:spPr>
          <a:xfrm>
            <a:off x="5025400" y="1733550"/>
            <a:ext cx="18105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6AA84F"/>
                </a:solidFill>
                <a:latin typeface="Arial"/>
                <a:ea typeface="Arial"/>
                <a:cs typeface="Arial"/>
                <a:sym typeface="Arial"/>
              </a:rPr>
              <a:t>Respond constructively</a:t>
            </a:r>
            <a:br>
              <a:rPr lang="en-GB" sz="1200" b="0" i="0" u="none" strike="noStrike" cap="none">
                <a:solidFill>
                  <a:srgbClr val="6AA84F"/>
                </a:solidFill>
                <a:latin typeface="Arial"/>
                <a:ea typeface="Arial"/>
                <a:cs typeface="Arial"/>
                <a:sym typeface="Arial"/>
              </a:rPr>
            </a:br>
            <a:r>
              <a:rPr lang="en-GB" sz="1200" b="0" i="0" u="none" strike="noStrike" cap="none">
                <a:solidFill>
                  <a:srgbClr val="6AA84F"/>
                </a:solidFill>
                <a:latin typeface="Arial"/>
                <a:ea typeface="Arial"/>
                <a:cs typeface="Arial"/>
                <a:sym typeface="Arial"/>
              </a:rPr>
              <a:t>to reviews &amp; editors</a:t>
            </a:r>
            <a:endParaRPr sz="1200" b="0" i="0" u="none" strike="noStrike" cap="none">
              <a:solidFill>
                <a:srgbClr val="6AA84F"/>
              </a:solidFill>
              <a:latin typeface="Arial"/>
              <a:ea typeface="Arial"/>
              <a:cs typeface="Arial"/>
              <a:sym typeface="Arial"/>
            </a:endParaRPr>
          </a:p>
        </p:txBody>
      </p:sp>
      <p:cxnSp>
        <p:nvCxnSpPr>
          <p:cNvPr id="316" name="Google Shape;316;p31"/>
          <p:cNvCxnSpPr/>
          <p:nvPr/>
        </p:nvCxnSpPr>
        <p:spPr>
          <a:xfrm>
            <a:off x="5261100" y="2211450"/>
            <a:ext cx="0" cy="345300"/>
          </a:xfrm>
          <a:prstGeom prst="straightConnector1">
            <a:avLst/>
          </a:prstGeom>
          <a:noFill/>
          <a:ln w="19050" cap="flat" cmpd="sng">
            <a:solidFill>
              <a:srgbClr val="93C47D"/>
            </a:solidFill>
            <a:prstDash val="solid"/>
            <a:round/>
            <a:headEnd type="none" w="sm" len="sm"/>
            <a:tailEnd type="triangle" w="med" len="med"/>
          </a:ln>
        </p:spPr>
      </p:cxnSp>
      <p:sp>
        <p:nvSpPr>
          <p:cNvPr id="317" name="Google Shape;317;p31"/>
          <p:cNvSpPr txBox="1"/>
          <p:nvPr/>
        </p:nvSpPr>
        <p:spPr>
          <a:xfrm>
            <a:off x="115075" y="1733550"/>
            <a:ext cx="780000" cy="554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6AA84F"/>
                </a:solidFill>
                <a:latin typeface="Arial"/>
                <a:ea typeface="Arial"/>
                <a:cs typeface="Arial"/>
                <a:sym typeface="Arial"/>
              </a:rPr>
              <a:t>Prepare</a:t>
            </a:r>
            <a:br>
              <a:rPr lang="en-GB" sz="1200" b="0" i="0" u="none" strike="noStrike" cap="none" dirty="0">
                <a:solidFill>
                  <a:srgbClr val="6AA84F"/>
                </a:solidFill>
                <a:latin typeface="Arial"/>
                <a:ea typeface="Arial"/>
                <a:cs typeface="Arial"/>
                <a:sym typeface="Arial"/>
              </a:rPr>
            </a:br>
            <a:r>
              <a:rPr lang="en-GB" sz="1200" b="0" i="0" u="none" strike="noStrike" cap="none" dirty="0">
                <a:solidFill>
                  <a:srgbClr val="6AA84F"/>
                </a:solidFill>
                <a:latin typeface="Arial"/>
                <a:ea typeface="Arial"/>
                <a:cs typeface="Arial"/>
                <a:sym typeface="Arial"/>
              </a:rPr>
              <a:t>nice </a:t>
            </a:r>
            <a:r>
              <a:rPr lang="en-GB" sz="1200" b="0" i="0" u="none" strike="noStrike" cap="none" dirty="0" err="1">
                <a:solidFill>
                  <a:srgbClr val="6AA84F"/>
                </a:solidFill>
                <a:latin typeface="Arial"/>
                <a:ea typeface="Arial"/>
                <a:cs typeface="Arial"/>
                <a:sym typeface="Arial"/>
              </a:rPr>
              <a:t>mst</a:t>
            </a:r>
            <a:endParaRPr sz="1200" b="0" i="0" u="none" strike="noStrike" cap="none" dirty="0">
              <a:solidFill>
                <a:srgbClr val="6AA84F"/>
              </a:solidFill>
              <a:latin typeface="Arial"/>
              <a:ea typeface="Arial"/>
              <a:cs typeface="Arial"/>
              <a:sym typeface="Arial"/>
            </a:endParaRPr>
          </a:p>
        </p:txBody>
      </p:sp>
      <p:cxnSp>
        <p:nvCxnSpPr>
          <p:cNvPr id="318" name="Google Shape;318;p31"/>
          <p:cNvCxnSpPr/>
          <p:nvPr/>
        </p:nvCxnSpPr>
        <p:spPr>
          <a:xfrm>
            <a:off x="510375" y="2211450"/>
            <a:ext cx="0" cy="345300"/>
          </a:xfrm>
          <a:prstGeom prst="straightConnector1">
            <a:avLst/>
          </a:prstGeom>
          <a:noFill/>
          <a:ln w="19050" cap="flat" cmpd="sng">
            <a:solidFill>
              <a:srgbClr val="93C47D"/>
            </a:solidFill>
            <a:prstDash val="solid"/>
            <a:round/>
            <a:headEnd type="none" w="sm" len="sm"/>
            <a:tailEnd type="triangle" w="med" len="med"/>
          </a:ln>
        </p:spPr>
      </p:cxnSp>
      <p:sp>
        <p:nvSpPr>
          <p:cNvPr id="319" name="Google Shape;319;p31"/>
          <p:cNvSpPr txBox="1"/>
          <p:nvPr/>
        </p:nvSpPr>
        <p:spPr>
          <a:xfrm>
            <a:off x="2913000" y="1842800"/>
            <a:ext cx="16128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rgbClr val="0086F0"/>
                </a:solidFill>
                <a:latin typeface="Arial"/>
                <a:ea typeface="Arial"/>
                <a:cs typeface="Arial"/>
                <a:sym typeface="Arial"/>
              </a:rPr>
              <a:t>If the decision is delayed, </a:t>
            </a:r>
            <a:br>
              <a:rPr lang="en-GB" sz="1000" b="0" i="0" u="none" strike="noStrike" cap="none">
                <a:solidFill>
                  <a:srgbClr val="0086F0"/>
                </a:solidFill>
                <a:latin typeface="Arial"/>
                <a:ea typeface="Arial"/>
                <a:cs typeface="Arial"/>
                <a:sym typeface="Arial"/>
              </a:rPr>
            </a:br>
            <a:r>
              <a:rPr lang="en-GB" sz="1000" b="0" i="0" u="none" strike="noStrike" cap="none">
                <a:solidFill>
                  <a:srgbClr val="0086F0"/>
                </a:solidFill>
                <a:latin typeface="Arial"/>
                <a:ea typeface="Arial"/>
                <a:cs typeface="Arial"/>
                <a:sym typeface="Arial"/>
              </a:rPr>
              <a:t>write to ask the editor!</a:t>
            </a:r>
            <a:endParaRPr sz="1000" b="0" i="0" u="none" strike="noStrike" cap="none">
              <a:solidFill>
                <a:srgbClr val="0086F0"/>
              </a:solidFill>
              <a:latin typeface="Arial"/>
              <a:ea typeface="Arial"/>
              <a:cs typeface="Arial"/>
              <a:sym typeface="Arial"/>
            </a:endParaRPr>
          </a:p>
        </p:txBody>
      </p:sp>
      <p:sp>
        <p:nvSpPr>
          <p:cNvPr id="320" name="Google Shape;320;p31"/>
          <p:cNvSpPr txBox="1"/>
          <p:nvPr/>
        </p:nvSpPr>
        <p:spPr>
          <a:xfrm>
            <a:off x="115075" y="4505300"/>
            <a:ext cx="22227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rgbClr val="0086F0"/>
                </a:solidFill>
                <a:latin typeface="Arial"/>
                <a:ea typeface="Arial"/>
                <a:cs typeface="Arial"/>
                <a:sym typeface="Arial"/>
              </a:rPr>
              <a:t>This goes quicker if the manuscript is interesting &amp; well-presented!!</a:t>
            </a:r>
            <a:endParaRPr sz="1000" b="0" i="0" u="none" strike="noStrike" cap="none">
              <a:solidFill>
                <a:srgbClr val="0086F0"/>
              </a:solidFill>
              <a:latin typeface="Arial"/>
              <a:ea typeface="Arial"/>
              <a:cs typeface="Arial"/>
              <a:sym typeface="Arial"/>
            </a:endParaRPr>
          </a:p>
        </p:txBody>
      </p:sp>
      <p:sp>
        <p:nvSpPr>
          <p:cNvPr id="321" name="Google Shape;321;p31"/>
          <p:cNvSpPr txBox="1"/>
          <p:nvPr/>
        </p:nvSpPr>
        <p:spPr>
          <a:xfrm>
            <a:off x="5830000" y="4505300"/>
            <a:ext cx="7800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rgbClr val="0086F0"/>
                </a:solidFill>
                <a:latin typeface="Arial"/>
                <a:ea typeface="Arial"/>
                <a:cs typeface="Arial"/>
                <a:sym typeface="Arial"/>
              </a:rPr>
              <a:t>often adds most time!</a:t>
            </a:r>
            <a:endParaRPr sz="1000" b="0" i="0" u="none" strike="noStrike" cap="none">
              <a:solidFill>
                <a:srgbClr val="0086F0"/>
              </a:solidFill>
              <a:latin typeface="Arial"/>
              <a:ea typeface="Arial"/>
              <a:cs typeface="Arial"/>
              <a:sym typeface="Arial"/>
            </a:endParaRPr>
          </a:p>
        </p:txBody>
      </p:sp>
      <p:cxnSp>
        <p:nvCxnSpPr>
          <p:cNvPr id="322" name="Google Shape;322;p31"/>
          <p:cNvCxnSpPr>
            <a:stCxn id="321" idx="0"/>
            <a:endCxn id="310" idx="2"/>
          </p:cNvCxnSpPr>
          <p:nvPr/>
        </p:nvCxnSpPr>
        <p:spPr>
          <a:xfrm rot="5400000" flipH="1">
            <a:off x="5185300" y="3470600"/>
            <a:ext cx="420000" cy="1649400"/>
          </a:xfrm>
          <a:prstGeom prst="curvedConnector3">
            <a:avLst>
              <a:gd name="adj1" fmla="val 50005"/>
            </a:avLst>
          </a:prstGeom>
          <a:noFill/>
          <a:ln w="9525" cap="flat" cmpd="sng">
            <a:solidFill>
              <a:srgbClr val="0086F0"/>
            </a:solidFill>
            <a:prstDash val="solid"/>
            <a:round/>
            <a:headEnd type="none" w="sm" len="sm"/>
            <a:tailEnd type="stealth" w="med" len="med"/>
          </a:ln>
        </p:spPr>
      </p:cxnSp>
      <p:cxnSp>
        <p:nvCxnSpPr>
          <p:cNvPr id="323" name="Google Shape;323;p31"/>
          <p:cNvCxnSpPr/>
          <p:nvPr/>
        </p:nvCxnSpPr>
        <p:spPr>
          <a:xfrm rot="-5400000" flipH="1">
            <a:off x="4325700" y="2215713"/>
            <a:ext cx="304800" cy="231900"/>
          </a:xfrm>
          <a:prstGeom prst="curvedConnector3">
            <a:avLst>
              <a:gd name="adj1" fmla="val 50000"/>
            </a:avLst>
          </a:prstGeom>
          <a:noFill/>
          <a:ln w="9525" cap="flat" cmpd="sng">
            <a:solidFill>
              <a:srgbClr val="0086F0"/>
            </a:solidFill>
            <a:prstDash val="solid"/>
            <a:round/>
            <a:headEnd type="none" w="sm" len="sm"/>
            <a:tailEnd type="stealth" w="med" len="med"/>
          </a:ln>
        </p:spPr>
      </p:cxnSp>
      <p:sp>
        <p:nvSpPr>
          <p:cNvPr id="2" name="Google Shape;277;p30">
            <a:extLst>
              <a:ext uri="{FF2B5EF4-FFF2-40B4-BE49-F238E27FC236}">
                <a16:creationId xmlns:a16="http://schemas.microsoft.com/office/drawing/2014/main" id="{44A9F491-630E-622D-7B68-A7EC95EBC920}"/>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Understanding the Process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18F9672D-0E8A-74CD-C186-B2D25D1B5C86}"/>
              </a:ext>
            </a:extLst>
          </p:cNvPr>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Core/Traditional model … what happens after you submit?</a:t>
            </a:r>
            <a:endParaRPr sz="1400" b="0" i="0" u="none" strike="noStrike" cap="none"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29786068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06F2B-BB93-B7D1-6443-577BD343645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A6CCD18-CEA6-A597-7E4E-87CDF892DD9E}"/>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CA6E4B1F-F637-F870-9E21-632F0EB947C6}"/>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Editors</a:t>
            </a:r>
          </a:p>
          <a:p>
            <a:pPr algn="ctr"/>
            <a:r>
              <a:rPr lang="en-US" sz="2400" dirty="0"/>
              <a:t>and</a:t>
            </a:r>
            <a:br>
              <a:rPr lang="en-US" sz="2400" dirty="0"/>
            </a:br>
            <a:r>
              <a:rPr lang="en-US" sz="2400" dirty="0"/>
              <a:t>Reviewers</a:t>
            </a:r>
          </a:p>
        </p:txBody>
      </p:sp>
      <p:sp>
        <p:nvSpPr>
          <p:cNvPr id="17" name="Rectangle 16">
            <a:extLst>
              <a:ext uri="{FF2B5EF4-FFF2-40B4-BE49-F238E27FC236}">
                <a16:creationId xmlns:a16="http://schemas.microsoft.com/office/drawing/2014/main" id="{7CCF9E64-1CDB-6097-C4E1-3D3BC9E5A912}"/>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Elements of</a:t>
            </a:r>
            <a:br>
              <a:rPr lang="en-US" sz="2400" dirty="0"/>
            </a:br>
            <a:r>
              <a:rPr lang="en-US" sz="2400" dirty="0"/>
              <a:t>Scientific</a:t>
            </a:r>
            <a:br>
              <a:rPr lang="en-US" sz="2400" dirty="0"/>
            </a:br>
            <a:r>
              <a:rPr lang="en-US" sz="2400" dirty="0"/>
              <a:t>Writing Style</a:t>
            </a:r>
          </a:p>
        </p:txBody>
      </p:sp>
      <p:sp>
        <p:nvSpPr>
          <p:cNvPr id="18" name="Rectangle 17">
            <a:extLst>
              <a:ext uri="{FF2B5EF4-FFF2-40B4-BE49-F238E27FC236}">
                <a16:creationId xmlns:a16="http://schemas.microsoft.com/office/drawing/2014/main" id="{433A2182-9F5A-C045-30A8-F60999192ECE}"/>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Your </a:t>
            </a:r>
            <a:br>
              <a:rPr lang="en-US" sz="2400" dirty="0"/>
            </a:br>
            <a:r>
              <a:rPr lang="en-US" sz="2400" dirty="0"/>
              <a:t>Peer</a:t>
            </a:r>
          </a:p>
          <a:p>
            <a:pPr algn="ctr"/>
            <a:r>
              <a:rPr lang="en-US" sz="2400" dirty="0"/>
              <a:t>Network</a:t>
            </a:r>
          </a:p>
        </p:txBody>
      </p:sp>
      <p:sp>
        <p:nvSpPr>
          <p:cNvPr id="19" name="TextBox 18">
            <a:extLst>
              <a:ext uri="{FF2B5EF4-FFF2-40B4-BE49-F238E27FC236}">
                <a16:creationId xmlns:a16="http://schemas.microsoft.com/office/drawing/2014/main" id="{8BB819D4-56D8-52C9-E140-9C04FCED3B9F}"/>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indispensable resources once you have chosen a journal</a:t>
            </a:r>
          </a:p>
        </p:txBody>
      </p:sp>
      <p:sp>
        <p:nvSpPr>
          <p:cNvPr id="20" name="Rectangle 19">
            <a:extLst>
              <a:ext uri="{FF2B5EF4-FFF2-40B4-BE49-F238E27FC236}">
                <a16:creationId xmlns:a16="http://schemas.microsoft.com/office/drawing/2014/main" id="{44767777-C471-6734-9298-29D527CF875D}"/>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Instructions </a:t>
            </a:r>
            <a:br>
              <a:rPr lang="en-US" sz="2400" dirty="0"/>
            </a:br>
            <a:r>
              <a:rPr lang="en-US" sz="2400" dirty="0"/>
              <a:t>for </a:t>
            </a:r>
            <a:br>
              <a:rPr lang="en-US" sz="2400" dirty="0"/>
            </a:br>
            <a:r>
              <a:rPr lang="en-US" sz="2400" dirty="0"/>
              <a:t>Authors</a:t>
            </a:r>
          </a:p>
        </p:txBody>
      </p:sp>
      <p:sp>
        <p:nvSpPr>
          <p:cNvPr id="21" name="Rectangle 20">
            <a:extLst>
              <a:ext uri="{FF2B5EF4-FFF2-40B4-BE49-F238E27FC236}">
                <a16:creationId xmlns:a16="http://schemas.microsoft.com/office/drawing/2014/main" id="{88C35DE0-A2DD-37D6-03F6-51D95BAFC3C0}"/>
              </a:ext>
            </a:extLst>
          </p:cNvPr>
          <p:cNvSpPr/>
          <p:nvPr/>
        </p:nvSpPr>
        <p:spPr>
          <a:xfrm>
            <a:off x="138365" y="507626"/>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617CFC3-EDFA-8222-D36D-A116BBB58E7F}"/>
              </a:ext>
            </a:extLst>
          </p:cNvPr>
          <p:cNvSpPr/>
          <p:nvPr/>
        </p:nvSpPr>
        <p:spPr>
          <a:xfrm>
            <a:off x="6146152" y="2878346"/>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606D5F-F2BD-BC83-560E-0259EEB749E4}"/>
              </a:ext>
            </a:extLst>
          </p:cNvPr>
          <p:cNvSpPr/>
          <p:nvPr/>
        </p:nvSpPr>
        <p:spPr>
          <a:xfrm>
            <a:off x="3155178" y="526092"/>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955A389-E253-9B39-CF5A-F5EAE36902F4}"/>
              </a:ext>
            </a:extLst>
          </p:cNvPr>
          <p:cNvSpPr/>
          <p:nvPr/>
        </p:nvSpPr>
        <p:spPr>
          <a:xfrm>
            <a:off x="6146152" y="491802"/>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2FCC408-59EC-1204-6B69-A44292F7C3D9}"/>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Well-</a:t>
            </a:r>
            <a:br>
              <a:rPr lang="en-US" sz="2400" dirty="0"/>
            </a:br>
            <a:r>
              <a:rPr lang="en-US" sz="2400" dirty="0"/>
              <a:t>appointed</a:t>
            </a:r>
            <a:br>
              <a:rPr lang="en-US" sz="2400" dirty="0"/>
            </a:br>
            <a:r>
              <a:rPr lang="en-US" sz="2400" dirty="0"/>
              <a:t>Figures</a:t>
            </a:r>
          </a:p>
        </p:txBody>
      </p:sp>
      <p:sp>
        <p:nvSpPr>
          <p:cNvPr id="3" name="Rectangle 2">
            <a:extLst>
              <a:ext uri="{FF2B5EF4-FFF2-40B4-BE49-F238E27FC236}">
                <a16:creationId xmlns:a16="http://schemas.microsoft.com/office/drawing/2014/main" id="{E63EF997-6D26-89AB-8F94-34893BD35BC7}"/>
              </a:ext>
            </a:extLst>
          </p:cNvPr>
          <p:cNvSpPr/>
          <p:nvPr/>
        </p:nvSpPr>
        <p:spPr>
          <a:xfrm>
            <a:off x="3155178"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2648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5" name="Picture 2" descr="Research article structure | Scientific writing, Academic writing, Thesis writing">
            <a:extLst>
              <a:ext uri="{FF2B5EF4-FFF2-40B4-BE49-F238E27FC236}">
                <a16:creationId xmlns:a16="http://schemas.microsoft.com/office/drawing/2014/main" id="{F02F605D-D8A7-5BEF-9786-6BBB827F02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22" b="-18"/>
          <a:stretch>
            <a:fillRect/>
          </a:stretch>
        </p:blipFill>
        <p:spPr bwMode="auto">
          <a:xfrm>
            <a:off x="4475945" y="-50802"/>
            <a:ext cx="4552935" cy="54779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search article structure | Scientific writing, Academic writing, Thesis writing">
            <a:extLst>
              <a:ext uri="{FF2B5EF4-FFF2-40B4-BE49-F238E27FC236}">
                <a16:creationId xmlns:a16="http://schemas.microsoft.com/office/drawing/2014/main" id="{8D398CBA-E5B0-D0B9-E192-74515D2D0F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3724"/>
          <a:stretch/>
        </p:blipFill>
        <p:spPr bwMode="auto">
          <a:xfrm>
            <a:off x="4479293" y="2036488"/>
            <a:ext cx="4552935" cy="313622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F034C796-5A90-D38C-81AC-35D8DEFE0D07}"/>
              </a:ext>
            </a:extLst>
          </p:cNvPr>
          <p:cNvGrpSpPr/>
          <p:nvPr/>
        </p:nvGrpSpPr>
        <p:grpSpPr>
          <a:xfrm>
            <a:off x="4673604" y="2286221"/>
            <a:ext cx="1855996" cy="1000418"/>
            <a:chOff x="438359" y="3111141"/>
            <a:chExt cx="2238463" cy="1206574"/>
          </a:xfrm>
        </p:grpSpPr>
        <p:sp>
          <p:nvSpPr>
            <p:cNvPr id="8" name="TextBox 7">
              <a:extLst>
                <a:ext uri="{FF2B5EF4-FFF2-40B4-BE49-F238E27FC236}">
                  <a16:creationId xmlns:a16="http://schemas.microsoft.com/office/drawing/2014/main" id="{1C110BB8-BD15-36D1-601B-D14050DC9FFC}"/>
                </a:ext>
              </a:extLst>
            </p:cNvPr>
            <p:cNvSpPr txBox="1"/>
            <p:nvPr/>
          </p:nvSpPr>
          <p:spPr>
            <a:xfrm>
              <a:off x="438359" y="4053235"/>
              <a:ext cx="1179722" cy="264480"/>
            </a:xfrm>
            <a:prstGeom prst="rect">
              <a:avLst/>
            </a:prstGeom>
            <a:noFill/>
          </p:spPr>
          <p:txBody>
            <a:bodyPr wrap="none" rtlCol="0">
              <a:spAutoFit/>
            </a:bodyPr>
            <a:lstStyle/>
            <a:p>
              <a:r>
                <a:rPr lang="en-US" sz="825" i="1" dirty="0">
                  <a:solidFill>
                    <a:srgbClr val="159D48"/>
                  </a:solidFill>
                </a:rPr>
                <a:t>We found that …</a:t>
              </a:r>
            </a:p>
          </p:txBody>
        </p:sp>
        <p:sp>
          <p:nvSpPr>
            <p:cNvPr id="9" name="TextBox 8">
              <a:extLst>
                <a:ext uri="{FF2B5EF4-FFF2-40B4-BE49-F238E27FC236}">
                  <a16:creationId xmlns:a16="http://schemas.microsoft.com/office/drawing/2014/main" id="{F8A72A73-A4AC-832D-4AC9-9C8664F79A3E}"/>
                </a:ext>
              </a:extLst>
            </p:cNvPr>
            <p:cNvSpPr txBox="1"/>
            <p:nvPr/>
          </p:nvSpPr>
          <p:spPr>
            <a:xfrm>
              <a:off x="651506" y="3111141"/>
              <a:ext cx="952826" cy="417601"/>
            </a:xfrm>
            <a:prstGeom prst="rect">
              <a:avLst/>
            </a:prstGeom>
            <a:solidFill>
              <a:schemeClr val="bg1"/>
            </a:solidFill>
            <a:ln w="25400">
              <a:solidFill>
                <a:schemeClr val="bg1"/>
              </a:solidFill>
            </a:ln>
          </p:spPr>
          <p:txBody>
            <a:bodyPr wrap="square" rtlCol="0">
              <a:spAutoFit/>
            </a:bodyPr>
            <a:lstStyle/>
            <a:p>
              <a:r>
                <a:rPr lang="en-US" sz="825" i="1" dirty="0">
                  <a:solidFill>
                    <a:srgbClr val="159D48"/>
                  </a:solidFill>
                </a:rPr>
                <a:t>We used a Y </a:t>
              </a:r>
              <a:br>
                <a:rPr lang="en-US" sz="825" i="1" dirty="0">
                  <a:solidFill>
                    <a:srgbClr val="159D48"/>
                  </a:solidFill>
                </a:rPr>
              </a:br>
              <a:r>
                <a:rPr lang="en-US" sz="825" i="1" dirty="0">
                  <a:solidFill>
                    <a:srgbClr val="159D48"/>
                  </a:solidFill>
                </a:rPr>
                <a:t>to collect …</a:t>
              </a:r>
            </a:p>
          </p:txBody>
        </p:sp>
        <p:cxnSp>
          <p:nvCxnSpPr>
            <p:cNvPr id="10" name="Straight Connector 9">
              <a:extLst>
                <a:ext uri="{FF2B5EF4-FFF2-40B4-BE49-F238E27FC236}">
                  <a16:creationId xmlns:a16="http://schemas.microsoft.com/office/drawing/2014/main" id="{C3E34BEF-ECCF-052D-EF86-DA743E11F5FA}"/>
                </a:ext>
              </a:extLst>
            </p:cNvPr>
            <p:cNvCxnSpPr>
              <a:cxnSpLocks/>
            </p:cNvCxnSpPr>
            <p:nvPr/>
          </p:nvCxnSpPr>
          <p:spPr>
            <a:xfrm flipH="1">
              <a:off x="1604333" y="3240194"/>
              <a:ext cx="103014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6AC86FD-A067-0AFE-28E6-12212F359049}"/>
                </a:ext>
              </a:extLst>
            </p:cNvPr>
            <p:cNvCxnSpPr>
              <a:cxnSpLocks/>
            </p:cNvCxnSpPr>
            <p:nvPr/>
          </p:nvCxnSpPr>
          <p:spPr>
            <a:xfrm flipH="1">
              <a:off x="1646678" y="3392596"/>
              <a:ext cx="1030144" cy="1643"/>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8AD99B-2AAA-4C3D-941F-C7B885BEBCD5}"/>
                </a:ext>
              </a:extLst>
            </p:cNvPr>
            <p:cNvCxnSpPr>
              <a:cxnSpLocks/>
            </p:cNvCxnSpPr>
            <p:nvPr/>
          </p:nvCxnSpPr>
          <p:spPr>
            <a:xfrm flipH="1">
              <a:off x="1367079" y="4148252"/>
              <a:ext cx="124425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C72350-3EC7-4E6F-072D-0706354949A4}"/>
                </a:ext>
              </a:extLst>
            </p:cNvPr>
            <p:cNvCxnSpPr>
              <a:cxnSpLocks/>
            </p:cNvCxnSpPr>
            <p:nvPr/>
          </p:nvCxnSpPr>
          <p:spPr>
            <a:xfrm flipH="1">
              <a:off x="1392155" y="4286867"/>
              <a:ext cx="895086"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15" name="Straight Arrow Connector 14">
            <a:extLst>
              <a:ext uri="{FF2B5EF4-FFF2-40B4-BE49-F238E27FC236}">
                <a16:creationId xmlns:a16="http://schemas.microsoft.com/office/drawing/2014/main" id="{ABA2BCF2-B2D2-DC7D-71E4-8E1D329E083F}"/>
              </a:ext>
            </a:extLst>
          </p:cNvPr>
          <p:cNvCxnSpPr>
            <a:cxnSpLocks/>
          </p:cNvCxnSpPr>
          <p:nvPr/>
        </p:nvCxnSpPr>
        <p:spPr>
          <a:xfrm flipV="1">
            <a:off x="2469487" y="2828880"/>
            <a:ext cx="4155298" cy="10490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Arc 15">
            <a:extLst>
              <a:ext uri="{FF2B5EF4-FFF2-40B4-BE49-F238E27FC236}">
                <a16:creationId xmlns:a16="http://schemas.microsoft.com/office/drawing/2014/main" id="{E8E3C351-A9E5-1EF0-7FC9-16631BA5CD83}"/>
              </a:ext>
            </a:extLst>
          </p:cNvPr>
          <p:cNvSpPr/>
          <p:nvPr/>
        </p:nvSpPr>
        <p:spPr>
          <a:xfrm rot="2638007">
            <a:off x="6748907" y="3415421"/>
            <a:ext cx="2277384" cy="609858"/>
          </a:xfrm>
          <a:prstGeom prst="arc">
            <a:avLst/>
          </a:prstGeom>
          <a:ln w="22225">
            <a:solidFill>
              <a:schemeClr val="accent4">
                <a:lumMod val="75000"/>
              </a:schemeClr>
            </a:solidFill>
            <a:headEnd type="triangle"/>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17" name="Arc 16">
            <a:extLst>
              <a:ext uri="{FF2B5EF4-FFF2-40B4-BE49-F238E27FC236}">
                <a16:creationId xmlns:a16="http://schemas.microsoft.com/office/drawing/2014/main" id="{F0D95B9C-B758-F75E-CCD2-853E6F4A30D6}"/>
              </a:ext>
            </a:extLst>
          </p:cNvPr>
          <p:cNvSpPr/>
          <p:nvPr/>
        </p:nvSpPr>
        <p:spPr>
          <a:xfrm rot="18672802" flipV="1">
            <a:off x="6679290" y="1436544"/>
            <a:ext cx="2388443" cy="819516"/>
          </a:xfrm>
          <a:prstGeom prst="arc">
            <a:avLst/>
          </a:prstGeom>
          <a:ln w="22225">
            <a:solidFill>
              <a:schemeClr val="accent4">
                <a:lumMod val="75000"/>
              </a:schemeClr>
            </a:solidFill>
            <a:headEnd type="triangle"/>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18" name="TextBox 17">
            <a:extLst>
              <a:ext uri="{FF2B5EF4-FFF2-40B4-BE49-F238E27FC236}">
                <a16:creationId xmlns:a16="http://schemas.microsoft.com/office/drawing/2014/main" id="{AF4783E2-5723-3E2B-9F7C-C938801533F6}"/>
              </a:ext>
            </a:extLst>
          </p:cNvPr>
          <p:cNvSpPr txBox="1"/>
          <p:nvPr/>
        </p:nvSpPr>
        <p:spPr>
          <a:xfrm>
            <a:off x="8309006" y="1509775"/>
            <a:ext cx="928962" cy="590893"/>
          </a:xfrm>
          <a:prstGeom prst="rect">
            <a:avLst/>
          </a:prstGeom>
          <a:noFill/>
        </p:spPr>
        <p:txBody>
          <a:bodyPr wrap="square" rtlCol="0">
            <a:spAutoFit/>
          </a:bodyPr>
          <a:lstStyle/>
          <a:p>
            <a:r>
              <a:rPr lang="en-US" sz="1050" dirty="0">
                <a:solidFill>
                  <a:schemeClr val="accent4">
                    <a:lumMod val="75000"/>
                  </a:schemeClr>
                </a:solidFill>
              </a:rPr>
              <a:t>       Broad </a:t>
            </a:r>
          </a:p>
          <a:p>
            <a:r>
              <a:rPr lang="en-US" sz="1050" dirty="0">
                <a:solidFill>
                  <a:schemeClr val="accent4">
                    <a:lumMod val="75000"/>
                  </a:schemeClr>
                </a:solidFill>
              </a:rPr>
              <a:t>     to </a:t>
            </a:r>
          </a:p>
          <a:p>
            <a:r>
              <a:rPr lang="en-US" sz="1050" dirty="0">
                <a:solidFill>
                  <a:schemeClr val="accent4">
                    <a:lumMod val="75000"/>
                  </a:schemeClr>
                </a:solidFill>
              </a:rPr>
              <a:t>narrow</a:t>
            </a:r>
          </a:p>
        </p:txBody>
      </p:sp>
      <p:sp>
        <p:nvSpPr>
          <p:cNvPr id="19" name="TextBox 18">
            <a:extLst>
              <a:ext uri="{FF2B5EF4-FFF2-40B4-BE49-F238E27FC236}">
                <a16:creationId xmlns:a16="http://schemas.microsoft.com/office/drawing/2014/main" id="{4D2470D2-A928-FC68-E212-61D50D4F5419}"/>
              </a:ext>
            </a:extLst>
          </p:cNvPr>
          <p:cNvSpPr txBox="1"/>
          <p:nvPr/>
        </p:nvSpPr>
        <p:spPr>
          <a:xfrm>
            <a:off x="8241989" y="3444933"/>
            <a:ext cx="913011" cy="590893"/>
          </a:xfrm>
          <a:prstGeom prst="rect">
            <a:avLst/>
          </a:prstGeom>
          <a:noFill/>
        </p:spPr>
        <p:txBody>
          <a:bodyPr wrap="square" rtlCol="0">
            <a:spAutoFit/>
          </a:bodyPr>
          <a:lstStyle/>
          <a:p>
            <a:r>
              <a:rPr lang="en-US" sz="1050" dirty="0">
                <a:solidFill>
                  <a:schemeClr val="accent4">
                    <a:lumMod val="75000"/>
                  </a:schemeClr>
                </a:solidFill>
              </a:rPr>
              <a:t>Narrow</a:t>
            </a:r>
          </a:p>
          <a:p>
            <a:r>
              <a:rPr lang="en-US" sz="1050" dirty="0">
                <a:solidFill>
                  <a:schemeClr val="accent4">
                    <a:lumMod val="75000"/>
                  </a:schemeClr>
                </a:solidFill>
              </a:rPr>
              <a:t>     to </a:t>
            </a:r>
          </a:p>
          <a:p>
            <a:r>
              <a:rPr lang="en-US" sz="1050" dirty="0">
                <a:solidFill>
                  <a:schemeClr val="accent4">
                    <a:lumMod val="75000"/>
                  </a:schemeClr>
                </a:solidFill>
              </a:rPr>
              <a:t>        broad</a:t>
            </a:r>
          </a:p>
        </p:txBody>
      </p:sp>
      <p:sp>
        <p:nvSpPr>
          <p:cNvPr id="21" name="Rectangle 20">
            <a:extLst>
              <a:ext uri="{FF2B5EF4-FFF2-40B4-BE49-F238E27FC236}">
                <a16:creationId xmlns:a16="http://schemas.microsoft.com/office/drawing/2014/main" id="{C9A4F9F2-8CF0-F270-DB2B-5AE5C0423AA0}"/>
              </a:ext>
            </a:extLst>
          </p:cNvPr>
          <p:cNvSpPr/>
          <p:nvPr/>
        </p:nvSpPr>
        <p:spPr>
          <a:xfrm>
            <a:off x="4806070" y="246550"/>
            <a:ext cx="2084954" cy="480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277;p30">
            <a:extLst>
              <a:ext uri="{FF2B5EF4-FFF2-40B4-BE49-F238E27FC236}">
                <a16:creationId xmlns:a16="http://schemas.microsoft.com/office/drawing/2014/main" id="{A21439E3-7E0F-1122-8871-0D515034FEA3}"/>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Elements of Scientific Writing Style</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74EF5186-9409-BCA8-0DD8-0F36BB7FE4B7}"/>
              </a:ext>
            </a:extLst>
          </p:cNvPr>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How to write a paper</a:t>
            </a:r>
            <a:endParaRPr sz="1400" b="0" i="0" u="none" strike="noStrike" cap="none" dirty="0">
              <a:solidFill>
                <a:schemeClr val="dk2"/>
              </a:solidFill>
              <a:latin typeface="Arial"/>
              <a:ea typeface="Arial"/>
              <a:cs typeface="Arial"/>
              <a:sym typeface="Arial"/>
            </a:endParaRPr>
          </a:p>
        </p:txBody>
      </p:sp>
      <p:sp>
        <p:nvSpPr>
          <p:cNvPr id="26" name="Rectangle 25">
            <a:extLst>
              <a:ext uri="{FF2B5EF4-FFF2-40B4-BE49-F238E27FC236}">
                <a16:creationId xmlns:a16="http://schemas.microsoft.com/office/drawing/2014/main" id="{70EB0B00-688F-C947-23FC-74107793F5AE}"/>
              </a:ext>
            </a:extLst>
          </p:cNvPr>
          <p:cNvSpPr/>
          <p:nvPr/>
        </p:nvSpPr>
        <p:spPr>
          <a:xfrm>
            <a:off x="306648" y="1201866"/>
            <a:ext cx="3308809" cy="3416320"/>
          </a:xfrm>
          <a:prstGeom prst="rect">
            <a:avLst/>
          </a:prstGeom>
        </p:spPr>
        <p:txBody>
          <a:bodyPr wrap="square">
            <a:spAutoFit/>
          </a:bodyPr>
          <a:lstStyle/>
          <a:p>
            <a:r>
              <a:rPr lang="en-US" sz="1050" u="sng" dirty="0"/>
              <a:t>Scientific papers are formulaic</a:t>
            </a:r>
          </a:p>
          <a:p>
            <a:endParaRPr lang="en-US" sz="1050" dirty="0"/>
          </a:p>
          <a:p>
            <a:r>
              <a:rPr lang="en-US" sz="1050" dirty="0"/>
              <a:t>Read lots of them, and think not only about the content but also about their structure</a:t>
            </a:r>
          </a:p>
          <a:p>
            <a:endParaRPr lang="en-US" sz="1050" dirty="0"/>
          </a:p>
          <a:p>
            <a:r>
              <a:rPr lang="en-US" sz="1050" dirty="0"/>
              <a:t>The formula (and deviations) will be in the Information for Authors</a:t>
            </a:r>
          </a:p>
          <a:p>
            <a:endParaRPr lang="en-US" sz="1050" dirty="0"/>
          </a:p>
          <a:p>
            <a:r>
              <a:rPr lang="en-US" sz="1050" u="sng" dirty="0"/>
              <a:t>Follow the formula</a:t>
            </a:r>
          </a:p>
          <a:p>
            <a:endParaRPr lang="en-US" sz="1050" dirty="0"/>
          </a:p>
          <a:p>
            <a:r>
              <a:rPr lang="en-US" sz="1050" dirty="0">
                <a:solidFill>
                  <a:srgbClr val="0070C0"/>
                </a:solidFill>
              </a:rPr>
              <a:t>Results should parallel Methods</a:t>
            </a:r>
          </a:p>
          <a:p>
            <a:endParaRPr lang="en-US" sz="1050" dirty="0"/>
          </a:p>
          <a:p>
            <a:r>
              <a:rPr lang="en-US" sz="1050" dirty="0">
                <a:solidFill>
                  <a:schemeClr val="accent4">
                    <a:lumMod val="75000"/>
                  </a:schemeClr>
                </a:solidFill>
              </a:rPr>
              <a:t>Discussion should reflect Introduction</a:t>
            </a:r>
            <a:r>
              <a:rPr lang="en-US" sz="1050" dirty="0"/>
              <a:t>.  </a:t>
            </a:r>
            <a:r>
              <a:rPr lang="en-US" sz="1200" dirty="0"/>
              <a:t>Address the key Qs &amp; H’s, and circle back to the general topic and the gap in knowledge you identified in the Introduction</a:t>
            </a:r>
          </a:p>
          <a:p>
            <a:endParaRPr lang="en-US" sz="1050" dirty="0"/>
          </a:p>
          <a:p>
            <a:r>
              <a:rPr lang="en-US" sz="1050" dirty="0"/>
              <a:t>Abstract (1) can serve first as a rough outline for your paper and (2) is later a concise summary of the major points.  </a:t>
            </a:r>
          </a:p>
        </p:txBody>
      </p:sp>
      <p:sp>
        <p:nvSpPr>
          <p:cNvPr id="29" name="Left Brace 28">
            <a:extLst>
              <a:ext uri="{FF2B5EF4-FFF2-40B4-BE49-F238E27FC236}">
                <a16:creationId xmlns:a16="http://schemas.microsoft.com/office/drawing/2014/main" id="{AE0A7219-0FFD-640D-24FD-FD8D844821EB}"/>
              </a:ext>
            </a:extLst>
          </p:cNvPr>
          <p:cNvSpPr/>
          <p:nvPr/>
        </p:nvSpPr>
        <p:spPr>
          <a:xfrm>
            <a:off x="6822444" y="2246628"/>
            <a:ext cx="137160" cy="1045111"/>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a:extLst>
              <a:ext uri="{FF2B5EF4-FFF2-40B4-BE49-F238E27FC236}">
                <a16:creationId xmlns:a16="http://schemas.microsoft.com/office/drawing/2014/main" id="{21067A0E-531A-9285-AE9F-2E820D7E7686}"/>
              </a:ext>
            </a:extLst>
          </p:cNvPr>
          <p:cNvSpPr txBox="1"/>
          <p:nvPr/>
        </p:nvSpPr>
        <p:spPr>
          <a:xfrm>
            <a:off x="306648" y="4730348"/>
            <a:ext cx="1622560" cy="253916"/>
          </a:xfrm>
          <a:prstGeom prst="rect">
            <a:avLst/>
          </a:prstGeom>
          <a:noFill/>
        </p:spPr>
        <p:txBody>
          <a:bodyPr wrap="none" rtlCol="0">
            <a:spAutoFit/>
          </a:bodyPr>
          <a:lstStyle/>
          <a:p>
            <a:r>
              <a:rPr lang="en-US" sz="1050" dirty="0">
                <a:solidFill>
                  <a:srgbClr val="159D48"/>
                </a:solidFill>
              </a:rPr>
              <a:t>p.s. use an active voice!</a:t>
            </a:r>
          </a:p>
        </p:txBody>
      </p:sp>
      <p:cxnSp>
        <p:nvCxnSpPr>
          <p:cNvPr id="35" name="Straight Arrow Connector 34">
            <a:extLst>
              <a:ext uri="{FF2B5EF4-FFF2-40B4-BE49-F238E27FC236}">
                <a16:creationId xmlns:a16="http://schemas.microsoft.com/office/drawing/2014/main" id="{182231EA-98C3-76F5-DD19-2ED2799D5FCF}"/>
              </a:ext>
            </a:extLst>
          </p:cNvPr>
          <p:cNvCxnSpPr>
            <a:cxnSpLocks/>
          </p:cNvCxnSpPr>
          <p:nvPr/>
        </p:nvCxnSpPr>
        <p:spPr>
          <a:xfrm>
            <a:off x="7954051" y="2300822"/>
            <a:ext cx="0" cy="40953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EE73C28-EE24-F7EA-5D6C-1BF9E42489EA}"/>
              </a:ext>
            </a:extLst>
          </p:cNvPr>
          <p:cNvCxnSpPr>
            <a:cxnSpLocks/>
          </p:cNvCxnSpPr>
          <p:nvPr/>
        </p:nvCxnSpPr>
        <p:spPr>
          <a:xfrm>
            <a:off x="7957902" y="2862583"/>
            <a:ext cx="0" cy="40953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44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5"/>
          <p:cNvSpPr txBox="1"/>
          <p:nvPr/>
        </p:nvSpPr>
        <p:spPr>
          <a:xfrm>
            <a:off x="299925" y="146925"/>
            <a:ext cx="86307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600" b="1" i="0" u="none" strike="noStrike" cap="none">
                <a:solidFill>
                  <a:srgbClr val="000000"/>
                </a:solidFill>
                <a:latin typeface="Arial"/>
                <a:ea typeface="Arial"/>
                <a:cs typeface="Arial"/>
                <a:sym typeface="Arial"/>
              </a:rPr>
              <a:t>I don’t know how to write a study that I am confident will be accepted</a:t>
            </a:r>
            <a:r>
              <a:rPr lang="en-GB" sz="1600" b="1" i="0" u="none" strike="noStrike" cap="none">
                <a:solidFill>
                  <a:schemeClr val="dk1"/>
                </a:solidFill>
                <a:latin typeface="Arial"/>
                <a:ea typeface="Arial"/>
                <a:cs typeface="Arial"/>
                <a:sym typeface="Arial"/>
              </a:rPr>
              <a:t>: </a:t>
            </a:r>
            <a:r>
              <a:rPr lang="en-GB" sz="1600" b="1" i="0" u="sng" strike="noStrike" cap="none">
                <a:solidFill>
                  <a:schemeClr val="dk1"/>
                </a:solidFill>
                <a:latin typeface="Arial"/>
                <a:ea typeface="Arial"/>
                <a:cs typeface="Arial"/>
                <a:sym typeface="Arial"/>
              </a:rPr>
              <a:t>Solutions</a:t>
            </a:r>
            <a:endParaRPr sz="1600" b="1" i="0" u="none" strike="noStrike" cap="none">
              <a:solidFill>
                <a:srgbClr val="000000"/>
              </a:solidFill>
              <a:latin typeface="Arial"/>
              <a:ea typeface="Arial"/>
              <a:cs typeface="Arial"/>
              <a:sym typeface="Arial"/>
            </a:endParaRPr>
          </a:p>
        </p:txBody>
      </p:sp>
      <p:sp>
        <p:nvSpPr>
          <p:cNvPr id="246" name="Google Shape;246;p25"/>
          <p:cNvSpPr txBox="1"/>
          <p:nvPr/>
        </p:nvSpPr>
        <p:spPr>
          <a:xfrm>
            <a:off x="299925" y="667925"/>
            <a:ext cx="8509200" cy="255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a:solidFill>
                  <a:schemeClr val="dk2"/>
                </a:solidFill>
                <a:latin typeface="Arial"/>
                <a:ea typeface="Arial"/>
                <a:cs typeface="Arial"/>
                <a:sym typeface="Arial"/>
              </a:rPr>
              <a:t>Some subsequent considerations:</a:t>
            </a:r>
            <a:endParaRPr sz="1400" b="1" i="1"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1"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Be organized:</a:t>
            </a:r>
            <a:endParaRPr sz="1400" b="0" i="0" u="none" strike="noStrike" cap="none">
              <a:solidFill>
                <a:schemeClr val="dk2"/>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Use parallel structure</a:t>
            </a:r>
            <a:endParaRPr sz="1400" b="1" i="1" u="none" strike="noStrike" cap="none">
              <a:solidFill>
                <a:schemeClr val="dk2"/>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Keep like with like</a:t>
            </a:r>
            <a:endParaRPr sz="1400" b="1" i="1" u="none" strike="noStrike" cap="none">
              <a:solidFill>
                <a:schemeClr val="dk2"/>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Use headers</a:t>
            </a:r>
            <a:endParaRPr sz="1400" b="0" i="0" u="none" strike="noStrike" cap="none">
              <a:solidFill>
                <a:schemeClr val="dk2"/>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Write chronologically</a:t>
            </a:r>
            <a:endParaRPr sz="1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Be Concise, Complete, Clear.</a:t>
            </a:r>
            <a:endParaRPr sz="1400" b="0" i="0" u="none" strike="noStrike" cap="none">
              <a:solidFill>
                <a:schemeClr val="dk2"/>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Use short declarative statements</a:t>
            </a:r>
            <a:endParaRPr sz="1400" b="0" i="0" u="none" strike="noStrike" cap="none">
              <a:solidFill>
                <a:schemeClr val="dk2"/>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Use an ‘active’ voice</a:t>
            </a:r>
            <a:endParaRPr sz="1400" b="0" i="0" u="none" strike="noStrike" cap="none">
              <a:solidFill>
                <a:schemeClr val="dk2"/>
              </a:solidFill>
              <a:latin typeface="Arial"/>
              <a:ea typeface="Arial"/>
              <a:cs typeface="Arial"/>
              <a:sym typeface="Arial"/>
            </a:endParaRPr>
          </a:p>
        </p:txBody>
      </p:sp>
      <p:pic>
        <p:nvPicPr>
          <p:cNvPr id="247" name="Google Shape;247;p25"/>
          <p:cNvPicPr preferRelativeResize="0"/>
          <p:nvPr/>
        </p:nvPicPr>
        <p:blipFill rotWithShape="1">
          <a:blip r:embed="rId3">
            <a:alphaModFix/>
          </a:blip>
          <a:srcRect/>
          <a:stretch/>
        </p:blipFill>
        <p:spPr>
          <a:xfrm>
            <a:off x="4461325" y="651650"/>
            <a:ext cx="3705974" cy="3346424"/>
          </a:xfrm>
          <a:prstGeom prst="rect">
            <a:avLst/>
          </a:prstGeom>
          <a:noFill/>
          <a:ln>
            <a:noFill/>
          </a:ln>
        </p:spPr>
      </p:pic>
      <p:sp>
        <p:nvSpPr>
          <p:cNvPr id="248" name="Google Shape;248;p25"/>
          <p:cNvSpPr txBox="1"/>
          <p:nvPr/>
        </p:nvSpPr>
        <p:spPr>
          <a:xfrm>
            <a:off x="299925" y="3312925"/>
            <a:ext cx="8726400" cy="169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chemeClr val="dk2"/>
                </a:solidFill>
                <a:latin typeface="Arial"/>
                <a:ea typeface="Arial"/>
                <a:cs typeface="Arial"/>
                <a:sym typeface="Arial"/>
              </a:rPr>
              <a:t>Make sure it looks nice, organized</a:t>
            </a:r>
            <a:endParaRPr sz="1400" b="0" i="0" u="none" strike="noStrike" cap="none" dirty="0">
              <a:solidFill>
                <a:schemeClr val="dk2"/>
              </a:solidFill>
              <a:latin typeface="Arial"/>
              <a:ea typeface="Arial"/>
              <a:cs typeface="Arial"/>
              <a:sym typeface="Arial"/>
            </a:endParaRPr>
          </a:p>
          <a:p>
            <a:pPr marL="457200" marR="0" lvl="0" indent="0" algn="l" rtl="0">
              <a:lnSpc>
                <a:spcPct val="100000"/>
              </a:lnSpc>
              <a:spcBef>
                <a:spcPts val="0"/>
              </a:spcBef>
              <a:spcAft>
                <a:spcPts val="0"/>
              </a:spcAft>
              <a:buClr>
                <a:schemeClr val="dk1"/>
              </a:buClr>
              <a:buSzPts val="1100"/>
              <a:buFont typeface="Arial"/>
              <a:buNone/>
            </a:pPr>
            <a:r>
              <a:rPr lang="en-GB" sz="1400" b="0" i="0" u="none" strike="noStrike" cap="none" dirty="0">
                <a:solidFill>
                  <a:schemeClr val="dk2"/>
                </a:solidFill>
                <a:latin typeface="Arial"/>
                <a:ea typeface="Arial"/>
                <a:cs typeface="Arial"/>
                <a:sym typeface="Arial"/>
              </a:rPr>
              <a:t>*science* understandable … </a:t>
            </a:r>
            <a:endParaRPr sz="1400" b="0" i="0" u="none" strike="noStrike" cap="none" dirty="0">
              <a:solidFill>
                <a:schemeClr val="dk2"/>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400"/>
              <a:buFont typeface="Arial"/>
              <a:buNone/>
            </a:pPr>
            <a:r>
              <a:rPr lang="en-GB" sz="1400" b="0" i="0" u="none" strike="noStrike" cap="none" dirty="0">
                <a:solidFill>
                  <a:schemeClr val="dk2"/>
                </a:solidFill>
                <a:latin typeface="Arial"/>
                <a:ea typeface="Arial"/>
                <a:cs typeface="Arial"/>
                <a:sym typeface="Arial"/>
              </a:rPr>
              <a:t>scientific English is *sufficient*</a:t>
            </a:r>
            <a:endParaRPr sz="1400" b="0" i="0" u="none" strike="noStrike" cap="none" dirty="0">
              <a:solidFill>
                <a:schemeClr val="dk2"/>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chemeClr val="dk2"/>
                </a:solidFill>
                <a:latin typeface="Arial"/>
                <a:ea typeface="Arial"/>
                <a:cs typeface="Arial"/>
                <a:sym typeface="Arial"/>
              </a:rPr>
              <a:t>AI, Grammarly *for spelling/grammar etc* only (</a:t>
            </a:r>
            <a:r>
              <a:rPr lang="en-GB" sz="1400" b="0" i="1" u="none" strike="noStrike" cap="none" dirty="0">
                <a:solidFill>
                  <a:schemeClr val="dk2"/>
                </a:solidFill>
                <a:latin typeface="Arial"/>
                <a:ea typeface="Arial"/>
                <a:cs typeface="Arial"/>
                <a:sym typeface="Arial"/>
              </a:rPr>
              <a:t>be transparent, check journal policies</a:t>
            </a:r>
            <a:r>
              <a:rPr lang="en-GB" sz="1400" b="0" i="0" u="none" strike="noStrike" cap="none" dirty="0">
                <a:solidFill>
                  <a:schemeClr val="dk2"/>
                </a:solidFill>
                <a:latin typeface="Arial"/>
                <a:ea typeface="Arial"/>
                <a:cs typeface="Arial"/>
                <a:sym typeface="Arial"/>
              </a:rPr>
              <a:t>)</a:t>
            </a:r>
            <a:endParaRPr sz="1400" b="0" i="0" u="none" strike="noStrike" cap="none" dirty="0">
              <a:solidFill>
                <a:schemeClr val="dk2"/>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chemeClr val="dk2"/>
                </a:solidFill>
                <a:latin typeface="Arial"/>
                <a:ea typeface="Arial"/>
                <a:cs typeface="Arial"/>
                <a:sym typeface="Arial"/>
              </a:rPr>
              <a:t>Figures are attractive, informative (“worth 1000 words” in every language)</a:t>
            </a:r>
            <a:endParaRPr sz="1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chemeClr val="dk2"/>
                </a:solidFill>
                <a:latin typeface="Arial"/>
                <a:ea typeface="Arial"/>
                <a:cs typeface="Arial"/>
                <a:sym typeface="Arial"/>
              </a:rPr>
              <a:t>Write to editors beforehand — include abstract, cover letter, (full </a:t>
            </a:r>
            <a:r>
              <a:rPr lang="en-GB" sz="1400" b="0" i="0" u="none" strike="noStrike" cap="none" dirty="0" err="1">
                <a:solidFill>
                  <a:schemeClr val="dk2"/>
                </a:solidFill>
                <a:latin typeface="Arial"/>
                <a:ea typeface="Arial"/>
                <a:cs typeface="Arial"/>
                <a:sym typeface="Arial"/>
              </a:rPr>
              <a:t>mst</a:t>
            </a:r>
            <a:r>
              <a:rPr lang="en-GB" sz="1400" b="0" i="0" u="none" strike="noStrike" cap="none" dirty="0">
                <a:solidFill>
                  <a:schemeClr val="dk2"/>
                </a:solidFill>
                <a:latin typeface="Arial"/>
                <a:ea typeface="Arial"/>
                <a:cs typeface="Arial"/>
                <a:sym typeface="Arial"/>
              </a:rPr>
              <a:t>) — to confirm scope/fit</a:t>
            </a:r>
            <a:endParaRPr sz="1400" b="0" i="1" u="none" strike="noStrike" cap="none"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6139849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E8E8A-225F-93EB-F474-A1D83B95E98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FB323FA3-F971-0F7A-DAB5-90A8597C2656}"/>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E849E35B-CC03-3C03-6C73-7F7E639F1747}"/>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Editors</a:t>
            </a:r>
          </a:p>
          <a:p>
            <a:pPr algn="ctr"/>
            <a:r>
              <a:rPr lang="en-US" sz="2400" dirty="0"/>
              <a:t>and</a:t>
            </a:r>
            <a:br>
              <a:rPr lang="en-US" sz="2400" dirty="0"/>
            </a:br>
            <a:r>
              <a:rPr lang="en-US" sz="2400" dirty="0"/>
              <a:t>Reviewers</a:t>
            </a:r>
          </a:p>
        </p:txBody>
      </p:sp>
      <p:sp>
        <p:nvSpPr>
          <p:cNvPr id="17" name="Rectangle 16">
            <a:extLst>
              <a:ext uri="{FF2B5EF4-FFF2-40B4-BE49-F238E27FC236}">
                <a16:creationId xmlns:a16="http://schemas.microsoft.com/office/drawing/2014/main" id="{57958745-5F38-F4A3-B910-6C292A8B0F2E}"/>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Elements of</a:t>
            </a:r>
            <a:br>
              <a:rPr lang="en-US" sz="2400" dirty="0"/>
            </a:br>
            <a:r>
              <a:rPr lang="en-US" sz="2400" dirty="0"/>
              <a:t>Scientific</a:t>
            </a:r>
            <a:br>
              <a:rPr lang="en-US" sz="2400" dirty="0"/>
            </a:br>
            <a:r>
              <a:rPr lang="en-US" sz="2400" dirty="0"/>
              <a:t>Writing Style</a:t>
            </a:r>
          </a:p>
        </p:txBody>
      </p:sp>
      <p:sp>
        <p:nvSpPr>
          <p:cNvPr id="18" name="Rectangle 17">
            <a:extLst>
              <a:ext uri="{FF2B5EF4-FFF2-40B4-BE49-F238E27FC236}">
                <a16:creationId xmlns:a16="http://schemas.microsoft.com/office/drawing/2014/main" id="{1E71C122-8ED1-B1C7-E571-60A60EA548F5}"/>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Your </a:t>
            </a:r>
            <a:br>
              <a:rPr lang="en-US" sz="2400" dirty="0"/>
            </a:br>
            <a:r>
              <a:rPr lang="en-US" sz="2400" dirty="0"/>
              <a:t>Peer</a:t>
            </a:r>
          </a:p>
          <a:p>
            <a:pPr algn="ctr"/>
            <a:r>
              <a:rPr lang="en-US" sz="2400" dirty="0"/>
              <a:t>Network</a:t>
            </a:r>
          </a:p>
        </p:txBody>
      </p:sp>
      <p:sp>
        <p:nvSpPr>
          <p:cNvPr id="19" name="TextBox 18">
            <a:extLst>
              <a:ext uri="{FF2B5EF4-FFF2-40B4-BE49-F238E27FC236}">
                <a16:creationId xmlns:a16="http://schemas.microsoft.com/office/drawing/2014/main" id="{32501C91-3DC0-3231-4154-71C3B64D6505}"/>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indispensable resources once you have chosen a journal</a:t>
            </a:r>
          </a:p>
        </p:txBody>
      </p:sp>
      <p:sp>
        <p:nvSpPr>
          <p:cNvPr id="20" name="Rectangle 19">
            <a:extLst>
              <a:ext uri="{FF2B5EF4-FFF2-40B4-BE49-F238E27FC236}">
                <a16:creationId xmlns:a16="http://schemas.microsoft.com/office/drawing/2014/main" id="{97F91019-847E-3A92-9A1A-BE62C36EA4EE}"/>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Instructions </a:t>
            </a:r>
            <a:br>
              <a:rPr lang="en-US" sz="2400" dirty="0"/>
            </a:br>
            <a:r>
              <a:rPr lang="en-US" sz="2400" dirty="0"/>
              <a:t>for </a:t>
            </a:r>
            <a:br>
              <a:rPr lang="en-US" sz="2400" dirty="0"/>
            </a:br>
            <a:r>
              <a:rPr lang="en-US" sz="2400" dirty="0"/>
              <a:t>Authors</a:t>
            </a:r>
          </a:p>
        </p:txBody>
      </p:sp>
      <p:sp>
        <p:nvSpPr>
          <p:cNvPr id="21" name="Rectangle 20">
            <a:extLst>
              <a:ext uri="{FF2B5EF4-FFF2-40B4-BE49-F238E27FC236}">
                <a16:creationId xmlns:a16="http://schemas.microsoft.com/office/drawing/2014/main" id="{6130E0A4-B228-1D9E-5269-0DD972DF1B1C}"/>
              </a:ext>
            </a:extLst>
          </p:cNvPr>
          <p:cNvSpPr/>
          <p:nvPr/>
        </p:nvSpPr>
        <p:spPr>
          <a:xfrm>
            <a:off x="138365" y="507626"/>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37284B4-5870-1558-03D5-DBD9917E07A2}"/>
              </a:ext>
            </a:extLst>
          </p:cNvPr>
          <p:cNvSpPr/>
          <p:nvPr/>
        </p:nvSpPr>
        <p:spPr>
          <a:xfrm>
            <a:off x="138365"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0C5C86D-D3F2-F0CB-52F7-AFC756BFF328}"/>
              </a:ext>
            </a:extLst>
          </p:cNvPr>
          <p:cNvSpPr/>
          <p:nvPr/>
        </p:nvSpPr>
        <p:spPr>
          <a:xfrm>
            <a:off x="6146152" y="2878346"/>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36F4E2B-0F74-1CC3-3F97-8DC18D62BFA5}"/>
              </a:ext>
            </a:extLst>
          </p:cNvPr>
          <p:cNvSpPr/>
          <p:nvPr/>
        </p:nvSpPr>
        <p:spPr>
          <a:xfrm>
            <a:off x="6146152" y="491802"/>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7C2A229-3821-D485-5618-C878F1D573F4}"/>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Well-</a:t>
            </a:r>
            <a:br>
              <a:rPr lang="en-US" sz="2400" dirty="0"/>
            </a:br>
            <a:r>
              <a:rPr lang="en-US" sz="2400" dirty="0"/>
              <a:t>appointed</a:t>
            </a:r>
            <a:br>
              <a:rPr lang="en-US" sz="2400" dirty="0"/>
            </a:br>
            <a:r>
              <a:rPr lang="en-US" sz="2400" dirty="0"/>
              <a:t>Figures</a:t>
            </a:r>
          </a:p>
        </p:txBody>
      </p:sp>
      <p:sp>
        <p:nvSpPr>
          <p:cNvPr id="3" name="Rectangle 2">
            <a:extLst>
              <a:ext uri="{FF2B5EF4-FFF2-40B4-BE49-F238E27FC236}">
                <a16:creationId xmlns:a16="http://schemas.microsoft.com/office/drawing/2014/main" id="{74822456-FBD4-7F58-6ADF-3744B23BF871}"/>
              </a:ext>
            </a:extLst>
          </p:cNvPr>
          <p:cNvSpPr/>
          <p:nvPr/>
        </p:nvSpPr>
        <p:spPr>
          <a:xfrm>
            <a:off x="3155178"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12612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7;p30">
            <a:extLst>
              <a:ext uri="{FF2B5EF4-FFF2-40B4-BE49-F238E27FC236}">
                <a16:creationId xmlns:a16="http://schemas.microsoft.com/office/drawing/2014/main" id="{06E20DED-713F-F2A6-42FE-27B004C821A9}"/>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Instructions for Authors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82BAC80F-72E8-45C5-FC21-FDD1D3D62FDA}"/>
              </a:ext>
            </a:extLst>
          </p:cNvPr>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How to prepare your manuscript</a:t>
            </a:r>
            <a:endParaRPr sz="1400" b="0" i="0" u="none" strike="noStrike" cap="none" dirty="0">
              <a:solidFill>
                <a:schemeClr val="dk2"/>
              </a:solidFill>
              <a:latin typeface="Arial"/>
              <a:ea typeface="Arial"/>
              <a:cs typeface="Arial"/>
              <a:sym typeface="Arial"/>
            </a:endParaRPr>
          </a:p>
        </p:txBody>
      </p:sp>
      <p:sp>
        <p:nvSpPr>
          <p:cNvPr id="4" name="Google Shape;278;p30">
            <a:extLst>
              <a:ext uri="{FF2B5EF4-FFF2-40B4-BE49-F238E27FC236}">
                <a16:creationId xmlns:a16="http://schemas.microsoft.com/office/drawing/2014/main" id="{3094A935-2385-84A5-D85C-116E2B372ACD}"/>
              </a:ext>
            </a:extLst>
          </p:cNvPr>
          <p:cNvSpPr txBox="1"/>
          <p:nvPr/>
        </p:nvSpPr>
        <p:spPr>
          <a:xfrm>
            <a:off x="299925" y="1143126"/>
            <a:ext cx="8221500" cy="233907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chemeClr val="dk1"/>
                </a:solidFill>
                <a:latin typeface="Arial"/>
                <a:ea typeface="Arial"/>
                <a:cs typeface="Arial"/>
                <a:sym typeface="Arial"/>
              </a:rPr>
              <a:t>Every journal will have a page describing how to tailor your manuscript to the journal.</a:t>
            </a:r>
          </a:p>
          <a:p>
            <a:pPr marL="0" marR="0" lvl="0" indent="0" algn="l" rtl="0">
              <a:lnSpc>
                <a:spcPct val="100000"/>
              </a:lnSpc>
              <a:spcBef>
                <a:spcPts val="0"/>
              </a:spcBef>
              <a:spcAft>
                <a:spcPts val="0"/>
              </a:spcAft>
              <a:buClr>
                <a:srgbClr val="000000"/>
              </a:buClr>
              <a:buSzPts val="1400"/>
              <a:buFont typeface="Arial"/>
              <a:buNone/>
            </a:pPr>
            <a:endParaRPr lang="en-GB" dirty="0">
              <a:solidFill>
                <a:schemeClr val="dk1"/>
              </a:solidFill>
            </a:endParaRPr>
          </a:p>
          <a:p>
            <a:pPr>
              <a:buSzPts val="1400"/>
            </a:pPr>
            <a:r>
              <a:rPr lang="en-US" dirty="0">
                <a:solidFill>
                  <a:schemeClr val="dk2"/>
                </a:solidFill>
              </a:rPr>
              <a:t>Sections (e.g. research, opinion, review …)</a:t>
            </a:r>
          </a:p>
          <a:p>
            <a:pPr>
              <a:buSzPts val="1400"/>
            </a:pPr>
            <a:r>
              <a:rPr lang="en-US" dirty="0">
                <a:solidFill>
                  <a:schemeClr val="dk2"/>
                </a:solidFill>
              </a:rPr>
              <a:t>Structure (e.g. for a research paper: Title, author information, Abstract, keywords, Introduction, …)</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dk2"/>
                </a:solidFill>
                <a:latin typeface="Arial"/>
                <a:ea typeface="Arial"/>
                <a:cs typeface="Arial"/>
                <a:sym typeface="Arial"/>
              </a:rPr>
              <a:t>Length (e.g. abstract: words;  manuscript: words, pages)</a:t>
            </a:r>
          </a:p>
          <a:p>
            <a:pPr marL="0" marR="0" lvl="0" indent="0" algn="l" rtl="0">
              <a:lnSpc>
                <a:spcPct val="100000"/>
              </a:lnSpc>
              <a:spcBef>
                <a:spcPts val="0"/>
              </a:spcBef>
              <a:spcAft>
                <a:spcPts val="0"/>
              </a:spcAft>
              <a:buClr>
                <a:srgbClr val="000000"/>
              </a:buClr>
              <a:buSzPts val="1400"/>
              <a:buFont typeface="Arial"/>
              <a:buNone/>
            </a:pPr>
            <a:r>
              <a:rPr lang="en-US" dirty="0">
                <a:solidFill>
                  <a:schemeClr val="dk2"/>
                </a:solidFill>
              </a:rPr>
              <a:t>In-line citations (e.g. chronological or alphabetical order)</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dk2"/>
                </a:solidFill>
                <a:latin typeface="Arial"/>
                <a:ea typeface="Arial"/>
                <a:cs typeface="Arial"/>
                <a:sym typeface="Arial"/>
              </a:rPr>
              <a:t>References format (e.g. &gt;10 authors, sentence/title case, journal abbreviation, …)</a:t>
            </a:r>
          </a:p>
          <a:p>
            <a:pPr marL="0" marR="0" lvl="0" indent="0" algn="l" rtl="0">
              <a:lnSpc>
                <a:spcPct val="100000"/>
              </a:lnSpc>
              <a:spcBef>
                <a:spcPts val="0"/>
              </a:spcBef>
              <a:spcAft>
                <a:spcPts val="0"/>
              </a:spcAft>
              <a:buClr>
                <a:srgbClr val="000000"/>
              </a:buClr>
              <a:buSzPts val="1400"/>
              <a:buFont typeface="Arial"/>
              <a:buNone/>
            </a:pPr>
            <a:r>
              <a:rPr lang="en-US" dirty="0">
                <a:solidFill>
                  <a:schemeClr val="dk2"/>
                </a:solidFill>
              </a:rPr>
              <a:t>Line numbers</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dk2"/>
                </a:solidFill>
                <a:latin typeface="Arial"/>
                <a:ea typeface="Arial"/>
                <a:cs typeface="Arial"/>
                <a:sym typeface="Arial"/>
              </a:rPr>
              <a:t>Tables</a:t>
            </a:r>
          </a:p>
          <a:p>
            <a:pPr marL="0" marR="0" lvl="0" indent="0" algn="l" rtl="0">
              <a:lnSpc>
                <a:spcPct val="100000"/>
              </a:lnSpc>
              <a:spcBef>
                <a:spcPts val="0"/>
              </a:spcBef>
              <a:spcAft>
                <a:spcPts val="0"/>
              </a:spcAft>
              <a:buClr>
                <a:srgbClr val="000000"/>
              </a:buClr>
              <a:buSzPts val="1400"/>
              <a:buFont typeface="Arial"/>
              <a:buNone/>
            </a:pPr>
            <a:r>
              <a:rPr lang="en-US" dirty="0">
                <a:solidFill>
                  <a:schemeClr val="dk2"/>
                </a:solidFill>
              </a:rPr>
              <a:t>Figures</a:t>
            </a:r>
            <a:endParaRPr sz="1400" u="none" strike="noStrike" cap="none" dirty="0">
              <a:solidFill>
                <a:schemeClr val="dk2"/>
              </a:solidFill>
              <a:latin typeface="Arial"/>
              <a:ea typeface="Arial"/>
              <a:cs typeface="Arial"/>
              <a:sym typeface="Arial"/>
            </a:endParaRPr>
          </a:p>
        </p:txBody>
      </p:sp>
      <p:sp>
        <p:nvSpPr>
          <p:cNvPr id="5" name="TextBox 4">
            <a:extLst>
              <a:ext uri="{FF2B5EF4-FFF2-40B4-BE49-F238E27FC236}">
                <a16:creationId xmlns:a16="http://schemas.microsoft.com/office/drawing/2014/main" id="{A2297584-624D-1539-4755-C6EC2C530C6F}"/>
              </a:ext>
            </a:extLst>
          </p:cNvPr>
          <p:cNvSpPr txBox="1"/>
          <p:nvPr/>
        </p:nvSpPr>
        <p:spPr>
          <a:xfrm>
            <a:off x="299925" y="3869032"/>
            <a:ext cx="1688283" cy="307777"/>
          </a:xfrm>
          <a:prstGeom prst="rect">
            <a:avLst/>
          </a:prstGeom>
          <a:noFill/>
        </p:spPr>
        <p:txBody>
          <a:bodyPr wrap="none" rtlCol="0">
            <a:spAutoFit/>
          </a:bodyPr>
          <a:lstStyle/>
          <a:p>
            <a:r>
              <a:rPr lang="en-GB" dirty="0">
                <a:solidFill>
                  <a:schemeClr val="dk1"/>
                </a:solidFill>
              </a:rPr>
              <a:t>Check it. Follow it. </a:t>
            </a:r>
            <a:endParaRPr lang="en-US" dirty="0"/>
          </a:p>
        </p:txBody>
      </p:sp>
      <p:sp>
        <p:nvSpPr>
          <p:cNvPr id="9" name="TextBox 8">
            <a:extLst>
              <a:ext uri="{FF2B5EF4-FFF2-40B4-BE49-F238E27FC236}">
                <a16:creationId xmlns:a16="http://schemas.microsoft.com/office/drawing/2014/main" id="{05E1C2FC-6A9E-DDF3-9B6A-83C0B223D1D5}"/>
              </a:ext>
            </a:extLst>
          </p:cNvPr>
          <p:cNvSpPr txBox="1"/>
          <p:nvPr/>
        </p:nvSpPr>
        <p:spPr>
          <a:xfrm>
            <a:off x="299925" y="4176809"/>
            <a:ext cx="4572000" cy="307777"/>
          </a:xfrm>
          <a:prstGeom prst="rect">
            <a:avLst/>
          </a:prstGeom>
          <a:noFill/>
        </p:spPr>
        <p:txBody>
          <a:bodyPr wrap="square">
            <a:spAutoFit/>
          </a:bodyPr>
          <a:lstStyle/>
          <a:p>
            <a:r>
              <a:rPr lang="en-US" dirty="0"/>
              <a:t>Look at recent papers to see it implemented.  </a:t>
            </a:r>
          </a:p>
        </p:txBody>
      </p:sp>
      <p:sp>
        <p:nvSpPr>
          <p:cNvPr id="10" name="TextBox 9">
            <a:extLst>
              <a:ext uri="{FF2B5EF4-FFF2-40B4-BE49-F238E27FC236}">
                <a16:creationId xmlns:a16="http://schemas.microsoft.com/office/drawing/2014/main" id="{43D8566F-D02D-38D2-34CC-F1B8FB4A3F5C}"/>
              </a:ext>
            </a:extLst>
          </p:cNvPr>
          <p:cNvSpPr txBox="1"/>
          <p:nvPr/>
        </p:nvSpPr>
        <p:spPr>
          <a:xfrm>
            <a:off x="299925" y="4484586"/>
            <a:ext cx="3044408" cy="307777"/>
          </a:xfrm>
          <a:prstGeom prst="rect">
            <a:avLst/>
          </a:prstGeom>
          <a:noFill/>
        </p:spPr>
        <p:txBody>
          <a:bodyPr wrap="square">
            <a:spAutoFit/>
          </a:bodyPr>
          <a:lstStyle/>
          <a:p>
            <a:r>
              <a:rPr lang="en-GB" dirty="0">
                <a:solidFill>
                  <a:schemeClr val="dk1"/>
                </a:solidFill>
              </a:rPr>
              <a:t>Double-check before you submit.</a:t>
            </a:r>
            <a:endParaRPr lang="en-US" dirty="0"/>
          </a:p>
        </p:txBody>
      </p:sp>
    </p:spTree>
    <p:extLst>
      <p:ext uri="{BB962C8B-B14F-4D97-AF65-F5344CB8AC3E}">
        <p14:creationId xmlns:p14="http://schemas.microsoft.com/office/powerpoint/2010/main" val="14171366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D2A1E-9DB7-773D-DA18-466357B191C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236DC25-3DBE-EBEB-E59D-8CBE60B49478}"/>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3" name="Rectangle 12">
            <a:extLst>
              <a:ext uri="{FF2B5EF4-FFF2-40B4-BE49-F238E27FC236}">
                <a16:creationId xmlns:a16="http://schemas.microsoft.com/office/drawing/2014/main" id="{B90FC777-B607-DFF7-43CB-C5C1082F8943}"/>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Well-</a:t>
            </a:r>
            <a:br>
              <a:rPr lang="en-US" sz="2400" dirty="0"/>
            </a:br>
            <a:r>
              <a:rPr lang="en-US" sz="2400" dirty="0"/>
              <a:t>appointed</a:t>
            </a:r>
            <a:br>
              <a:rPr lang="en-US" sz="2400" dirty="0"/>
            </a:br>
            <a:r>
              <a:rPr lang="en-US" sz="2400" dirty="0"/>
              <a:t>Figures</a:t>
            </a:r>
          </a:p>
        </p:txBody>
      </p:sp>
      <p:sp>
        <p:nvSpPr>
          <p:cNvPr id="16" name="Rectangle 15">
            <a:extLst>
              <a:ext uri="{FF2B5EF4-FFF2-40B4-BE49-F238E27FC236}">
                <a16:creationId xmlns:a16="http://schemas.microsoft.com/office/drawing/2014/main" id="{264EFE7B-C462-0EE8-A493-EBA9F8F75A75}"/>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Editors</a:t>
            </a:r>
          </a:p>
          <a:p>
            <a:pPr algn="ctr"/>
            <a:r>
              <a:rPr lang="en-US" sz="2400" dirty="0"/>
              <a:t>and</a:t>
            </a:r>
            <a:br>
              <a:rPr lang="en-US" sz="2400" dirty="0"/>
            </a:br>
            <a:r>
              <a:rPr lang="en-US" sz="2400" dirty="0"/>
              <a:t>Reviewers</a:t>
            </a:r>
          </a:p>
        </p:txBody>
      </p:sp>
      <p:sp>
        <p:nvSpPr>
          <p:cNvPr id="17" name="Rectangle 16">
            <a:extLst>
              <a:ext uri="{FF2B5EF4-FFF2-40B4-BE49-F238E27FC236}">
                <a16:creationId xmlns:a16="http://schemas.microsoft.com/office/drawing/2014/main" id="{1A41831F-DCA3-FE5C-A044-E17350CA4174}"/>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Elements of</a:t>
            </a:r>
            <a:br>
              <a:rPr lang="en-US" sz="2400" dirty="0"/>
            </a:br>
            <a:r>
              <a:rPr lang="en-US" sz="2400" dirty="0"/>
              <a:t>Scientific</a:t>
            </a:r>
            <a:br>
              <a:rPr lang="en-US" sz="2400" dirty="0"/>
            </a:br>
            <a:r>
              <a:rPr lang="en-US" sz="2400" dirty="0"/>
              <a:t>Writing Style</a:t>
            </a:r>
          </a:p>
        </p:txBody>
      </p:sp>
      <p:sp>
        <p:nvSpPr>
          <p:cNvPr id="18" name="Rectangle 17">
            <a:extLst>
              <a:ext uri="{FF2B5EF4-FFF2-40B4-BE49-F238E27FC236}">
                <a16:creationId xmlns:a16="http://schemas.microsoft.com/office/drawing/2014/main" id="{6EFB5E7C-111E-5427-226C-C6DBD1ABBCF9}"/>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Your </a:t>
            </a:r>
            <a:br>
              <a:rPr lang="en-US" sz="2400" dirty="0"/>
            </a:br>
            <a:r>
              <a:rPr lang="en-US" sz="2400" dirty="0"/>
              <a:t>Peer</a:t>
            </a:r>
          </a:p>
          <a:p>
            <a:pPr algn="ctr"/>
            <a:r>
              <a:rPr lang="en-US" sz="2400" dirty="0"/>
              <a:t>Network</a:t>
            </a:r>
          </a:p>
        </p:txBody>
      </p:sp>
      <p:sp>
        <p:nvSpPr>
          <p:cNvPr id="19" name="TextBox 18">
            <a:extLst>
              <a:ext uri="{FF2B5EF4-FFF2-40B4-BE49-F238E27FC236}">
                <a16:creationId xmlns:a16="http://schemas.microsoft.com/office/drawing/2014/main" id="{ED3DC734-0D0F-BF2C-7C51-B0268A298613}"/>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indispensable resources once you have chosen a journal</a:t>
            </a:r>
          </a:p>
        </p:txBody>
      </p:sp>
      <p:sp>
        <p:nvSpPr>
          <p:cNvPr id="20" name="Rectangle 19">
            <a:extLst>
              <a:ext uri="{FF2B5EF4-FFF2-40B4-BE49-F238E27FC236}">
                <a16:creationId xmlns:a16="http://schemas.microsoft.com/office/drawing/2014/main" id="{95817CEC-9546-9574-66CF-09F604EAA856}"/>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Instructions </a:t>
            </a:r>
            <a:br>
              <a:rPr lang="en-US" sz="2400" dirty="0"/>
            </a:br>
            <a:r>
              <a:rPr lang="en-US" sz="2400" dirty="0"/>
              <a:t>for </a:t>
            </a:r>
            <a:br>
              <a:rPr lang="en-US" sz="2400" dirty="0"/>
            </a:br>
            <a:r>
              <a:rPr lang="en-US" sz="2400" dirty="0"/>
              <a:t>Authors</a:t>
            </a:r>
          </a:p>
        </p:txBody>
      </p:sp>
      <p:sp>
        <p:nvSpPr>
          <p:cNvPr id="21" name="Rectangle 20">
            <a:extLst>
              <a:ext uri="{FF2B5EF4-FFF2-40B4-BE49-F238E27FC236}">
                <a16:creationId xmlns:a16="http://schemas.microsoft.com/office/drawing/2014/main" id="{04ACC19D-BB60-5C7E-16D9-C0F6C5FC3846}"/>
              </a:ext>
            </a:extLst>
          </p:cNvPr>
          <p:cNvSpPr/>
          <p:nvPr/>
        </p:nvSpPr>
        <p:spPr>
          <a:xfrm>
            <a:off x="138365" y="507626"/>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F8C82E0-F457-ECB0-D740-AB3B2E9C2589}"/>
              </a:ext>
            </a:extLst>
          </p:cNvPr>
          <p:cNvSpPr/>
          <p:nvPr/>
        </p:nvSpPr>
        <p:spPr>
          <a:xfrm>
            <a:off x="138365"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BF5B455-FF92-7AB9-7572-65CBEC2B30A6}"/>
              </a:ext>
            </a:extLst>
          </p:cNvPr>
          <p:cNvSpPr/>
          <p:nvPr/>
        </p:nvSpPr>
        <p:spPr>
          <a:xfrm>
            <a:off x="6146152" y="2878346"/>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5C8E003-DAAA-78C3-936F-57579D8FD691}"/>
              </a:ext>
            </a:extLst>
          </p:cNvPr>
          <p:cNvSpPr/>
          <p:nvPr/>
        </p:nvSpPr>
        <p:spPr>
          <a:xfrm>
            <a:off x="3155178" y="526092"/>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8A94B35-D7AD-0A36-14AA-CEEA51F136E7}"/>
              </a:ext>
            </a:extLst>
          </p:cNvPr>
          <p:cNvSpPr/>
          <p:nvPr/>
        </p:nvSpPr>
        <p:spPr>
          <a:xfrm>
            <a:off x="6146152" y="491802"/>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0752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196AE-37F5-DB70-05FB-46041143E6D4}"/>
            </a:ext>
          </a:extLst>
        </p:cNvPr>
        <p:cNvGrpSpPr/>
        <p:nvPr/>
      </p:nvGrpSpPr>
      <p:grpSpPr>
        <a:xfrm>
          <a:off x="0" y="0"/>
          <a:ext cx="0" cy="0"/>
          <a:chOff x="0" y="0"/>
          <a:chExt cx="0" cy="0"/>
        </a:xfrm>
      </p:grpSpPr>
      <p:sp>
        <p:nvSpPr>
          <p:cNvPr id="2" name="Google Shape;277;p30">
            <a:extLst>
              <a:ext uri="{FF2B5EF4-FFF2-40B4-BE49-F238E27FC236}">
                <a16:creationId xmlns:a16="http://schemas.microsoft.com/office/drawing/2014/main" id="{46A7F3B4-11FF-14B6-4EB2-F6B37F5DD2AC}"/>
              </a:ext>
            </a:extLst>
          </p:cNvPr>
          <p:cNvSpPr txBox="1"/>
          <p:nvPr/>
        </p:nvSpPr>
        <p:spPr>
          <a:xfrm>
            <a:off x="232192" y="146925"/>
            <a:ext cx="3528775"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Well-appointed figures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26E073D9-391E-3D0A-5666-6E4796DF31EC}"/>
              </a:ext>
            </a:extLst>
          </p:cNvPr>
          <p:cNvSpPr txBox="1"/>
          <p:nvPr/>
        </p:nvSpPr>
        <p:spPr>
          <a:xfrm>
            <a:off x="232192" y="742926"/>
            <a:ext cx="3528775"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A picture is worth a thousand words!</a:t>
            </a:r>
            <a:endParaRPr sz="1400" b="0" i="0" u="none" strike="noStrike" cap="none" dirty="0">
              <a:solidFill>
                <a:schemeClr val="dk2"/>
              </a:solidFill>
              <a:latin typeface="Arial"/>
              <a:ea typeface="Arial"/>
              <a:cs typeface="Arial"/>
              <a:sym typeface="Arial"/>
            </a:endParaRPr>
          </a:p>
        </p:txBody>
      </p:sp>
      <p:pic>
        <p:nvPicPr>
          <p:cNvPr id="4098" name="Picture 2">
            <a:extLst>
              <a:ext uri="{FF2B5EF4-FFF2-40B4-BE49-F238E27FC236}">
                <a16:creationId xmlns:a16="http://schemas.microsoft.com/office/drawing/2014/main" id="{AA1792B9-6D58-00A6-4646-7DC709990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150" y="1140319"/>
            <a:ext cx="5481831" cy="387967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22C798C9-3743-3C44-C3E6-E298AA7E5E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a:stretch>
            <a:fillRect/>
          </a:stretch>
        </p:blipFill>
        <p:spPr bwMode="auto">
          <a:xfrm>
            <a:off x="5823737" y="3041003"/>
            <a:ext cx="1880494" cy="21024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E1FDEB63-3139-A10A-C4BF-CD4B2FE429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0370" b="6235"/>
          <a:stretch>
            <a:fillRect/>
          </a:stretch>
        </p:blipFill>
        <p:spPr bwMode="auto">
          <a:xfrm>
            <a:off x="5823735" y="1049815"/>
            <a:ext cx="1880495" cy="198610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F36E6D7-F694-0EC9-4216-184C810E8214}"/>
              </a:ext>
            </a:extLst>
          </p:cNvPr>
          <p:cNvSpPr/>
          <p:nvPr/>
        </p:nvSpPr>
        <p:spPr>
          <a:xfrm>
            <a:off x="5815784" y="1041864"/>
            <a:ext cx="107938" cy="90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EFFFF00-BEFB-BD0E-2A88-0F31F02F5C93}"/>
              </a:ext>
            </a:extLst>
          </p:cNvPr>
          <p:cNvSpPr/>
          <p:nvPr/>
        </p:nvSpPr>
        <p:spPr>
          <a:xfrm>
            <a:off x="5809160" y="3031014"/>
            <a:ext cx="107938" cy="90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1C91D5F-A045-61EA-8202-A4C102397AB9}"/>
              </a:ext>
            </a:extLst>
          </p:cNvPr>
          <p:cNvSpPr txBox="1"/>
          <p:nvPr/>
        </p:nvSpPr>
        <p:spPr>
          <a:xfrm>
            <a:off x="248093" y="1106990"/>
            <a:ext cx="253596" cy="215444"/>
          </a:xfrm>
          <a:prstGeom prst="rect">
            <a:avLst/>
          </a:prstGeom>
          <a:noFill/>
        </p:spPr>
        <p:txBody>
          <a:bodyPr wrap="none" rtlCol="0">
            <a:spAutoFit/>
          </a:bodyPr>
          <a:lstStyle/>
          <a:p>
            <a:r>
              <a:rPr lang="en-US" sz="800" dirty="0"/>
              <a:t>A</a:t>
            </a:r>
          </a:p>
        </p:txBody>
      </p:sp>
      <p:sp>
        <p:nvSpPr>
          <p:cNvPr id="9" name="TextBox 8">
            <a:extLst>
              <a:ext uri="{FF2B5EF4-FFF2-40B4-BE49-F238E27FC236}">
                <a16:creationId xmlns:a16="http://schemas.microsoft.com/office/drawing/2014/main" id="{866D5F90-817F-1517-886B-7DBBF1858633}"/>
              </a:ext>
            </a:extLst>
          </p:cNvPr>
          <p:cNvSpPr txBox="1"/>
          <p:nvPr/>
        </p:nvSpPr>
        <p:spPr>
          <a:xfrm>
            <a:off x="6212897" y="1091088"/>
            <a:ext cx="253596" cy="215444"/>
          </a:xfrm>
          <a:prstGeom prst="rect">
            <a:avLst/>
          </a:prstGeom>
          <a:noFill/>
        </p:spPr>
        <p:txBody>
          <a:bodyPr wrap="none" rtlCol="0">
            <a:spAutoFit/>
          </a:bodyPr>
          <a:lstStyle/>
          <a:p>
            <a:r>
              <a:rPr lang="en-US" sz="800" dirty="0"/>
              <a:t>B</a:t>
            </a:r>
          </a:p>
        </p:txBody>
      </p:sp>
      <p:sp>
        <p:nvSpPr>
          <p:cNvPr id="10" name="TextBox 9">
            <a:extLst>
              <a:ext uri="{FF2B5EF4-FFF2-40B4-BE49-F238E27FC236}">
                <a16:creationId xmlns:a16="http://schemas.microsoft.com/office/drawing/2014/main" id="{84AD602C-E4CE-DF3C-850C-C3C972D2E0ED}"/>
              </a:ext>
            </a:extLst>
          </p:cNvPr>
          <p:cNvSpPr txBox="1"/>
          <p:nvPr/>
        </p:nvSpPr>
        <p:spPr>
          <a:xfrm>
            <a:off x="6212897" y="3087361"/>
            <a:ext cx="258404" cy="215444"/>
          </a:xfrm>
          <a:prstGeom prst="rect">
            <a:avLst/>
          </a:prstGeom>
          <a:noFill/>
        </p:spPr>
        <p:txBody>
          <a:bodyPr wrap="none" rtlCol="0">
            <a:spAutoFit/>
          </a:bodyPr>
          <a:lstStyle/>
          <a:p>
            <a:r>
              <a:rPr lang="en-US" sz="800" dirty="0"/>
              <a:t>C</a:t>
            </a:r>
          </a:p>
        </p:txBody>
      </p:sp>
      <p:sp>
        <p:nvSpPr>
          <p:cNvPr id="11" name="TextBox 10">
            <a:extLst>
              <a:ext uri="{FF2B5EF4-FFF2-40B4-BE49-F238E27FC236}">
                <a16:creationId xmlns:a16="http://schemas.microsoft.com/office/drawing/2014/main" id="{371F854F-33D0-57D6-E658-F6A95E158BF4}"/>
              </a:ext>
            </a:extLst>
          </p:cNvPr>
          <p:cNvSpPr txBox="1"/>
          <p:nvPr/>
        </p:nvSpPr>
        <p:spPr>
          <a:xfrm>
            <a:off x="4063117" y="182880"/>
            <a:ext cx="4961613" cy="938719"/>
          </a:xfrm>
          <a:prstGeom prst="rect">
            <a:avLst/>
          </a:prstGeom>
          <a:noFill/>
        </p:spPr>
        <p:txBody>
          <a:bodyPr wrap="square" rtlCol="0">
            <a:spAutoFit/>
          </a:bodyPr>
          <a:lstStyle/>
          <a:p>
            <a:r>
              <a:rPr lang="en-US" sz="1100" dirty="0"/>
              <a:t>The marine pelagic compartment spans numerous trophic levels and consists of numerous reticulate connections between species from primary producers to iconic apex predators, while the benthic compartment is perceived to be simpler in structure and comprised of only low trophic level species. Here, we challenge this paradigm by illustrating that the benthic compartment is home </a:t>
            </a:r>
          </a:p>
        </p:txBody>
      </p:sp>
      <p:sp>
        <p:nvSpPr>
          <p:cNvPr id="12" name="TextBox 11">
            <a:extLst>
              <a:ext uri="{FF2B5EF4-FFF2-40B4-BE49-F238E27FC236}">
                <a16:creationId xmlns:a16="http://schemas.microsoft.com/office/drawing/2014/main" id="{E10B36A7-C828-9E46-1EDD-CD5ABDE275E6}"/>
              </a:ext>
            </a:extLst>
          </p:cNvPr>
          <p:cNvSpPr txBox="1"/>
          <p:nvPr/>
        </p:nvSpPr>
        <p:spPr>
          <a:xfrm>
            <a:off x="7740251" y="3542662"/>
            <a:ext cx="1284479" cy="1477328"/>
          </a:xfrm>
          <a:prstGeom prst="rect">
            <a:avLst/>
          </a:prstGeom>
          <a:noFill/>
        </p:spPr>
        <p:txBody>
          <a:bodyPr wrap="square" rtlCol="0">
            <a:spAutoFit/>
          </a:bodyPr>
          <a:lstStyle/>
          <a:p>
            <a:r>
              <a:rPr lang="en-US" sz="900" dirty="0" err="1"/>
              <a:t>Amiraux</a:t>
            </a:r>
            <a:r>
              <a:rPr lang="en-US" sz="900" dirty="0"/>
              <a:t> et al. (2023) Top predator sea stars are the benthic equivalent to polar bears of the pelagic realm, </a:t>
            </a:r>
            <a:r>
              <a:rPr lang="en-US" sz="900" i="1" dirty="0"/>
              <a:t>Proc. Natl. Acad. Sci. U.S.A.</a:t>
            </a:r>
            <a:r>
              <a:rPr lang="en-US" sz="900" dirty="0"/>
              <a:t> 120:  e2216701120, </a:t>
            </a:r>
            <a:r>
              <a:rPr lang="en-US" sz="900" dirty="0">
                <a:hlinkClick r:id="rId5"/>
              </a:rPr>
              <a:t>https://doi.org/10.1073/pnas.2216701120</a:t>
            </a:r>
            <a:r>
              <a:rPr lang="en-US" sz="900" dirty="0"/>
              <a:t> </a:t>
            </a:r>
          </a:p>
        </p:txBody>
      </p:sp>
      <p:sp>
        <p:nvSpPr>
          <p:cNvPr id="13" name="TextBox 12">
            <a:extLst>
              <a:ext uri="{FF2B5EF4-FFF2-40B4-BE49-F238E27FC236}">
                <a16:creationId xmlns:a16="http://schemas.microsoft.com/office/drawing/2014/main" id="{A166E668-33DE-531F-CADC-DA49F9944515}"/>
              </a:ext>
            </a:extLst>
          </p:cNvPr>
          <p:cNvSpPr txBox="1"/>
          <p:nvPr/>
        </p:nvSpPr>
        <p:spPr>
          <a:xfrm>
            <a:off x="7748202" y="1025818"/>
            <a:ext cx="1395798" cy="1954381"/>
          </a:xfrm>
          <a:prstGeom prst="rect">
            <a:avLst/>
          </a:prstGeom>
          <a:noFill/>
        </p:spPr>
        <p:txBody>
          <a:bodyPr wrap="square" rtlCol="0">
            <a:spAutoFit/>
          </a:bodyPr>
          <a:lstStyle/>
          <a:p>
            <a:r>
              <a:rPr lang="en-US" sz="1100" dirty="0"/>
              <a:t>to a </a:t>
            </a:r>
            <a:r>
              <a:rPr lang="en-US" sz="1100" dirty="0" err="1"/>
              <a:t>subweb</a:t>
            </a:r>
            <a:r>
              <a:rPr lang="en-US" sz="1100" dirty="0"/>
              <a:t> of similar structure and complexity to that of the pelagic realm , including the benthic equivalent to iconic polar bears: megafaunal-predatory sea stars.</a:t>
            </a:r>
          </a:p>
        </p:txBody>
      </p:sp>
    </p:spTree>
    <p:extLst>
      <p:ext uri="{BB962C8B-B14F-4D97-AF65-F5344CB8AC3E}">
        <p14:creationId xmlns:p14="http://schemas.microsoft.com/office/powerpoint/2010/main" val="15378216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5667-7CD1-6947-B201-EB736A9E4096}"/>
            </a:ext>
          </a:extLst>
        </p:cNvPr>
        <p:cNvGrpSpPr/>
        <p:nvPr/>
      </p:nvGrpSpPr>
      <p:grpSpPr>
        <a:xfrm>
          <a:off x="0" y="0"/>
          <a:ext cx="0" cy="0"/>
          <a:chOff x="0" y="0"/>
          <a:chExt cx="0" cy="0"/>
        </a:xfrm>
      </p:grpSpPr>
      <p:sp>
        <p:nvSpPr>
          <p:cNvPr id="5" name="Google Shape;277;p30">
            <a:extLst>
              <a:ext uri="{FF2B5EF4-FFF2-40B4-BE49-F238E27FC236}">
                <a16:creationId xmlns:a16="http://schemas.microsoft.com/office/drawing/2014/main" id="{B66916D7-5858-5020-9116-A8FA394DFBA7}"/>
              </a:ext>
            </a:extLst>
          </p:cNvPr>
          <p:cNvSpPr txBox="1"/>
          <p:nvPr/>
        </p:nvSpPr>
        <p:spPr>
          <a:xfrm>
            <a:off x="232192"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Well-appointed figures</a:t>
            </a:r>
            <a:endParaRPr sz="2400" b="1" i="0" u="none" strike="noStrike" cap="none" dirty="0">
              <a:solidFill>
                <a:srgbClr val="000000"/>
              </a:solidFill>
              <a:latin typeface="Arial"/>
              <a:ea typeface="Arial"/>
              <a:cs typeface="Arial"/>
              <a:sym typeface="Arial"/>
            </a:endParaRPr>
          </a:p>
        </p:txBody>
      </p:sp>
      <p:sp>
        <p:nvSpPr>
          <p:cNvPr id="6" name="Google Shape;278;p30">
            <a:extLst>
              <a:ext uri="{FF2B5EF4-FFF2-40B4-BE49-F238E27FC236}">
                <a16:creationId xmlns:a16="http://schemas.microsoft.com/office/drawing/2014/main" id="{24D61256-71C3-33AE-23D5-46DBDEC5F5E3}"/>
              </a:ext>
            </a:extLst>
          </p:cNvPr>
          <p:cNvSpPr txBox="1"/>
          <p:nvPr/>
        </p:nvSpPr>
        <p:spPr>
          <a:xfrm>
            <a:off x="232192" y="742926"/>
            <a:ext cx="8221500" cy="400200"/>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But it’s worth less, without a stand-alone caption</a:t>
            </a:r>
            <a:endParaRPr lang="en-GB" dirty="0">
              <a:solidFill>
                <a:schemeClr val="dk2"/>
              </a:solidFill>
            </a:endParaRPr>
          </a:p>
        </p:txBody>
      </p:sp>
      <p:pic>
        <p:nvPicPr>
          <p:cNvPr id="2" name="Picture 2">
            <a:extLst>
              <a:ext uri="{FF2B5EF4-FFF2-40B4-BE49-F238E27FC236}">
                <a16:creationId xmlns:a16="http://schemas.microsoft.com/office/drawing/2014/main" id="{5E399866-7728-2690-60BE-172BE74F3B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29" b="-967"/>
          <a:stretch>
            <a:fillRect/>
          </a:stretch>
        </p:blipFill>
        <p:spPr bwMode="auto">
          <a:xfrm>
            <a:off x="4241729" y="1143125"/>
            <a:ext cx="4735294" cy="26613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2A04608-FB92-A865-BC25-E77917113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589" y="1151077"/>
            <a:ext cx="3672917" cy="25994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4A13F3E-0459-1D33-21CA-0992F80B492C}"/>
              </a:ext>
            </a:extLst>
          </p:cNvPr>
          <p:cNvSpPr txBox="1"/>
          <p:nvPr/>
        </p:nvSpPr>
        <p:spPr>
          <a:xfrm>
            <a:off x="232192" y="3812413"/>
            <a:ext cx="3767314" cy="769441"/>
          </a:xfrm>
          <a:prstGeom prst="rect">
            <a:avLst/>
          </a:prstGeom>
          <a:noFill/>
        </p:spPr>
        <p:txBody>
          <a:bodyPr wrap="square" rtlCol="0">
            <a:spAutoFit/>
          </a:bodyPr>
          <a:lstStyle/>
          <a:p>
            <a:r>
              <a:rPr lang="en-US" sz="1100" dirty="0"/>
              <a:t>Schematic representation of the subarctic marine food web. Arrows indicate trophic interaction between species within the pelagic </a:t>
            </a:r>
            <a:r>
              <a:rPr lang="en-US" sz="1100" dirty="0" err="1"/>
              <a:t>subweb</a:t>
            </a:r>
            <a:r>
              <a:rPr lang="en-US" sz="1100" dirty="0"/>
              <a:t> (blue), the benthic </a:t>
            </a:r>
            <a:r>
              <a:rPr lang="en-US" sz="1100" dirty="0" err="1"/>
              <a:t>subweb</a:t>
            </a:r>
            <a:r>
              <a:rPr lang="en-US" sz="1100" dirty="0"/>
              <a:t> (brown), or between different </a:t>
            </a:r>
            <a:r>
              <a:rPr lang="en-US" sz="1100" dirty="0" err="1"/>
              <a:t>subwebs</a:t>
            </a:r>
            <a:r>
              <a:rPr lang="en-US" sz="1100" dirty="0"/>
              <a:t> (green).</a:t>
            </a:r>
          </a:p>
        </p:txBody>
      </p:sp>
      <p:sp>
        <p:nvSpPr>
          <p:cNvPr id="7" name="TextBox 6">
            <a:extLst>
              <a:ext uri="{FF2B5EF4-FFF2-40B4-BE49-F238E27FC236}">
                <a16:creationId xmlns:a16="http://schemas.microsoft.com/office/drawing/2014/main" id="{5DBD823D-6296-445B-E1F7-DEF8E44B46C5}"/>
              </a:ext>
            </a:extLst>
          </p:cNvPr>
          <p:cNvSpPr txBox="1"/>
          <p:nvPr/>
        </p:nvSpPr>
        <p:spPr>
          <a:xfrm>
            <a:off x="4241728" y="3804462"/>
            <a:ext cx="4735293" cy="430887"/>
          </a:xfrm>
          <a:prstGeom prst="rect">
            <a:avLst/>
          </a:prstGeom>
          <a:noFill/>
        </p:spPr>
        <p:txBody>
          <a:bodyPr wrap="square" rtlCol="0">
            <a:spAutoFit/>
          </a:bodyPr>
          <a:lstStyle/>
          <a:p>
            <a:r>
              <a:rPr lang="en-US" sz="1100" dirty="0"/>
              <a:t>TP of organisms collected around Southampton Island. TP of organisms belonging from the (</a:t>
            </a:r>
            <a:r>
              <a:rPr lang="en-US" sz="1100" i="1" dirty="0"/>
              <a:t>A</a:t>
            </a:r>
            <a:r>
              <a:rPr lang="en-US" sz="1100" dirty="0"/>
              <a:t>) pelagic </a:t>
            </a:r>
            <a:r>
              <a:rPr lang="en-US" sz="1100" dirty="0" err="1"/>
              <a:t>subweb</a:t>
            </a:r>
            <a:r>
              <a:rPr lang="en-US" sz="1100" dirty="0"/>
              <a:t> and (</a:t>
            </a:r>
            <a:r>
              <a:rPr lang="en-US" sz="1100" i="1" dirty="0"/>
              <a:t>B</a:t>
            </a:r>
            <a:r>
              <a:rPr lang="en-US" sz="1100" dirty="0"/>
              <a:t>) benthic </a:t>
            </a:r>
            <a:r>
              <a:rPr lang="en-US" sz="1100" dirty="0" err="1"/>
              <a:t>subweb</a:t>
            </a:r>
            <a:r>
              <a:rPr lang="en-US" sz="1100" dirty="0"/>
              <a:t>.</a:t>
            </a:r>
          </a:p>
        </p:txBody>
      </p:sp>
      <p:sp>
        <p:nvSpPr>
          <p:cNvPr id="8" name="TextBox 7">
            <a:extLst>
              <a:ext uri="{FF2B5EF4-FFF2-40B4-BE49-F238E27FC236}">
                <a16:creationId xmlns:a16="http://schemas.microsoft.com/office/drawing/2014/main" id="{E3665E5E-71D4-3BAD-D0E8-3A250D79A8B0}"/>
              </a:ext>
            </a:extLst>
          </p:cNvPr>
          <p:cNvSpPr txBox="1"/>
          <p:nvPr/>
        </p:nvSpPr>
        <p:spPr>
          <a:xfrm>
            <a:off x="4289437" y="4589102"/>
            <a:ext cx="4735294" cy="507831"/>
          </a:xfrm>
          <a:prstGeom prst="rect">
            <a:avLst/>
          </a:prstGeom>
          <a:noFill/>
        </p:spPr>
        <p:txBody>
          <a:bodyPr wrap="square" rtlCol="0">
            <a:spAutoFit/>
          </a:bodyPr>
          <a:lstStyle/>
          <a:p>
            <a:r>
              <a:rPr lang="en-US" sz="900" dirty="0" err="1"/>
              <a:t>Amiraux</a:t>
            </a:r>
            <a:r>
              <a:rPr lang="en-US" sz="900" dirty="0"/>
              <a:t> et al. (2023) Top predator sea stars are the benthic equivalent to polar bears of the pelagic realm, </a:t>
            </a:r>
            <a:r>
              <a:rPr lang="en-US" sz="900" i="1" dirty="0"/>
              <a:t>Proc. Natl. Acad. Sci. U.S.A.</a:t>
            </a:r>
            <a:r>
              <a:rPr lang="en-US" sz="900" dirty="0"/>
              <a:t> 120:  e2216701120, </a:t>
            </a:r>
            <a:r>
              <a:rPr lang="en-US" sz="900" dirty="0">
                <a:hlinkClick r:id="rId5"/>
              </a:rPr>
              <a:t>https://doi.org/10.1073/pnas.2216701120</a:t>
            </a:r>
            <a:r>
              <a:rPr lang="en-US" sz="900" dirty="0"/>
              <a:t> </a:t>
            </a:r>
          </a:p>
        </p:txBody>
      </p:sp>
    </p:spTree>
    <p:extLst>
      <p:ext uri="{BB962C8B-B14F-4D97-AF65-F5344CB8AC3E}">
        <p14:creationId xmlns:p14="http://schemas.microsoft.com/office/powerpoint/2010/main" val="14248280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EBB8C-B670-2ED4-FADD-7D4C67FBBF6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6DCC385-A7A6-B97A-3145-191AEACA93FE}"/>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3" name="Rectangle 12">
            <a:extLst>
              <a:ext uri="{FF2B5EF4-FFF2-40B4-BE49-F238E27FC236}">
                <a16:creationId xmlns:a16="http://schemas.microsoft.com/office/drawing/2014/main" id="{A0F81E15-5F60-F3CA-794B-45F2AB97090B}"/>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Well-</a:t>
            </a:r>
            <a:br>
              <a:rPr lang="en-US" sz="2400" dirty="0"/>
            </a:br>
            <a:r>
              <a:rPr lang="en-US" sz="2400" dirty="0"/>
              <a:t>appointed</a:t>
            </a:r>
            <a:br>
              <a:rPr lang="en-US" sz="2400" dirty="0"/>
            </a:br>
            <a:r>
              <a:rPr lang="en-US" sz="2400" dirty="0"/>
              <a:t>Figures</a:t>
            </a:r>
          </a:p>
        </p:txBody>
      </p:sp>
      <p:sp>
        <p:nvSpPr>
          <p:cNvPr id="16" name="Rectangle 15">
            <a:extLst>
              <a:ext uri="{FF2B5EF4-FFF2-40B4-BE49-F238E27FC236}">
                <a16:creationId xmlns:a16="http://schemas.microsoft.com/office/drawing/2014/main" id="{EBC06F10-CD3B-8CA0-ED55-5676E38B596D}"/>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Editors</a:t>
            </a:r>
          </a:p>
          <a:p>
            <a:pPr algn="ctr"/>
            <a:r>
              <a:rPr lang="en-US" sz="2400" dirty="0"/>
              <a:t>and</a:t>
            </a:r>
            <a:br>
              <a:rPr lang="en-US" sz="2400" dirty="0"/>
            </a:br>
            <a:r>
              <a:rPr lang="en-US" sz="2400" dirty="0"/>
              <a:t>Reviewers</a:t>
            </a:r>
          </a:p>
        </p:txBody>
      </p:sp>
      <p:sp>
        <p:nvSpPr>
          <p:cNvPr id="17" name="Rectangle 16">
            <a:extLst>
              <a:ext uri="{FF2B5EF4-FFF2-40B4-BE49-F238E27FC236}">
                <a16:creationId xmlns:a16="http://schemas.microsoft.com/office/drawing/2014/main" id="{405D078A-98D2-FED7-4B8B-67377C5CB24C}"/>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Elements of</a:t>
            </a:r>
            <a:br>
              <a:rPr lang="en-US" sz="2400" dirty="0"/>
            </a:br>
            <a:r>
              <a:rPr lang="en-US" sz="2400" dirty="0"/>
              <a:t>Scientific</a:t>
            </a:r>
            <a:br>
              <a:rPr lang="en-US" sz="2400" dirty="0"/>
            </a:br>
            <a:r>
              <a:rPr lang="en-US" sz="2400" dirty="0"/>
              <a:t>Writing Style</a:t>
            </a:r>
          </a:p>
        </p:txBody>
      </p:sp>
      <p:sp>
        <p:nvSpPr>
          <p:cNvPr id="18" name="Rectangle 17">
            <a:extLst>
              <a:ext uri="{FF2B5EF4-FFF2-40B4-BE49-F238E27FC236}">
                <a16:creationId xmlns:a16="http://schemas.microsoft.com/office/drawing/2014/main" id="{CBCF9A4E-B881-56C6-36DF-3461DF817CDA}"/>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Your </a:t>
            </a:r>
            <a:br>
              <a:rPr lang="en-US" sz="2400" dirty="0"/>
            </a:br>
            <a:r>
              <a:rPr lang="en-US" sz="2400" dirty="0"/>
              <a:t>Peer</a:t>
            </a:r>
          </a:p>
          <a:p>
            <a:pPr algn="ctr"/>
            <a:r>
              <a:rPr lang="en-US" sz="2400" dirty="0"/>
              <a:t>Network</a:t>
            </a:r>
          </a:p>
        </p:txBody>
      </p:sp>
      <p:sp>
        <p:nvSpPr>
          <p:cNvPr id="19" name="TextBox 18">
            <a:extLst>
              <a:ext uri="{FF2B5EF4-FFF2-40B4-BE49-F238E27FC236}">
                <a16:creationId xmlns:a16="http://schemas.microsoft.com/office/drawing/2014/main" id="{4D852CB0-0A33-DFB3-BC41-B5670A209F55}"/>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indispensable resources once you have chosen a journal</a:t>
            </a:r>
          </a:p>
        </p:txBody>
      </p:sp>
      <p:sp>
        <p:nvSpPr>
          <p:cNvPr id="20" name="Rectangle 19">
            <a:extLst>
              <a:ext uri="{FF2B5EF4-FFF2-40B4-BE49-F238E27FC236}">
                <a16:creationId xmlns:a16="http://schemas.microsoft.com/office/drawing/2014/main" id="{4FDC6173-158C-2624-F3D9-A809A0BF9124}"/>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Instructions </a:t>
            </a:r>
            <a:br>
              <a:rPr lang="en-US" sz="2400" dirty="0"/>
            </a:br>
            <a:r>
              <a:rPr lang="en-US" sz="2400" dirty="0"/>
              <a:t>for </a:t>
            </a:r>
            <a:br>
              <a:rPr lang="en-US" sz="2400" dirty="0"/>
            </a:br>
            <a:r>
              <a:rPr lang="en-US" sz="2400" dirty="0"/>
              <a:t>Authors</a:t>
            </a:r>
          </a:p>
        </p:txBody>
      </p:sp>
      <p:sp>
        <p:nvSpPr>
          <p:cNvPr id="21" name="Rectangle 20">
            <a:extLst>
              <a:ext uri="{FF2B5EF4-FFF2-40B4-BE49-F238E27FC236}">
                <a16:creationId xmlns:a16="http://schemas.microsoft.com/office/drawing/2014/main" id="{8CDE78B0-3ED0-E3EE-18C1-D433F6A39996}"/>
              </a:ext>
            </a:extLst>
          </p:cNvPr>
          <p:cNvSpPr/>
          <p:nvPr/>
        </p:nvSpPr>
        <p:spPr>
          <a:xfrm>
            <a:off x="138365" y="507626"/>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D14E675-94C6-60FB-FA01-61237ADAC826}"/>
              </a:ext>
            </a:extLst>
          </p:cNvPr>
          <p:cNvSpPr/>
          <p:nvPr/>
        </p:nvSpPr>
        <p:spPr>
          <a:xfrm>
            <a:off x="138365"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1863A48-500E-24B5-AE3E-2B8023812102}"/>
              </a:ext>
            </a:extLst>
          </p:cNvPr>
          <p:cNvSpPr/>
          <p:nvPr/>
        </p:nvSpPr>
        <p:spPr>
          <a:xfrm>
            <a:off x="3155178" y="526092"/>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0D824C9-EA1B-4E57-5955-80407CEA8B53}"/>
              </a:ext>
            </a:extLst>
          </p:cNvPr>
          <p:cNvSpPr/>
          <p:nvPr/>
        </p:nvSpPr>
        <p:spPr>
          <a:xfrm>
            <a:off x="6146152" y="491802"/>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D65588A-E872-919C-0878-087A6E3EBFDA}"/>
              </a:ext>
            </a:extLst>
          </p:cNvPr>
          <p:cNvSpPr/>
          <p:nvPr/>
        </p:nvSpPr>
        <p:spPr>
          <a:xfrm>
            <a:off x="3155178"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6638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22A80-6190-E928-8F8E-FC1437DA9D74}"/>
            </a:ext>
          </a:extLst>
        </p:cNvPr>
        <p:cNvGrpSpPr/>
        <p:nvPr/>
      </p:nvGrpSpPr>
      <p:grpSpPr>
        <a:xfrm>
          <a:off x="0" y="0"/>
          <a:ext cx="0" cy="0"/>
          <a:chOff x="0" y="0"/>
          <a:chExt cx="0" cy="0"/>
        </a:xfrm>
      </p:grpSpPr>
      <p:sp>
        <p:nvSpPr>
          <p:cNvPr id="2" name="Google Shape;277;p30">
            <a:extLst>
              <a:ext uri="{FF2B5EF4-FFF2-40B4-BE49-F238E27FC236}">
                <a16:creationId xmlns:a16="http://schemas.microsoft.com/office/drawing/2014/main" id="{6518BB4C-4FC6-BBA5-4055-BDF89C63DAD0}"/>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Your Peer Network</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417E44B3-8E3C-1C70-02D8-AADDF2BB7950}"/>
              </a:ext>
            </a:extLst>
          </p:cNvPr>
          <p:cNvSpPr txBox="1"/>
          <p:nvPr/>
        </p:nvSpPr>
        <p:spPr>
          <a:xfrm>
            <a:off x="299925" y="1088366"/>
            <a:ext cx="8221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Get feedback early and often from your co-authors and others</a:t>
            </a:r>
            <a:endParaRPr sz="1400" b="0" i="0" u="none" strike="noStrike" cap="none" dirty="0">
              <a:solidFill>
                <a:schemeClr val="dk2"/>
              </a:solidFill>
              <a:latin typeface="Arial"/>
              <a:ea typeface="Arial"/>
              <a:cs typeface="Arial"/>
              <a:sym typeface="Arial"/>
            </a:endParaRPr>
          </a:p>
        </p:txBody>
      </p:sp>
      <p:sp>
        <p:nvSpPr>
          <p:cNvPr id="4" name="Google Shape;278;p30">
            <a:extLst>
              <a:ext uri="{FF2B5EF4-FFF2-40B4-BE49-F238E27FC236}">
                <a16:creationId xmlns:a16="http://schemas.microsoft.com/office/drawing/2014/main" id="{F66A6488-95B2-F3E4-A346-69490E8C93EC}"/>
              </a:ext>
            </a:extLst>
          </p:cNvPr>
          <p:cNvSpPr txBox="1"/>
          <p:nvPr/>
        </p:nvSpPr>
        <p:spPr>
          <a:xfrm>
            <a:off x="299925" y="1767189"/>
            <a:ext cx="8221500" cy="169274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Other ways to learn:</a:t>
            </a:r>
          </a:p>
          <a:p>
            <a:pPr marL="0" marR="0" lvl="0" indent="0" algn="l" rtl="0">
              <a:lnSpc>
                <a:spcPct val="100000"/>
              </a:lnSpc>
              <a:spcBef>
                <a:spcPts val="0"/>
              </a:spcBef>
              <a:spcAft>
                <a:spcPts val="0"/>
              </a:spcAft>
              <a:buClr>
                <a:srgbClr val="000000"/>
              </a:buClr>
              <a:buSzPts val="1400"/>
              <a:buFont typeface="Arial"/>
              <a:buNone/>
            </a:pPr>
            <a:endParaRPr lang="en-GB" dirty="0">
              <a:solidFill>
                <a:schemeClr val="dk1"/>
              </a:solidFill>
            </a:endParaRPr>
          </a:p>
          <a:p>
            <a:pPr marL="0" marR="0" lvl="0" indent="0" algn="l" rtl="0">
              <a:lnSpc>
                <a:spcPct val="100000"/>
              </a:lnSpc>
              <a:spcBef>
                <a:spcPts val="0"/>
              </a:spcBef>
              <a:spcAft>
                <a:spcPts val="0"/>
              </a:spcAft>
              <a:buClr>
                <a:srgbClr val="000000"/>
              </a:buClr>
              <a:buSzPts val="1400"/>
              <a:buFont typeface="Arial"/>
              <a:buNone/>
            </a:pPr>
            <a:r>
              <a:rPr lang="en-GB" dirty="0">
                <a:solidFill>
                  <a:schemeClr val="dk1"/>
                </a:solidFill>
              </a:rPr>
              <a:t>Writing groups – formal &amp; informal</a:t>
            </a:r>
          </a:p>
          <a:p>
            <a:pPr marL="0" marR="0" lvl="0" indent="0" algn="l" rtl="0">
              <a:lnSpc>
                <a:spcPct val="100000"/>
              </a:lnSpc>
              <a:spcBef>
                <a:spcPts val="0"/>
              </a:spcBef>
              <a:spcAft>
                <a:spcPts val="0"/>
              </a:spcAft>
              <a:buClr>
                <a:srgbClr val="000000"/>
              </a:buClr>
              <a:buSzPts val="1400"/>
              <a:buFont typeface="Arial"/>
              <a:buNone/>
            </a:pPr>
            <a:endParaRPr lang="en-GB" sz="1400" u="none" strike="noStrike" cap="none" dirty="0">
              <a:solidFill>
                <a:schemeClr val="dk1"/>
              </a:solidFill>
              <a:latin typeface="Arial"/>
              <a:ea typeface="Arial"/>
              <a:cs typeface="Arial"/>
              <a:sym typeface="Arial"/>
            </a:endParaRPr>
          </a:p>
          <a:p>
            <a:pPr>
              <a:buSzPts val="1400"/>
            </a:pPr>
            <a:r>
              <a:rPr lang="en-GB" dirty="0">
                <a:solidFill>
                  <a:schemeClr val="dk1"/>
                </a:solidFill>
              </a:rPr>
              <a:t>Ask your PI for options to co-review manuscripts when next invited by a journal</a:t>
            </a:r>
          </a:p>
          <a:p>
            <a:pPr marL="0" marR="0" lvl="0" indent="0" algn="l" rtl="0">
              <a:lnSpc>
                <a:spcPct val="100000"/>
              </a:lnSpc>
              <a:spcBef>
                <a:spcPts val="0"/>
              </a:spcBef>
              <a:spcAft>
                <a:spcPts val="0"/>
              </a:spcAft>
              <a:buClr>
                <a:srgbClr val="000000"/>
              </a:buClr>
              <a:buSzPts val="1400"/>
              <a:buFont typeface="Arial"/>
              <a:buNone/>
            </a:pPr>
            <a:endParaRPr lang="en-GB" sz="140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lang="en-GB" dirty="0">
              <a:solidFill>
                <a:schemeClr val="dk1"/>
              </a:solidFill>
            </a:endParaRPr>
          </a:p>
        </p:txBody>
      </p:sp>
      <p:sp>
        <p:nvSpPr>
          <p:cNvPr id="5" name="Google Shape;278;p30">
            <a:extLst>
              <a:ext uri="{FF2B5EF4-FFF2-40B4-BE49-F238E27FC236}">
                <a16:creationId xmlns:a16="http://schemas.microsoft.com/office/drawing/2014/main" id="{5A0585EF-0E40-F746-F210-53F386929307}"/>
              </a:ext>
            </a:extLst>
          </p:cNvPr>
          <p:cNvSpPr txBox="1"/>
          <p:nvPr/>
        </p:nvSpPr>
        <p:spPr>
          <a:xfrm>
            <a:off x="299925" y="3738553"/>
            <a:ext cx="8221500" cy="83096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Not a way to learn:</a:t>
            </a:r>
          </a:p>
          <a:p>
            <a:pPr marL="0" marR="0" lvl="0" indent="0" algn="l" rtl="0">
              <a:lnSpc>
                <a:spcPct val="100000"/>
              </a:lnSpc>
              <a:spcBef>
                <a:spcPts val="0"/>
              </a:spcBef>
              <a:spcAft>
                <a:spcPts val="0"/>
              </a:spcAft>
              <a:buClr>
                <a:srgbClr val="000000"/>
              </a:buClr>
              <a:buSzPts val="1400"/>
              <a:buFont typeface="Arial"/>
              <a:buNone/>
            </a:pPr>
            <a:endParaRPr lang="en-GB" dirty="0">
              <a:solidFill>
                <a:schemeClr val="dk1"/>
              </a:solidFill>
            </a:endParaRPr>
          </a:p>
          <a:p>
            <a:pPr marL="0" marR="0" lvl="0" indent="0" algn="l" rtl="0">
              <a:lnSpc>
                <a:spcPct val="100000"/>
              </a:lnSpc>
              <a:spcBef>
                <a:spcPts val="0"/>
              </a:spcBef>
              <a:spcAft>
                <a:spcPts val="0"/>
              </a:spcAft>
              <a:buClr>
                <a:srgbClr val="000000"/>
              </a:buClr>
              <a:buSzPts val="1400"/>
              <a:buFont typeface="Arial"/>
              <a:buNone/>
            </a:pPr>
            <a:r>
              <a:rPr lang="en-GB" dirty="0">
                <a:solidFill>
                  <a:schemeClr val="dk1"/>
                </a:solidFill>
              </a:rPr>
              <a:t>Submitting unpolished manuscripts to parse the peer review</a:t>
            </a:r>
          </a:p>
        </p:txBody>
      </p:sp>
    </p:spTree>
    <p:extLst>
      <p:ext uri="{BB962C8B-B14F-4D97-AF65-F5344CB8AC3E}">
        <p14:creationId xmlns:p14="http://schemas.microsoft.com/office/powerpoint/2010/main" val="11921764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4BC15-26A9-4F75-C864-95BF3A2F622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5BD26FD-BE2D-6D88-64C9-3F1F07EDA6C7}"/>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3" name="Rectangle 12">
            <a:extLst>
              <a:ext uri="{FF2B5EF4-FFF2-40B4-BE49-F238E27FC236}">
                <a16:creationId xmlns:a16="http://schemas.microsoft.com/office/drawing/2014/main" id="{E23E016D-EF59-316E-BFAC-366E45C22176}"/>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Well-</a:t>
            </a:r>
          </a:p>
          <a:p>
            <a:pPr algn="ctr"/>
            <a:r>
              <a:rPr lang="en-US" sz="2400" dirty="0"/>
              <a:t>appointed</a:t>
            </a:r>
            <a:br>
              <a:rPr lang="en-US" sz="2400" dirty="0"/>
            </a:br>
            <a:r>
              <a:rPr lang="en-US" sz="2400" dirty="0"/>
              <a:t>Figures</a:t>
            </a:r>
          </a:p>
        </p:txBody>
      </p:sp>
      <p:sp>
        <p:nvSpPr>
          <p:cNvPr id="16" name="Rectangle 15">
            <a:extLst>
              <a:ext uri="{FF2B5EF4-FFF2-40B4-BE49-F238E27FC236}">
                <a16:creationId xmlns:a16="http://schemas.microsoft.com/office/drawing/2014/main" id="{B467B964-C744-7A00-5EA9-972AF5B84FC1}"/>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Editors</a:t>
            </a:r>
          </a:p>
          <a:p>
            <a:pPr algn="ctr"/>
            <a:r>
              <a:rPr lang="en-US" sz="2400" dirty="0"/>
              <a:t>and</a:t>
            </a:r>
            <a:br>
              <a:rPr lang="en-US" sz="2400" dirty="0"/>
            </a:br>
            <a:r>
              <a:rPr lang="en-US" sz="2400" dirty="0"/>
              <a:t>Reviewers</a:t>
            </a:r>
          </a:p>
        </p:txBody>
      </p:sp>
      <p:sp>
        <p:nvSpPr>
          <p:cNvPr id="17" name="Rectangle 16">
            <a:extLst>
              <a:ext uri="{FF2B5EF4-FFF2-40B4-BE49-F238E27FC236}">
                <a16:creationId xmlns:a16="http://schemas.microsoft.com/office/drawing/2014/main" id="{03DAD482-5349-F8DA-6B72-1FD8DDB95C65}"/>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Elements of</a:t>
            </a:r>
            <a:br>
              <a:rPr lang="en-US" sz="2400" dirty="0"/>
            </a:br>
            <a:r>
              <a:rPr lang="en-US" sz="2400" dirty="0"/>
              <a:t>Scientific</a:t>
            </a:r>
            <a:br>
              <a:rPr lang="en-US" sz="2400" dirty="0"/>
            </a:br>
            <a:r>
              <a:rPr lang="en-US" sz="2400" dirty="0"/>
              <a:t>Writing Style</a:t>
            </a:r>
          </a:p>
        </p:txBody>
      </p:sp>
      <p:sp>
        <p:nvSpPr>
          <p:cNvPr id="18" name="Rectangle 17">
            <a:extLst>
              <a:ext uri="{FF2B5EF4-FFF2-40B4-BE49-F238E27FC236}">
                <a16:creationId xmlns:a16="http://schemas.microsoft.com/office/drawing/2014/main" id="{E8DC1B6B-F31A-3B26-6DDD-4AFDD438B961}"/>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Your </a:t>
            </a:r>
            <a:br>
              <a:rPr lang="en-US" sz="2400" dirty="0"/>
            </a:br>
            <a:r>
              <a:rPr lang="en-US" sz="2400" dirty="0"/>
              <a:t>Peer</a:t>
            </a:r>
          </a:p>
          <a:p>
            <a:pPr algn="ctr"/>
            <a:r>
              <a:rPr lang="en-US" sz="2400" dirty="0"/>
              <a:t>Network</a:t>
            </a:r>
          </a:p>
        </p:txBody>
      </p:sp>
      <p:sp>
        <p:nvSpPr>
          <p:cNvPr id="19" name="TextBox 18">
            <a:extLst>
              <a:ext uri="{FF2B5EF4-FFF2-40B4-BE49-F238E27FC236}">
                <a16:creationId xmlns:a16="http://schemas.microsoft.com/office/drawing/2014/main" id="{A5B4130E-C0D3-157E-6B22-B092C8B1CCA7}"/>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indispensable resources once you have chosen a journal</a:t>
            </a:r>
          </a:p>
        </p:txBody>
      </p:sp>
      <p:sp>
        <p:nvSpPr>
          <p:cNvPr id="20" name="Rectangle 19">
            <a:extLst>
              <a:ext uri="{FF2B5EF4-FFF2-40B4-BE49-F238E27FC236}">
                <a16:creationId xmlns:a16="http://schemas.microsoft.com/office/drawing/2014/main" id="{DF2337AE-142F-DD56-C399-71C4228E5FEC}"/>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Instructions </a:t>
            </a:r>
            <a:br>
              <a:rPr lang="en-US" sz="2400" dirty="0"/>
            </a:br>
            <a:r>
              <a:rPr lang="en-US" sz="2400" dirty="0"/>
              <a:t>for </a:t>
            </a:r>
            <a:br>
              <a:rPr lang="en-US" sz="2400" dirty="0"/>
            </a:br>
            <a:r>
              <a:rPr lang="en-US" sz="2400" dirty="0"/>
              <a:t>Authors</a:t>
            </a:r>
          </a:p>
        </p:txBody>
      </p:sp>
      <p:sp>
        <p:nvSpPr>
          <p:cNvPr id="21" name="Rectangle 20">
            <a:extLst>
              <a:ext uri="{FF2B5EF4-FFF2-40B4-BE49-F238E27FC236}">
                <a16:creationId xmlns:a16="http://schemas.microsoft.com/office/drawing/2014/main" id="{FECD9340-458A-843A-9336-19C658B052FC}"/>
              </a:ext>
            </a:extLst>
          </p:cNvPr>
          <p:cNvSpPr/>
          <p:nvPr/>
        </p:nvSpPr>
        <p:spPr>
          <a:xfrm>
            <a:off x="138365" y="507626"/>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B6405EA-47E6-5CE2-E1E5-387E528A4D5B}"/>
              </a:ext>
            </a:extLst>
          </p:cNvPr>
          <p:cNvSpPr/>
          <p:nvPr/>
        </p:nvSpPr>
        <p:spPr>
          <a:xfrm>
            <a:off x="138365"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20B5BDA-0199-44C5-BCCD-7C8D2633D0F0}"/>
              </a:ext>
            </a:extLst>
          </p:cNvPr>
          <p:cNvSpPr/>
          <p:nvPr/>
        </p:nvSpPr>
        <p:spPr>
          <a:xfrm>
            <a:off x="6146152" y="2878346"/>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D33DA21-D326-9BFF-EBA1-5EE42AFEB6B0}"/>
              </a:ext>
            </a:extLst>
          </p:cNvPr>
          <p:cNvSpPr/>
          <p:nvPr/>
        </p:nvSpPr>
        <p:spPr>
          <a:xfrm>
            <a:off x="3155178" y="526092"/>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BDAC634-DD32-1D48-25B1-192BB5AB8E5C}"/>
              </a:ext>
            </a:extLst>
          </p:cNvPr>
          <p:cNvSpPr/>
          <p:nvPr/>
        </p:nvSpPr>
        <p:spPr>
          <a:xfrm>
            <a:off x="3155178" y="2912636"/>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9063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7;p30">
            <a:extLst>
              <a:ext uri="{FF2B5EF4-FFF2-40B4-BE49-F238E27FC236}">
                <a16:creationId xmlns:a16="http://schemas.microsoft.com/office/drawing/2014/main" id="{AFD0C890-6B2C-52C1-2384-57AB3E62935A}"/>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Editors and Reviewers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F83C2745-C37C-5C78-B844-4BEC4DFA93FC}"/>
              </a:ext>
            </a:extLst>
          </p:cNvPr>
          <p:cNvSpPr txBox="1"/>
          <p:nvPr/>
        </p:nvSpPr>
        <p:spPr>
          <a:xfrm>
            <a:off x="299925" y="742926"/>
            <a:ext cx="8302208" cy="400079"/>
          </a:xfrm>
          <a:prstGeom prst="rect">
            <a:avLst/>
          </a:prstGeom>
          <a:noFill/>
          <a:ln>
            <a:noFill/>
          </a:ln>
        </p:spPr>
        <p:txBody>
          <a:bodyPr spcFirstLastPara="1" wrap="square" lIns="91425" tIns="91425" rIns="91425" bIns="91425" anchor="t" anchorCtr="0">
            <a:spAutoFit/>
          </a:bodyPr>
          <a:lstStyle/>
          <a:p>
            <a:pPr lvl="0">
              <a:buSzPts val="1400"/>
            </a:pPr>
            <a:r>
              <a:rPr lang="en-GB" sz="1400" b="1" i="1" u="none" strike="noStrike" cap="none" dirty="0">
                <a:solidFill>
                  <a:schemeClr val="dk1"/>
                </a:solidFill>
                <a:latin typeface="Arial"/>
                <a:ea typeface="Arial"/>
                <a:cs typeface="Arial"/>
                <a:sym typeface="Arial"/>
              </a:rPr>
              <a:t>They’re colleagues, support good science, generously. Pretty much, </a:t>
            </a:r>
            <a:r>
              <a:rPr lang="en-GB" b="1" i="1" dirty="0">
                <a:solidFill>
                  <a:schemeClr val="dk1"/>
                </a:solidFill>
              </a:rPr>
              <a:t>they and you are the same  </a:t>
            </a:r>
            <a:endParaRPr sz="1400" b="0" i="0" u="none" strike="noStrike" cap="none" dirty="0">
              <a:solidFill>
                <a:schemeClr val="dk2"/>
              </a:solidFill>
              <a:latin typeface="Arial"/>
              <a:ea typeface="Arial"/>
              <a:cs typeface="Arial"/>
              <a:sym typeface="Arial"/>
            </a:endParaRPr>
          </a:p>
        </p:txBody>
      </p:sp>
      <p:sp>
        <p:nvSpPr>
          <p:cNvPr id="4" name="Google Shape;278;p30">
            <a:extLst>
              <a:ext uri="{FF2B5EF4-FFF2-40B4-BE49-F238E27FC236}">
                <a16:creationId xmlns:a16="http://schemas.microsoft.com/office/drawing/2014/main" id="{65736D33-5EBC-4AB1-D10F-CF5E8BBC81AA}"/>
              </a:ext>
            </a:extLst>
          </p:cNvPr>
          <p:cNvSpPr txBox="1"/>
          <p:nvPr/>
        </p:nvSpPr>
        <p:spPr>
          <a:xfrm>
            <a:off x="299925" y="1352293"/>
            <a:ext cx="82215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chemeClr val="dk1"/>
                </a:solidFill>
                <a:latin typeface="Arial"/>
                <a:ea typeface="Arial"/>
                <a:cs typeface="Arial"/>
                <a:sym typeface="Arial"/>
              </a:rPr>
              <a:t>Don’t waste their time.</a:t>
            </a:r>
          </a:p>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chemeClr val="dk1"/>
                </a:solidFill>
                <a:latin typeface="Arial"/>
                <a:ea typeface="Arial"/>
                <a:cs typeface="Arial"/>
                <a:sym typeface="Arial"/>
              </a:rPr>
              <a:t>Respond to them respectfully.</a:t>
            </a:r>
          </a:p>
          <a:p>
            <a:pPr marL="0" marR="0" lvl="0" indent="0" algn="l" rtl="0">
              <a:lnSpc>
                <a:spcPct val="100000"/>
              </a:lnSpc>
              <a:spcBef>
                <a:spcPts val="0"/>
              </a:spcBef>
              <a:spcAft>
                <a:spcPts val="0"/>
              </a:spcAft>
              <a:buClr>
                <a:srgbClr val="000000"/>
              </a:buClr>
              <a:buSzPts val="1400"/>
              <a:buFont typeface="Arial"/>
              <a:buNone/>
            </a:pPr>
            <a:r>
              <a:rPr lang="en-GB" dirty="0">
                <a:solidFill>
                  <a:schemeClr val="dk1"/>
                </a:solidFill>
              </a:rPr>
              <a:t>Take their suggestions seriously. Accept all that you reasonably can.</a:t>
            </a:r>
          </a:p>
          <a:p>
            <a:pPr marL="0" marR="0" lvl="0" indent="0" algn="l" rtl="0">
              <a:lnSpc>
                <a:spcPct val="100000"/>
              </a:lnSpc>
              <a:spcBef>
                <a:spcPts val="0"/>
              </a:spcBef>
              <a:spcAft>
                <a:spcPts val="0"/>
              </a:spcAft>
              <a:buClr>
                <a:srgbClr val="000000"/>
              </a:buClr>
              <a:buSzPts val="1400"/>
              <a:buFont typeface="Arial"/>
              <a:buNone/>
            </a:pPr>
            <a:r>
              <a:rPr lang="en-GB" dirty="0">
                <a:solidFill>
                  <a:schemeClr val="dk1"/>
                </a:solidFill>
              </a:rPr>
              <a:t>OK to argue against some, but need to justify</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dk2"/>
                </a:solidFill>
                <a:latin typeface="Arial"/>
                <a:ea typeface="Arial"/>
                <a:cs typeface="Arial"/>
                <a:sym typeface="Arial"/>
              </a:rPr>
              <a:t>Provide: a clear structured response, a ‘track-changes’ version, a ‘clean’ version</a:t>
            </a:r>
            <a:endParaRPr sz="1400" u="none" strike="noStrike" cap="none" dirty="0">
              <a:solidFill>
                <a:schemeClr val="dk2"/>
              </a:solidFill>
              <a:latin typeface="Arial"/>
              <a:ea typeface="Arial"/>
              <a:cs typeface="Arial"/>
              <a:sym typeface="Arial"/>
            </a:endParaRPr>
          </a:p>
        </p:txBody>
      </p:sp>
      <p:sp>
        <p:nvSpPr>
          <p:cNvPr id="5" name="Google Shape;278;p30">
            <a:extLst>
              <a:ext uri="{FF2B5EF4-FFF2-40B4-BE49-F238E27FC236}">
                <a16:creationId xmlns:a16="http://schemas.microsoft.com/office/drawing/2014/main" id="{87D3032B-793F-36FD-FE8C-2D479F34320E}"/>
              </a:ext>
            </a:extLst>
          </p:cNvPr>
          <p:cNvSpPr txBox="1"/>
          <p:nvPr/>
        </p:nvSpPr>
        <p:spPr>
          <a:xfrm>
            <a:off x="299925" y="3475921"/>
            <a:ext cx="8221500" cy="104641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chemeClr val="dk1"/>
                </a:solidFill>
                <a:latin typeface="Arial"/>
                <a:ea typeface="Arial"/>
                <a:cs typeface="Arial"/>
                <a:sym typeface="Arial"/>
              </a:rPr>
              <a:t>If you get invitations …</a:t>
            </a:r>
          </a:p>
          <a:p>
            <a:pPr marL="0" marR="0" lvl="0" indent="0" algn="l" rtl="0">
              <a:lnSpc>
                <a:spcPct val="100000"/>
              </a:lnSpc>
              <a:spcBef>
                <a:spcPts val="0"/>
              </a:spcBef>
              <a:spcAft>
                <a:spcPts val="0"/>
              </a:spcAft>
              <a:buClr>
                <a:srgbClr val="000000"/>
              </a:buClr>
              <a:buSzPts val="1400"/>
              <a:buFont typeface="Arial"/>
              <a:buNone/>
            </a:pPr>
            <a:r>
              <a:rPr lang="en-GB" dirty="0">
                <a:solidFill>
                  <a:schemeClr val="dk1"/>
                </a:solidFill>
              </a:rPr>
              <a:t>- say yes, if in area of expertise; decline if not; accept conditionally (expert review this, not that)</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dk2"/>
                </a:solidFill>
                <a:latin typeface="Arial"/>
                <a:ea typeface="Arial"/>
                <a:cs typeface="Arial"/>
                <a:sym typeface="Arial"/>
              </a:rPr>
              <a:t>- expect to take a day or two on first review … down to 0.5 – 1 day after some practice</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dk2"/>
                </a:solidFill>
                <a:latin typeface="Arial"/>
                <a:ea typeface="Arial"/>
                <a:cs typeface="Arial"/>
                <a:sym typeface="Arial"/>
              </a:rPr>
              <a:t>- if </a:t>
            </a:r>
            <a:r>
              <a:rPr lang="en-US" sz="1400" u="none" strike="noStrike" cap="none" dirty="0" err="1">
                <a:solidFill>
                  <a:schemeClr val="dk2"/>
                </a:solidFill>
                <a:latin typeface="Arial"/>
                <a:ea typeface="Arial"/>
                <a:cs typeface="Arial"/>
                <a:sym typeface="Arial"/>
              </a:rPr>
              <a:t>mst</a:t>
            </a:r>
            <a:r>
              <a:rPr lang="en-US" sz="1400" u="none" strike="noStrike" cap="none" dirty="0">
                <a:solidFill>
                  <a:schemeClr val="dk2"/>
                </a:solidFill>
                <a:latin typeface="Arial"/>
                <a:ea typeface="Arial"/>
                <a:cs typeface="Arial"/>
                <a:sym typeface="Arial"/>
              </a:rPr>
              <a:t> is bad, it is not your job to fix it: review goals, major strengths, major weaknesses, why ‘reject’</a:t>
            </a:r>
            <a:endParaRPr sz="1400" u="none" strike="noStrike" cap="none" dirty="0">
              <a:solidFill>
                <a:schemeClr val="dk2"/>
              </a:solidFill>
              <a:latin typeface="Arial"/>
              <a:ea typeface="Arial"/>
              <a:cs typeface="Arial"/>
              <a:sym typeface="Arial"/>
            </a:endParaRPr>
          </a:p>
        </p:txBody>
      </p:sp>
      <p:sp>
        <p:nvSpPr>
          <p:cNvPr id="7" name="TextBox 6">
            <a:extLst>
              <a:ext uri="{FF2B5EF4-FFF2-40B4-BE49-F238E27FC236}">
                <a16:creationId xmlns:a16="http://schemas.microsoft.com/office/drawing/2014/main" id="{B7B04F30-C025-383F-00D4-5FC55601163A}"/>
              </a:ext>
            </a:extLst>
          </p:cNvPr>
          <p:cNvSpPr txBox="1"/>
          <p:nvPr/>
        </p:nvSpPr>
        <p:spPr>
          <a:xfrm>
            <a:off x="299925" y="2783424"/>
            <a:ext cx="8630700" cy="523220"/>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chemeClr val="dk1"/>
                </a:solidFill>
                <a:latin typeface="Arial"/>
                <a:ea typeface="Arial"/>
                <a:cs typeface="Arial"/>
                <a:sym typeface="Arial"/>
              </a:rPr>
              <a:t>Let </a:t>
            </a:r>
            <a:r>
              <a:rPr lang="en-GB" dirty="0">
                <a:solidFill>
                  <a:schemeClr val="dk1"/>
                </a:solidFill>
              </a:rPr>
              <a:t>editors know you’re interested in opportunities to </a:t>
            </a:r>
            <a:r>
              <a:rPr lang="en-GB" sz="1400" u="none" strike="noStrike" cap="none" dirty="0">
                <a:solidFill>
                  <a:schemeClr val="dk1"/>
                </a:solidFill>
                <a:latin typeface="Arial"/>
                <a:ea typeface="Arial"/>
                <a:cs typeface="Arial"/>
                <a:sym typeface="Arial"/>
              </a:rPr>
              <a:t>review</a:t>
            </a:r>
            <a:endParaRPr lang="en-GB" dirty="0">
              <a:solidFill>
                <a:schemeClr val="dk1"/>
              </a:solidFill>
            </a:endParaRPr>
          </a:p>
          <a:p>
            <a:pPr lvl="0">
              <a:buSzPts val="1400"/>
            </a:pPr>
            <a:r>
              <a:rPr lang="en-GB" dirty="0">
                <a:solidFill>
                  <a:schemeClr val="dk1"/>
                </a:solidFill>
              </a:rPr>
              <a:t>Let chief editors know you’re interested in opportunities to become an handling editor (editorial academy?)</a:t>
            </a:r>
            <a:endParaRPr lang="en-GB" dirty="0">
              <a:solidFill>
                <a:schemeClr val="dk2"/>
              </a:solidFill>
            </a:endParaRPr>
          </a:p>
        </p:txBody>
      </p:sp>
    </p:spTree>
    <p:extLst>
      <p:ext uri="{BB962C8B-B14F-4D97-AF65-F5344CB8AC3E}">
        <p14:creationId xmlns:p14="http://schemas.microsoft.com/office/powerpoint/2010/main" val="28705227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4"/>
          <p:cNvSpPr txBox="1"/>
          <p:nvPr/>
        </p:nvSpPr>
        <p:spPr>
          <a:xfrm>
            <a:off x="299925" y="146925"/>
            <a:ext cx="8790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600" b="1" i="0" u="none" strike="noStrike" cap="none">
                <a:solidFill>
                  <a:srgbClr val="000000"/>
                </a:solidFill>
                <a:latin typeface="Arial"/>
                <a:ea typeface="Arial"/>
                <a:cs typeface="Arial"/>
                <a:sym typeface="Arial"/>
              </a:rPr>
              <a:t>“Peer review is dysfunctional”: Challenges </a:t>
            </a:r>
            <a:r>
              <a:rPr lang="en-GB" sz="1600" b="0" i="0" u="none" strike="noStrike" cap="none">
                <a:solidFill>
                  <a:srgbClr val="000000"/>
                </a:solidFill>
                <a:latin typeface="Arial"/>
                <a:ea typeface="Arial"/>
                <a:cs typeface="Arial"/>
                <a:sym typeface="Arial"/>
              </a:rPr>
              <a:t>(and a fact-check)</a:t>
            </a:r>
            <a:r>
              <a:rPr lang="en-GB" sz="1600" b="1" i="0" u="none" strike="noStrike" cap="none">
                <a:solidFill>
                  <a:srgbClr val="000000"/>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sp>
        <p:nvSpPr>
          <p:cNvPr id="347" name="Google Shape;347;p34"/>
          <p:cNvSpPr txBox="1"/>
          <p:nvPr/>
        </p:nvSpPr>
        <p:spPr>
          <a:xfrm>
            <a:off x="299925" y="649675"/>
            <a:ext cx="8457300" cy="13698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There has been, and is continued perception of, gender bias </a:t>
            </a:r>
            <a:endParaRPr sz="1200" b="0" i="0" u="none" strike="noStrike" cap="none">
              <a:solidFill>
                <a:schemeClr val="dk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Many have experienced being singled out for language (oftentimes clumsily)</a:t>
            </a:r>
            <a:endParaRPr sz="1400" b="0" i="0" u="none" strike="noStrike" cap="none">
              <a:solidFill>
                <a:schemeClr val="dk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Adequate but old technology, may be frowned upon; other limitations may not be understood (e.g. safety)</a:t>
            </a:r>
            <a:endParaRPr sz="1400" b="0" i="0" u="none" strike="noStrike" cap="none">
              <a:solidFill>
                <a:schemeClr val="dk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We have all had bad experiences with peer review / editors </a:t>
            </a:r>
            <a:endParaRPr sz="1800" b="0" i="0" u="none" strike="noStrike" cap="none">
              <a:solidFill>
                <a:schemeClr val="dk2"/>
              </a:solidFill>
              <a:latin typeface="Arial"/>
              <a:ea typeface="Arial"/>
              <a:cs typeface="Arial"/>
              <a:sym typeface="Arial"/>
            </a:endParaRPr>
          </a:p>
        </p:txBody>
      </p:sp>
      <p:grpSp>
        <p:nvGrpSpPr>
          <p:cNvPr id="348" name="Google Shape;348;p34"/>
          <p:cNvGrpSpPr/>
          <p:nvPr/>
        </p:nvGrpSpPr>
        <p:grpSpPr>
          <a:xfrm>
            <a:off x="388750" y="2220100"/>
            <a:ext cx="8573100" cy="1866000"/>
            <a:chOff x="388750" y="2220100"/>
            <a:chExt cx="8573100" cy="1866000"/>
          </a:xfrm>
        </p:grpSpPr>
        <p:sp>
          <p:nvSpPr>
            <p:cNvPr id="349" name="Google Shape;349;p34"/>
            <p:cNvSpPr txBox="1"/>
            <p:nvPr/>
          </p:nvSpPr>
          <p:spPr>
            <a:xfrm>
              <a:off x="388750" y="2608600"/>
              <a:ext cx="8573100" cy="1477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1" u="none" strike="noStrike" cap="none">
                  <a:solidFill>
                    <a:schemeClr val="dk1"/>
                  </a:solidFill>
                  <a:latin typeface="Arial"/>
                  <a:ea typeface="Arial"/>
                  <a:cs typeface="Arial"/>
                  <a:sym typeface="Arial"/>
                </a:rPr>
                <a:t>Peer review, is less biased than often perceived (</a:t>
              </a:r>
              <a:r>
                <a:rPr lang="en-GB" sz="1200" b="0" i="0" u="none" strike="noStrike" cap="none">
                  <a:solidFill>
                    <a:schemeClr val="dk1"/>
                  </a:solidFill>
                  <a:latin typeface="Arial"/>
                  <a:ea typeface="Arial"/>
                  <a:cs typeface="Arial"/>
                  <a:sym typeface="Arial"/>
                </a:rPr>
                <a:t>see Squazzoni et al. 2021; Ceci et al. 2023)</a:t>
              </a:r>
              <a:r>
                <a:rPr lang="en-GB" sz="1400" b="0" i="1" u="none" strike="noStrike" cap="none">
                  <a:solidFill>
                    <a:schemeClr val="dk1"/>
                  </a:solidFill>
                  <a:latin typeface="Arial"/>
                  <a:ea typeface="Arial"/>
                  <a:cs typeface="Arial"/>
                  <a:sym typeface="Arial"/>
                </a:rPr>
                <a:t>. </a:t>
              </a:r>
              <a:endParaRPr sz="14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1" u="none" strike="noStrike" cap="none">
                  <a:solidFill>
                    <a:schemeClr val="dk1"/>
                  </a:solidFill>
                  <a:latin typeface="Arial"/>
                  <a:ea typeface="Arial"/>
                  <a:cs typeface="Arial"/>
                  <a:sym typeface="Arial"/>
                </a:rPr>
                <a:t>When done well, it is constructive, provides opportunity, and is mostly consistent &amp; predictable (single blind).</a:t>
              </a:r>
              <a:endParaRPr sz="14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1" u="none" strike="noStrike" cap="none">
                  <a:solidFill>
                    <a:schemeClr val="dk1"/>
                  </a:solidFill>
                  <a:latin typeface="Arial"/>
                  <a:ea typeface="Arial"/>
                  <a:cs typeface="Arial"/>
                  <a:sym typeface="Arial"/>
                </a:rPr>
                <a:t>And variations (e.g. double-blind) give perception of even more impartiality. </a:t>
              </a:r>
              <a:endParaRPr sz="1400" b="0" i="1" u="none" strike="noStrike" cap="none">
                <a:solidFill>
                  <a:schemeClr val="dk1"/>
                </a:solidFill>
                <a:latin typeface="Arial"/>
                <a:ea typeface="Arial"/>
                <a:cs typeface="Arial"/>
                <a:sym typeface="Arial"/>
              </a:endParaRPr>
            </a:p>
          </p:txBody>
        </p:sp>
        <p:sp>
          <p:nvSpPr>
            <p:cNvPr id="350" name="Google Shape;350;p34"/>
            <p:cNvSpPr txBox="1"/>
            <p:nvPr/>
          </p:nvSpPr>
          <p:spPr>
            <a:xfrm>
              <a:off x="388750" y="2220100"/>
              <a:ext cx="4815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600" b="1" i="0" u="none" strike="noStrike" cap="none">
                  <a:solidFill>
                    <a:srgbClr val="000000"/>
                  </a:solidFill>
                  <a:latin typeface="Arial"/>
                  <a:ea typeface="Arial"/>
                  <a:cs typeface="Arial"/>
                  <a:sym typeface="Arial"/>
                </a:rPr>
                <a:t>But … </a:t>
              </a:r>
              <a:endParaRPr sz="16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18713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18">
          <a:extLst>
            <a:ext uri="{FF2B5EF4-FFF2-40B4-BE49-F238E27FC236}">
              <a16:creationId xmlns:a16="http://schemas.microsoft.com/office/drawing/2014/main" id="{B932A8B2-0C5F-70F4-C0F6-78EF9E11DB17}"/>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8F1BD0D5-5E33-711C-C72F-C0C3AD77F7AE}"/>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AGENDA</a:t>
            </a:r>
            <a:endParaRPr sz="6100" i="1" dirty="0"/>
          </a:p>
        </p:txBody>
      </p:sp>
      <p:sp>
        <p:nvSpPr>
          <p:cNvPr id="120" name="Google Shape;120;p6">
            <a:extLst>
              <a:ext uri="{FF2B5EF4-FFF2-40B4-BE49-F238E27FC236}">
                <a16:creationId xmlns:a16="http://schemas.microsoft.com/office/drawing/2014/main" id="{24846CF5-9226-3AA5-BF91-46AE35984340}"/>
              </a:ext>
            </a:extLst>
          </p:cNvPr>
          <p:cNvSpPr txBox="1"/>
          <p:nvPr/>
        </p:nvSpPr>
        <p:spPr>
          <a:xfrm>
            <a:off x="189214" y="912275"/>
            <a:ext cx="6745806"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Tips for publishing success (</a:t>
            </a:r>
            <a:r>
              <a:rPr lang="en-GB" sz="1800" dirty="0">
                <a:solidFill>
                  <a:schemeClr val="dk1"/>
                </a:solidFill>
                <a:latin typeface="Calibri"/>
                <a:ea typeface="Calibri"/>
                <a:cs typeface="Calibri"/>
                <a:sym typeface="Calibri"/>
              </a:rPr>
              <a:t>25</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endParaRPr sz="1800"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b="1" dirty="0">
                <a:solidFill>
                  <a:schemeClr val="dk1"/>
                </a:solidFill>
                <a:latin typeface="Calibri"/>
                <a:ea typeface="Calibri"/>
                <a:cs typeface="Calibri"/>
                <a:sym typeface="Calibri"/>
              </a:rPr>
              <a:t>Q&amp;A (25 mins)</a:t>
            </a:r>
            <a:endParaRPr lang="en-GB" sz="1800" b="1"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 / Optional: lunch - r</a:t>
            </a:r>
            <a:r>
              <a:rPr lang="en-GB" sz="1800" b="0" i="0" u="none" strike="noStrike" cap="none" dirty="0">
                <a:solidFill>
                  <a:schemeClr val="bg1">
                    <a:lumMod val="75000"/>
                  </a:schemeClr>
                </a:solidFill>
                <a:latin typeface="Calibri"/>
                <a:ea typeface="Calibri"/>
                <a:cs typeface="Calibri"/>
                <a:sym typeface="Calibri"/>
              </a:rPr>
              <a:t>elocate to Library cafeteria</a:t>
            </a:r>
            <a:endParaRPr sz="1800" b="1" i="1" u="none" strike="noStrike" cap="none" dirty="0">
              <a:solidFill>
                <a:schemeClr val="bg1">
                  <a:lumMod val="75000"/>
                </a:schemeClr>
              </a:solidFill>
              <a:latin typeface="Arial"/>
              <a:ea typeface="Arial"/>
              <a:cs typeface="Arial"/>
              <a:sym typeface="Arial"/>
            </a:endParaRPr>
          </a:p>
        </p:txBody>
      </p:sp>
      <p:sp>
        <p:nvSpPr>
          <p:cNvPr id="2" name="Rectangle 1">
            <a:extLst>
              <a:ext uri="{FF2B5EF4-FFF2-40B4-BE49-F238E27FC236}">
                <a16:creationId xmlns:a16="http://schemas.microsoft.com/office/drawing/2014/main" id="{CE5AAB43-4B4B-7B4C-EE85-D10E3A7BB564}"/>
              </a:ext>
            </a:extLst>
          </p:cNvPr>
          <p:cNvSpPr/>
          <p:nvPr/>
        </p:nvSpPr>
        <p:spPr>
          <a:xfrm>
            <a:off x="5474678" y="1177459"/>
            <a:ext cx="902811" cy="1200329"/>
          </a:xfrm>
          <a:prstGeom prst="rect">
            <a:avLst/>
          </a:prstGeom>
          <a:noFill/>
        </p:spPr>
        <p:txBody>
          <a:bodyPr wrap="none" lIns="91440" tIns="45720" rIns="91440" bIns="45720">
            <a:spAutoFit/>
          </a:bodyPr>
          <a:lstStyle/>
          <a:p>
            <a:r>
              <a:rPr lang="en-US" sz="72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Q</a:t>
            </a:r>
          </a:p>
        </p:txBody>
      </p:sp>
      <p:sp>
        <p:nvSpPr>
          <p:cNvPr id="3" name="Rectangle 2">
            <a:extLst>
              <a:ext uri="{FF2B5EF4-FFF2-40B4-BE49-F238E27FC236}">
                <a16:creationId xmlns:a16="http://schemas.microsoft.com/office/drawing/2014/main" id="{3DAB4D64-B044-5CAD-6953-9DCB06D1136E}"/>
              </a:ext>
            </a:extLst>
          </p:cNvPr>
          <p:cNvSpPr/>
          <p:nvPr/>
        </p:nvSpPr>
        <p:spPr>
          <a:xfrm>
            <a:off x="6431527" y="1734410"/>
            <a:ext cx="851515" cy="1200329"/>
          </a:xfrm>
          <a:prstGeom prst="rect">
            <a:avLst/>
          </a:prstGeom>
          <a:noFill/>
        </p:spPr>
        <p:txBody>
          <a:bodyPr wrap="none" lIns="91440" tIns="45720" rIns="91440" bIns="45720">
            <a:spAutoFit/>
          </a:bodyPr>
          <a:lstStyle/>
          <a:p>
            <a:pPr algn="ctr"/>
            <a:r>
              <a:rPr lang="en-US" sz="72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&amp;</a:t>
            </a:r>
          </a:p>
        </p:txBody>
      </p:sp>
      <p:sp>
        <p:nvSpPr>
          <p:cNvPr id="4" name="Rectangle 3">
            <a:extLst>
              <a:ext uri="{FF2B5EF4-FFF2-40B4-BE49-F238E27FC236}">
                <a16:creationId xmlns:a16="http://schemas.microsoft.com/office/drawing/2014/main" id="{F017AB52-0648-56D0-56AE-BF950DDB872F}"/>
              </a:ext>
            </a:extLst>
          </p:cNvPr>
          <p:cNvSpPr/>
          <p:nvPr/>
        </p:nvSpPr>
        <p:spPr>
          <a:xfrm>
            <a:off x="7388378" y="2282142"/>
            <a:ext cx="851515" cy="1200329"/>
          </a:xfrm>
          <a:prstGeom prst="rect">
            <a:avLst/>
          </a:prstGeom>
          <a:noFill/>
        </p:spPr>
        <p:txBody>
          <a:bodyPr wrap="none" lIns="91440" tIns="45720" rIns="91440" bIns="45720">
            <a:spAutoFit/>
          </a:bodyPr>
          <a:lstStyle/>
          <a:p>
            <a:pPr algn="r"/>
            <a:r>
              <a:rPr lang="en-US" sz="72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a:t>
            </a:r>
          </a:p>
        </p:txBody>
      </p:sp>
      <p:grpSp>
        <p:nvGrpSpPr>
          <p:cNvPr id="15" name="Group 14">
            <a:extLst>
              <a:ext uri="{FF2B5EF4-FFF2-40B4-BE49-F238E27FC236}">
                <a16:creationId xmlns:a16="http://schemas.microsoft.com/office/drawing/2014/main" id="{4FFCFA5D-0636-4036-767D-145DD33FFDB2}"/>
              </a:ext>
            </a:extLst>
          </p:cNvPr>
          <p:cNvGrpSpPr/>
          <p:nvPr/>
        </p:nvGrpSpPr>
        <p:grpSpPr>
          <a:xfrm>
            <a:off x="4815512" y="775170"/>
            <a:ext cx="4139274" cy="3749696"/>
            <a:chOff x="4815512" y="775170"/>
            <a:chExt cx="4139274" cy="3749696"/>
          </a:xfrm>
        </p:grpSpPr>
        <p:pic>
          <p:nvPicPr>
            <p:cNvPr id="6" name="Graphic 5" descr="Speech outline">
              <a:extLst>
                <a:ext uri="{FF2B5EF4-FFF2-40B4-BE49-F238E27FC236}">
                  <a16:creationId xmlns:a16="http://schemas.microsoft.com/office/drawing/2014/main" id="{69F3AE22-3614-D5F6-F4EC-447489B478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815512" y="775170"/>
              <a:ext cx="2971023" cy="2929564"/>
            </a:xfrm>
            <a:prstGeom prst="rect">
              <a:avLst/>
            </a:prstGeom>
          </p:spPr>
        </p:pic>
        <p:pic>
          <p:nvPicPr>
            <p:cNvPr id="7" name="Graphic 6" descr="Speech outline">
              <a:extLst>
                <a:ext uri="{FF2B5EF4-FFF2-40B4-BE49-F238E27FC236}">
                  <a16:creationId xmlns:a16="http://schemas.microsoft.com/office/drawing/2014/main" id="{FAF056F0-A23F-51D6-0B27-AE9E14CF75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83764" y="1319753"/>
              <a:ext cx="2971022" cy="3205113"/>
            </a:xfrm>
            <a:prstGeom prst="rect">
              <a:avLst/>
            </a:prstGeom>
          </p:spPr>
        </p:pic>
        <p:cxnSp>
          <p:nvCxnSpPr>
            <p:cNvPr id="14" name="Straight Connector 13">
              <a:extLst>
                <a:ext uri="{FF2B5EF4-FFF2-40B4-BE49-F238E27FC236}">
                  <a16:creationId xmlns:a16="http://schemas.microsoft.com/office/drawing/2014/main" id="{7618ECCF-44D7-F9EA-4320-94A097B04A0C}"/>
                </a:ext>
              </a:extLst>
            </p:cNvPr>
            <p:cNvCxnSpPr>
              <a:cxnSpLocks/>
            </p:cNvCxnSpPr>
            <p:nvPr/>
          </p:nvCxnSpPr>
          <p:spPr>
            <a:xfrm>
              <a:off x="6412275" y="2733773"/>
              <a:ext cx="79964" cy="0"/>
            </a:xfrm>
            <a:prstGeom prst="line">
              <a:avLst/>
            </a:prstGeom>
            <a:ln w="47625">
              <a:solidFill>
                <a:srgbClr val="006E7A">
                  <a:alpha val="90000"/>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75021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118">
          <a:extLst>
            <a:ext uri="{FF2B5EF4-FFF2-40B4-BE49-F238E27FC236}">
              <a16:creationId xmlns:a16="http://schemas.microsoft.com/office/drawing/2014/main" id="{442BDA4F-A57C-33D6-DF2C-0DE11F3424C2}"/>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F3FECD1C-908E-5BCD-FBB9-D7EC72CB65F5}"/>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AGENDA</a:t>
            </a:r>
            <a:endParaRPr sz="6100" i="1" dirty="0"/>
          </a:p>
        </p:txBody>
      </p:sp>
      <p:sp>
        <p:nvSpPr>
          <p:cNvPr id="120" name="Google Shape;120;p6">
            <a:extLst>
              <a:ext uri="{FF2B5EF4-FFF2-40B4-BE49-F238E27FC236}">
                <a16:creationId xmlns:a16="http://schemas.microsoft.com/office/drawing/2014/main" id="{AD00A1C3-4191-21E3-E61E-6D9AEC94EA57}"/>
              </a:ext>
            </a:extLst>
          </p:cNvPr>
          <p:cNvSpPr txBox="1"/>
          <p:nvPr/>
        </p:nvSpPr>
        <p:spPr>
          <a:xfrm>
            <a:off x="189214" y="912275"/>
            <a:ext cx="6405550"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Tips for publishing success (</a:t>
            </a:r>
            <a:r>
              <a:rPr lang="en-GB" sz="1800" dirty="0">
                <a:solidFill>
                  <a:schemeClr val="bg1">
                    <a:lumMod val="75000"/>
                  </a:schemeClr>
                </a:solidFill>
                <a:latin typeface="Calibri"/>
                <a:ea typeface="Calibri"/>
                <a:cs typeface="Calibri"/>
                <a:sym typeface="Calibri"/>
              </a:rPr>
              <a:t>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dk1"/>
              </a:solidFill>
              <a:latin typeface="Calibri"/>
              <a:ea typeface="Calibri"/>
              <a:cs typeface="Calibri"/>
              <a:sym typeface="Calibri"/>
            </a:endParaRPr>
          </a:p>
          <a:p>
            <a:pPr marL="114300" lvl="0">
              <a:lnSpc>
                <a:spcPct val="115000"/>
              </a:lnSpc>
              <a:buClr>
                <a:schemeClr val="dk1"/>
              </a:buClr>
              <a:buSzPts val="1800"/>
            </a:pPr>
            <a:r>
              <a:rPr lang="en-GB" sz="1800" dirty="0">
                <a:solidFill>
                  <a:schemeClr val="dk1"/>
                </a:solidFill>
                <a:latin typeface="Calibri"/>
                <a:ea typeface="Calibri"/>
                <a:cs typeface="Calibri"/>
                <a:sym typeface="Calibri"/>
              </a:rPr>
              <a:t>Closing remarks / Optional: lunch - r</a:t>
            </a:r>
            <a:r>
              <a:rPr lang="en-GB" sz="1800" b="0" i="0" u="none" strike="noStrike" cap="none" dirty="0">
                <a:solidFill>
                  <a:schemeClr val="dk1"/>
                </a:solidFill>
                <a:latin typeface="Calibri"/>
                <a:ea typeface="Calibri"/>
                <a:cs typeface="Calibri"/>
                <a:sym typeface="Calibri"/>
              </a:rPr>
              <a:t>elocate to Library cafeteria</a:t>
            </a:r>
            <a:endParaRPr sz="1800" b="1" i="1" u="none" strike="noStrike" cap="none" dirty="0">
              <a:solidFill>
                <a:schemeClr val="dk2"/>
              </a:solidFill>
              <a:latin typeface="Arial"/>
              <a:ea typeface="Arial"/>
              <a:cs typeface="Arial"/>
              <a:sym typeface="Arial"/>
            </a:endParaRPr>
          </a:p>
        </p:txBody>
      </p:sp>
      <p:pic>
        <p:nvPicPr>
          <p:cNvPr id="3" name="Graphic 2" descr="Bow with solid fill">
            <a:extLst>
              <a:ext uri="{FF2B5EF4-FFF2-40B4-BE49-F238E27FC236}">
                <a16:creationId xmlns:a16="http://schemas.microsoft.com/office/drawing/2014/main" id="{C708B4A3-9E11-9598-52A0-AE23567337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11995" y="2534513"/>
            <a:ext cx="914400" cy="914400"/>
          </a:xfrm>
          <a:prstGeom prst="rect">
            <a:avLst/>
          </a:prstGeom>
        </p:spPr>
      </p:pic>
      <p:sp>
        <p:nvSpPr>
          <p:cNvPr id="5" name="Rectangle 4">
            <a:extLst>
              <a:ext uri="{FF2B5EF4-FFF2-40B4-BE49-F238E27FC236}">
                <a16:creationId xmlns:a16="http://schemas.microsoft.com/office/drawing/2014/main" id="{EE846363-87CD-4FFC-72E5-B39F154E8893}"/>
              </a:ext>
            </a:extLst>
          </p:cNvPr>
          <p:cNvSpPr/>
          <p:nvPr/>
        </p:nvSpPr>
        <p:spPr>
          <a:xfrm>
            <a:off x="5825765" y="1694587"/>
            <a:ext cx="2300630" cy="1754326"/>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WRAP</a:t>
            </a:r>
          </a:p>
          <a:p>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UP!</a:t>
            </a:r>
          </a:p>
        </p:txBody>
      </p:sp>
    </p:spTree>
    <p:extLst>
      <p:ext uri="{BB962C8B-B14F-4D97-AF65-F5344CB8AC3E}">
        <p14:creationId xmlns:p14="http://schemas.microsoft.com/office/powerpoint/2010/main" val="37940311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31F57F9B-B0CB-6F51-B08E-56144073210B}"/>
            </a:ext>
          </a:extLst>
        </p:cNvPr>
        <p:cNvGrpSpPr/>
        <p:nvPr/>
      </p:nvGrpSpPr>
      <p:grpSpPr>
        <a:xfrm>
          <a:off x="0" y="0"/>
          <a:ext cx="0" cy="0"/>
          <a:chOff x="0" y="0"/>
          <a:chExt cx="0" cy="0"/>
        </a:xfrm>
      </p:grpSpPr>
      <p:sp>
        <p:nvSpPr>
          <p:cNvPr id="113" name="Google Shape;113;p7">
            <a:extLst>
              <a:ext uri="{FF2B5EF4-FFF2-40B4-BE49-F238E27FC236}">
                <a16:creationId xmlns:a16="http://schemas.microsoft.com/office/drawing/2014/main" id="{ACE0B13F-A59F-C51F-2986-0A30E5E573B5}"/>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GOALS</a:t>
            </a:r>
            <a:endParaRPr sz="6100" i="1" dirty="0"/>
          </a:p>
        </p:txBody>
      </p:sp>
      <p:sp>
        <p:nvSpPr>
          <p:cNvPr id="114" name="Google Shape;114;p7">
            <a:extLst>
              <a:ext uri="{FF2B5EF4-FFF2-40B4-BE49-F238E27FC236}">
                <a16:creationId xmlns:a16="http://schemas.microsoft.com/office/drawing/2014/main" id="{A5DCF182-FF40-B459-712D-A3AAEEF0991E}"/>
              </a:ext>
            </a:extLst>
          </p:cNvPr>
          <p:cNvSpPr txBox="1"/>
          <p:nvPr/>
        </p:nvSpPr>
        <p:spPr>
          <a:xfrm>
            <a:off x="311700" y="1156050"/>
            <a:ext cx="8301000" cy="3210849"/>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900" b="0" i="0" u="none" strike="noStrike" cap="none" dirty="0">
              <a:solidFill>
                <a:schemeClr val="tx1"/>
              </a:solidFill>
              <a:highlight>
                <a:srgbClr val="FFFFFF"/>
              </a:highlight>
              <a:latin typeface="Calibri"/>
              <a:ea typeface="Calibri"/>
              <a:cs typeface="Calibri"/>
              <a:sym typeface="Calibri"/>
            </a:endParaRPr>
          </a:p>
          <a:p>
            <a:pPr marL="457200" lvl="0" indent="-349250">
              <a:lnSpc>
                <a:spcPct val="115000"/>
              </a:lnSpc>
              <a:buClr>
                <a:schemeClr val="dk1"/>
              </a:buClr>
              <a:buSzPts val="1900"/>
              <a:buFont typeface="Calibri"/>
              <a:buAutoNum type="arabicPeriod"/>
            </a:pPr>
            <a:r>
              <a:rPr lang="en-GB" sz="1900" dirty="0">
                <a:solidFill>
                  <a:schemeClr val="tx1"/>
                </a:solidFill>
                <a:highlight>
                  <a:srgbClr val="FFFFFF"/>
                </a:highlight>
                <a:latin typeface="Calibri"/>
                <a:ea typeface="Calibri"/>
                <a:cs typeface="Calibri"/>
                <a:sym typeface="Calibri"/>
              </a:rPr>
              <a:t>Share hopes for, and experiences with barriers to, publishing as ECRs, and discuss ways we can overcome the barriers.</a:t>
            </a:r>
            <a:endParaRPr sz="1900" b="0" i="0" u="none" strike="noStrike" cap="none" dirty="0">
              <a:solidFill>
                <a:schemeClr val="tx1"/>
              </a:solidFill>
              <a:highlight>
                <a:srgbClr val="FFFFFF"/>
              </a:highlight>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highlight>
                  <a:srgbClr val="FFFFFF"/>
                </a:highlight>
                <a:latin typeface="Calibri"/>
                <a:ea typeface="Calibri"/>
                <a:cs typeface="Calibri"/>
                <a:sym typeface="Calibri"/>
              </a:rPr>
              <a:t>To better understand the structure of scientific publishing, including changes in recent decades, journal mechanics, and possible alternatives. </a:t>
            </a:r>
            <a:endParaRPr sz="1900" b="0" i="0" u="none" strike="noStrike" cap="none" dirty="0">
              <a:solidFill>
                <a:schemeClr val="tx1"/>
              </a:solidFill>
              <a:highlight>
                <a:srgbClr val="FFFFFF"/>
              </a:highlight>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highlight>
                  <a:srgbClr val="FFFFFF"/>
                </a:highlight>
                <a:latin typeface="Calibri"/>
                <a:ea typeface="Calibri"/>
                <a:cs typeface="Calibri"/>
                <a:sym typeface="Calibri"/>
              </a:rPr>
              <a:t>Be positioned to have greater success in publishing in your first choice journal. </a:t>
            </a:r>
            <a:endParaRPr sz="1900" b="0" i="0" u="none" strike="noStrike" cap="none" dirty="0">
              <a:solidFill>
                <a:schemeClr val="tx1"/>
              </a:solidFill>
              <a:highlight>
                <a:srgbClr val="FFFFFF"/>
              </a:highlight>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highlight>
                  <a:srgbClr val="FFFFFF"/>
                </a:highlight>
                <a:latin typeface="Calibri"/>
                <a:ea typeface="Calibri"/>
                <a:cs typeface="Calibri"/>
                <a:sym typeface="Calibri"/>
              </a:rPr>
              <a:t>Make some new friends to hang out with over the coming days!</a:t>
            </a:r>
            <a:endParaRPr sz="1900" b="0" i="0" u="none" strike="noStrike" cap="none" dirty="0">
              <a:solidFill>
                <a:schemeClr val="tx1"/>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r>
              <a:rPr lang="en-GB" sz="1900" b="0" i="0" u="none" strike="noStrike" cap="none" dirty="0">
                <a:solidFill>
                  <a:schemeClr val="tx1"/>
                </a:solidFill>
                <a:highlight>
                  <a:srgbClr val="FFFFFF"/>
                </a:highlight>
                <a:latin typeface="Calibri"/>
                <a:ea typeface="Calibri"/>
                <a:cs typeface="Calibri"/>
                <a:sym typeface="Calibri"/>
              </a:rPr>
              <a:t> </a:t>
            </a:r>
            <a:endParaRPr sz="1900" b="1" i="1"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240617458"/>
      </p:ext>
    </p:extLst>
  </p:cSld>
  <p:clrMapOvr>
    <a:masterClrMapping/>
  </p:clrMapOvr>
  <p:extLst>
    <p:ext uri="{6950BFC3-D8DA-4A85-94F7-54DA5524770B}">
      <p188:commentRel xmlns:p188="http://schemas.microsoft.com/office/powerpoint/2018/8/main" r:id="rId3"/>
    </p:ext>
  </p:extLs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2" name="Google Shape;113;p7">
            <a:extLst>
              <a:ext uri="{FF2B5EF4-FFF2-40B4-BE49-F238E27FC236}">
                <a16:creationId xmlns:a16="http://schemas.microsoft.com/office/drawing/2014/main" id="{70B98B1B-F1C3-1F78-5A45-6A70FA095B8D}"/>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Take-home messages</a:t>
            </a:r>
            <a:endParaRPr sz="6100" i="1" dirty="0"/>
          </a:p>
        </p:txBody>
      </p:sp>
      <p:sp>
        <p:nvSpPr>
          <p:cNvPr id="3" name="Google Shape;114;p7">
            <a:extLst>
              <a:ext uri="{FF2B5EF4-FFF2-40B4-BE49-F238E27FC236}">
                <a16:creationId xmlns:a16="http://schemas.microsoft.com/office/drawing/2014/main" id="{EFA20DE2-BEE8-D456-5B3F-D8FAB5BA5D74}"/>
              </a:ext>
            </a:extLst>
          </p:cNvPr>
          <p:cNvSpPr txBox="1"/>
          <p:nvPr/>
        </p:nvSpPr>
        <p:spPr>
          <a:xfrm>
            <a:off x="311700" y="1156050"/>
            <a:ext cx="8301000" cy="253835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900" b="0" i="0" u="none" strike="noStrike" cap="none" dirty="0">
              <a:solidFill>
                <a:schemeClr val="tx1"/>
              </a:solidFill>
              <a:latin typeface="Calibri"/>
              <a:ea typeface="Calibri"/>
              <a:cs typeface="Calibri"/>
              <a:sym typeface="Calibri"/>
            </a:endParaRPr>
          </a:p>
          <a:p>
            <a:pPr marL="457200" lvl="0" indent="-349250">
              <a:lnSpc>
                <a:spcPct val="115000"/>
              </a:lnSpc>
              <a:buClr>
                <a:schemeClr val="dk1"/>
              </a:buClr>
              <a:buSzPts val="1900"/>
              <a:buFont typeface="Calibri"/>
              <a:buAutoNum type="arabicPeriod"/>
            </a:pPr>
            <a:r>
              <a:rPr lang="en-US" sz="1900" dirty="0">
                <a:solidFill>
                  <a:schemeClr val="tx1"/>
                </a:solidFill>
                <a:latin typeface="Calibri"/>
                <a:ea typeface="Calibri"/>
                <a:cs typeface="Calibri"/>
                <a:sym typeface="Calibri"/>
              </a:rPr>
              <a:t>Editors are first and foremost people, researchers, authors</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Editors are here to help (not ‘gatekeepers’) – you can write to them / we can correspond (judiciously).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It’s our responsibility to know the ropes </a:t>
            </a:r>
            <a:r>
              <a:rPr lang="en-GB" sz="1900" dirty="0">
                <a:solidFill>
                  <a:schemeClr val="tx1"/>
                </a:solidFill>
                <a:latin typeface="Calibri"/>
                <a:ea typeface="Calibri"/>
                <a:cs typeface="Calibri"/>
                <a:sym typeface="Calibri"/>
              </a:rPr>
              <a:t>as authors</a:t>
            </a:r>
            <a:r>
              <a:rPr lang="en-GB" sz="1900" b="0" i="0" u="none" strike="noStrike" cap="none" dirty="0">
                <a:solidFill>
                  <a:schemeClr val="tx1"/>
                </a:solidFill>
                <a:latin typeface="Calibri"/>
                <a:ea typeface="Calibri"/>
                <a:cs typeface="Calibri"/>
                <a:sym typeface="Calibri"/>
              </a:rPr>
              <a:t>.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Develop a philosophy on authorship (and reviewing, editing, publishing)!</a:t>
            </a:r>
            <a:endParaRPr sz="1900" b="0" i="0" u="none" strike="noStrike" cap="none" dirty="0">
              <a:solidFill>
                <a:schemeClr val="tx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r>
              <a:rPr lang="en-GB" sz="1900" b="0" i="0" u="none" strike="noStrike" cap="none" dirty="0">
                <a:solidFill>
                  <a:schemeClr val="tx1"/>
                </a:solidFill>
                <a:latin typeface="Calibri"/>
                <a:ea typeface="Calibri"/>
                <a:cs typeface="Calibri"/>
                <a:sym typeface="Calibri"/>
              </a:rPr>
              <a:t> </a:t>
            </a:r>
            <a:endParaRPr sz="1900" b="1" i="1" u="none" strike="noStrike" cap="none" dirty="0">
              <a:solidFill>
                <a:schemeClr val="tx1"/>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98">
          <a:extLst>
            <a:ext uri="{FF2B5EF4-FFF2-40B4-BE49-F238E27FC236}">
              <a16:creationId xmlns:a16="http://schemas.microsoft.com/office/drawing/2014/main" id="{9ECED0C1-DB8B-C54C-25BE-FB7E058A4D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58A13BF-2C5A-3DE2-7250-D792450743E8}"/>
              </a:ext>
            </a:extLst>
          </p:cNvPr>
          <p:cNvSpPr txBox="1"/>
          <p:nvPr/>
        </p:nvSpPr>
        <p:spPr>
          <a:xfrm>
            <a:off x="686784" y="263426"/>
            <a:ext cx="7385355" cy="4832092"/>
          </a:xfrm>
          <a:prstGeom prst="rect">
            <a:avLst/>
          </a:prstGeom>
          <a:noFill/>
        </p:spPr>
        <p:txBody>
          <a:bodyPr wrap="none" rtlCol="0">
            <a:spAutoFit/>
          </a:bodyPr>
          <a:lstStyle/>
          <a:p>
            <a:r>
              <a:rPr lang="en-US" sz="2800" b="1" dirty="0"/>
              <a:t>OPPORTUNITIES:</a:t>
            </a:r>
          </a:p>
          <a:p>
            <a:endParaRPr lang="en-US" dirty="0"/>
          </a:p>
          <a:p>
            <a:endParaRPr lang="en-US" dirty="0"/>
          </a:p>
          <a:p>
            <a:r>
              <a:rPr lang="en-US" b="1" dirty="0"/>
              <a:t>PEEER</a:t>
            </a:r>
          </a:p>
          <a:p>
            <a:r>
              <a:rPr lang="en-US" dirty="0"/>
              <a:t>Sign up </a:t>
            </a:r>
            <a:r>
              <a:rPr lang="en-US" dirty="0">
                <a:hlinkClick r:id="rId3"/>
              </a:rPr>
              <a:t>https://peeer.net/the-peeer-team/</a:t>
            </a:r>
            <a:r>
              <a:rPr lang="en-US" dirty="0"/>
              <a:t> </a:t>
            </a:r>
          </a:p>
          <a:p>
            <a:r>
              <a:rPr lang="en-US" dirty="0"/>
              <a:t>Offer workshops</a:t>
            </a:r>
          </a:p>
          <a:p>
            <a:r>
              <a:rPr lang="en-US" dirty="0"/>
              <a:t>Create other resources; share</a:t>
            </a:r>
          </a:p>
          <a:p>
            <a:br>
              <a:rPr lang="en-US" dirty="0"/>
            </a:br>
            <a:r>
              <a:rPr lang="en-US" b="1" dirty="0"/>
              <a:t>FAB</a:t>
            </a:r>
          </a:p>
          <a:p>
            <a:r>
              <a:rPr lang="en-US" dirty="0"/>
              <a:t>Sign up </a:t>
            </a:r>
            <a:r>
              <a:rPr lang="en-US" dirty="0">
                <a:hlinkClick r:id="rId4"/>
              </a:rPr>
              <a:t>https://freeassociationbiogeography.org/2024/10/10/fab/</a:t>
            </a:r>
            <a:r>
              <a:rPr lang="en-US" dirty="0"/>
              <a:t> </a:t>
            </a:r>
          </a:p>
          <a:p>
            <a:r>
              <a:rPr lang="en-US" dirty="0"/>
              <a:t>Promote the site, ideas, to your colleagues, other societies</a:t>
            </a:r>
          </a:p>
          <a:p>
            <a:endParaRPr lang="en-US" dirty="0"/>
          </a:p>
          <a:p>
            <a:r>
              <a:rPr lang="en-US" b="1" dirty="0"/>
              <a:t>BIOGEOGRAPHY</a:t>
            </a:r>
            <a:r>
              <a:rPr lang="en-US" dirty="0"/>
              <a:t> </a:t>
            </a:r>
            <a:r>
              <a:rPr lang="en-US" dirty="0">
                <a:hlinkClick r:id="rId5"/>
              </a:rPr>
              <a:t>https://biog.journals.sup.org/index.php/biog/</a:t>
            </a:r>
            <a:r>
              <a:rPr lang="en-US" dirty="0"/>
              <a:t> </a:t>
            </a:r>
          </a:p>
          <a:p>
            <a:r>
              <a:rPr lang="en-US" dirty="0"/>
              <a:t>do ad hoc reviews – </a:t>
            </a:r>
          </a:p>
          <a:p>
            <a:r>
              <a:rPr lang="en-US" dirty="0"/>
              <a:t>Join our review board – </a:t>
            </a:r>
          </a:p>
          <a:p>
            <a:endParaRPr lang="en-US" dirty="0"/>
          </a:p>
          <a:p>
            <a:r>
              <a:rPr lang="en-US" b="1" dirty="0"/>
              <a:t>BIOGEOGRAPHY.NEWS</a:t>
            </a:r>
            <a:r>
              <a:rPr lang="en-US" dirty="0"/>
              <a:t> </a:t>
            </a:r>
            <a:r>
              <a:rPr lang="en-US" dirty="0">
                <a:hlinkClick r:id="rId6"/>
              </a:rPr>
              <a:t>https://biogeographynews.org/</a:t>
            </a:r>
            <a:r>
              <a:rPr lang="en-US" dirty="0"/>
              <a:t> </a:t>
            </a:r>
          </a:p>
          <a:p>
            <a:r>
              <a:rPr lang="en-US" dirty="0"/>
              <a:t>Highlight your work – </a:t>
            </a:r>
          </a:p>
          <a:p>
            <a:r>
              <a:rPr lang="en-US" dirty="0"/>
              <a:t>Build a cross-platform community – </a:t>
            </a:r>
          </a:p>
          <a:p>
            <a:endParaRPr lang="en-US" dirty="0"/>
          </a:p>
          <a:p>
            <a:r>
              <a:rPr lang="en-US" dirty="0"/>
              <a:t>Come chat with us during the meeting … at our table outside, grab us during breaks, </a:t>
            </a:r>
            <a:r>
              <a:rPr lang="en-US" dirty="0" err="1"/>
              <a:t>etc</a:t>
            </a:r>
            <a:r>
              <a:rPr lang="en-US" dirty="0"/>
              <a:t> …</a:t>
            </a:r>
          </a:p>
        </p:txBody>
      </p:sp>
    </p:spTree>
    <p:extLst>
      <p:ext uri="{BB962C8B-B14F-4D97-AF65-F5344CB8AC3E}">
        <p14:creationId xmlns:p14="http://schemas.microsoft.com/office/powerpoint/2010/main" val="26361908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387916"/>
            <a:ext cx="8520600" cy="1137300"/>
          </a:xfrm>
          <a:prstGeom prst="rect">
            <a:avLst/>
          </a:prstGeom>
        </p:spPr>
        <p:txBody>
          <a:bodyPr spcFirstLastPara="1" wrap="square" lIns="91425" tIns="91425" rIns="91425" bIns="91425" anchor="b" anchorCtr="0">
            <a:noAutofit/>
          </a:bodyPr>
          <a:lstStyle/>
          <a:p>
            <a:pPr marL="0" lvl="0" indent="0" algn="ctr" rtl="0">
              <a:lnSpc>
                <a:spcPct val="115000"/>
              </a:lnSpc>
              <a:spcBef>
                <a:spcPts val="2400"/>
              </a:spcBef>
              <a:spcAft>
                <a:spcPts val="600"/>
              </a:spcAft>
              <a:buClr>
                <a:schemeClr val="dk1"/>
              </a:buClr>
              <a:buSzPts val="1100"/>
              <a:buFont typeface="Arial"/>
              <a:buNone/>
            </a:pPr>
            <a:r>
              <a:rPr lang="en" sz="2400" b="1" i="1" dirty="0"/>
              <a:t>PEEER: Publishing for an Ethical and Equitable Environment in Research</a:t>
            </a:r>
            <a:endParaRPr sz="2400" dirty="0"/>
          </a:p>
        </p:txBody>
      </p:sp>
      <p:sp>
        <p:nvSpPr>
          <p:cNvPr id="55" name="Google Shape;55;p13"/>
          <p:cNvSpPr txBox="1">
            <a:spLocks noGrp="1"/>
          </p:cNvSpPr>
          <p:nvPr>
            <p:ph type="subTitle" idx="1"/>
          </p:nvPr>
        </p:nvSpPr>
        <p:spPr>
          <a:xfrm>
            <a:off x="2613434" y="1359199"/>
            <a:ext cx="5931125" cy="1846187"/>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Clr>
                <a:schemeClr val="dk1"/>
              </a:buClr>
              <a:buSzPts val="1100"/>
              <a:buFont typeface="Arial"/>
              <a:buNone/>
            </a:pPr>
            <a:r>
              <a:rPr lang="en" sz="1800" dirty="0">
                <a:solidFill>
                  <a:schemeClr val="dk1"/>
                </a:solidFill>
                <a:latin typeface="Calibri"/>
                <a:ea typeface="Calibri"/>
                <a:cs typeface="Calibri"/>
                <a:sym typeface="Calibri"/>
              </a:rPr>
              <a:t>To build a community of authors, editors, reviewers, libraries, publishers, and societies to support affordable and equitable access plus a healthy scientific and research community. </a:t>
            </a:r>
            <a:br>
              <a:rPr lang="en" sz="1800" dirty="0">
                <a:solidFill>
                  <a:schemeClr val="dk1"/>
                </a:solidFill>
                <a:latin typeface="Calibri"/>
                <a:ea typeface="Calibri"/>
                <a:cs typeface="Calibri"/>
                <a:sym typeface="Calibri"/>
              </a:rPr>
            </a:br>
            <a:r>
              <a:rPr lang="en" sz="1800" dirty="0">
                <a:solidFill>
                  <a:schemeClr val="dk1"/>
                </a:solidFill>
                <a:latin typeface="Calibri"/>
                <a:ea typeface="Calibri"/>
                <a:cs typeface="Calibri"/>
                <a:sym typeface="Calibri"/>
              </a:rPr>
              <a:t>In doing so, to change scientific publishing for the better.</a:t>
            </a:r>
            <a:endParaRPr sz="1800" dirty="0">
              <a:solidFill>
                <a:schemeClr val="dk1"/>
              </a:solidFill>
              <a:latin typeface="Calibri"/>
              <a:ea typeface="Calibri"/>
              <a:cs typeface="Calibri"/>
              <a:sym typeface="Calibri"/>
            </a:endParaRPr>
          </a:p>
          <a:p>
            <a:pPr marL="0" lvl="0" indent="0" algn="l" rtl="0">
              <a:spcBef>
                <a:spcPts val="600"/>
              </a:spcBef>
              <a:spcAft>
                <a:spcPts val="0"/>
              </a:spcAft>
              <a:buNone/>
            </a:pPr>
            <a:endParaRPr sz="1800" dirty="0">
              <a:latin typeface="Calibri"/>
              <a:ea typeface="Calibri"/>
              <a:cs typeface="Calibri"/>
              <a:sym typeface="Calibri"/>
            </a:endParaRPr>
          </a:p>
        </p:txBody>
      </p:sp>
      <p:pic>
        <p:nvPicPr>
          <p:cNvPr id="56" name="Google Shape;56;p13"/>
          <p:cNvPicPr preferRelativeResize="0"/>
          <p:nvPr/>
        </p:nvPicPr>
        <p:blipFill>
          <a:blip r:embed="rId3">
            <a:alphaModFix/>
          </a:blip>
          <a:stretch>
            <a:fillRect/>
          </a:stretch>
        </p:blipFill>
        <p:spPr>
          <a:xfrm>
            <a:off x="791725" y="1629061"/>
            <a:ext cx="1576325" cy="1576325"/>
          </a:xfrm>
          <a:prstGeom prst="rect">
            <a:avLst/>
          </a:prstGeom>
          <a:noFill/>
          <a:ln>
            <a:noFill/>
          </a:ln>
        </p:spPr>
      </p:pic>
      <p:pic>
        <p:nvPicPr>
          <p:cNvPr id="58" name="Google Shape;58;p13"/>
          <p:cNvPicPr preferRelativeResize="0"/>
          <p:nvPr/>
        </p:nvPicPr>
        <p:blipFill rotWithShape="1">
          <a:blip r:embed="rId4">
            <a:alphaModFix/>
          </a:blip>
          <a:srcRect t="2402" b="25458"/>
          <a:stretch/>
        </p:blipFill>
        <p:spPr>
          <a:xfrm>
            <a:off x="791725" y="3526901"/>
            <a:ext cx="1181100" cy="1190625"/>
          </a:xfrm>
          <a:prstGeom prst="rect">
            <a:avLst/>
          </a:prstGeom>
          <a:noFill/>
          <a:ln>
            <a:noFill/>
          </a:ln>
        </p:spPr>
      </p:pic>
      <p:sp>
        <p:nvSpPr>
          <p:cNvPr id="59" name="Google Shape;59;p13"/>
          <p:cNvSpPr txBox="1"/>
          <p:nvPr/>
        </p:nvSpPr>
        <p:spPr>
          <a:xfrm>
            <a:off x="4858175" y="3988516"/>
            <a:ext cx="3844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60" name="Google Shape;60;p13"/>
          <p:cNvSpPr txBox="1"/>
          <p:nvPr/>
        </p:nvSpPr>
        <p:spPr>
          <a:xfrm>
            <a:off x="6100500" y="4406357"/>
            <a:ext cx="2731800" cy="392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700" dirty="0">
                <a:solidFill>
                  <a:srgbClr val="4A86E8"/>
                </a:solidFill>
              </a:rPr>
              <a:t>#</a:t>
            </a:r>
            <a:r>
              <a:rPr lang="en" sz="1700" dirty="0" err="1">
                <a:solidFill>
                  <a:srgbClr val="4A86E8"/>
                </a:solidFill>
              </a:rPr>
              <a:t>BetterPublishing</a:t>
            </a:r>
            <a:endParaRPr lang="en" sz="1700" dirty="0">
              <a:solidFill>
                <a:srgbClr val="4A86E8"/>
              </a:solidFill>
            </a:endParaRPr>
          </a:p>
          <a:p>
            <a:pPr marL="0" lvl="0" indent="0" algn="ctr" rtl="0">
              <a:lnSpc>
                <a:spcPct val="115000"/>
              </a:lnSpc>
              <a:spcBef>
                <a:spcPts val="0"/>
              </a:spcBef>
              <a:spcAft>
                <a:spcPts val="0"/>
              </a:spcAft>
              <a:buNone/>
            </a:pPr>
            <a:r>
              <a:rPr lang="en" sz="1700" dirty="0" err="1">
                <a:solidFill>
                  <a:srgbClr val="4A86E8"/>
                </a:solidFill>
              </a:rPr>
              <a:t>peeeresearch@gmail.com</a:t>
            </a:r>
            <a:endParaRPr sz="1700" dirty="0">
              <a:solidFill>
                <a:srgbClr val="4A86E8"/>
              </a:solidFill>
            </a:endParaRPr>
          </a:p>
        </p:txBody>
      </p:sp>
      <p:sp>
        <p:nvSpPr>
          <p:cNvPr id="2" name="Google Shape;546;p73">
            <a:extLst>
              <a:ext uri="{FF2B5EF4-FFF2-40B4-BE49-F238E27FC236}">
                <a16:creationId xmlns:a16="http://schemas.microsoft.com/office/drawing/2014/main" id="{E2985E85-0B13-8CA2-84A2-40F91F067FAD}"/>
              </a:ext>
            </a:extLst>
          </p:cNvPr>
          <p:cNvSpPr txBox="1">
            <a:spLocks/>
          </p:cNvSpPr>
          <p:nvPr/>
        </p:nvSpPr>
        <p:spPr>
          <a:xfrm>
            <a:off x="2689160" y="3422541"/>
            <a:ext cx="3918450" cy="14880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lnSpc>
                <a:spcPct val="80000"/>
              </a:lnSpc>
              <a:buSzPts val="605"/>
            </a:pPr>
            <a:r>
              <a:rPr lang="en-US" sz="1300" dirty="0">
                <a:solidFill>
                  <a:srgbClr val="6D9EEB"/>
                </a:solidFill>
                <a:hlinkClick r:id="rId5"/>
              </a:rPr>
              <a:t>https://peeer.net/</a:t>
            </a:r>
            <a:r>
              <a:rPr lang="en-US" sz="1300" dirty="0">
                <a:solidFill>
                  <a:srgbClr val="6D9EEB"/>
                </a:solidFill>
              </a:rPr>
              <a:t> </a:t>
            </a: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a:t>
            </a:r>
            <a:r>
              <a:rPr lang="en-US" sz="1300" dirty="0" err="1">
                <a:solidFill>
                  <a:srgbClr val="6D9EEB"/>
                </a:solidFill>
              </a:rPr>
              <a:t>peeer</a:t>
            </a:r>
            <a:r>
              <a:rPr lang="en-US" sz="1300" dirty="0">
                <a:solidFill>
                  <a:srgbClr val="6D9EEB"/>
                </a:solidFill>
              </a:rPr>
              <a:t> (https://</a:t>
            </a:r>
            <a:r>
              <a:rPr lang="en-US" sz="1300" dirty="0" err="1">
                <a:solidFill>
                  <a:srgbClr val="6D9EEB"/>
                </a:solidFill>
              </a:rPr>
              <a:t>x.com</a:t>
            </a:r>
            <a:r>
              <a:rPr lang="en-US" sz="1300" dirty="0">
                <a:solidFill>
                  <a:srgbClr val="6D9EEB"/>
                </a:solidFill>
              </a:rPr>
              <a:t>/peeer295544)</a:t>
            </a: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a:t>
            </a:r>
            <a:r>
              <a:rPr lang="en-US" sz="1300" dirty="0" err="1">
                <a:solidFill>
                  <a:srgbClr val="6D9EEB"/>
                </a:solidFill>
              </a:rPr>
              <a:t>peeer.bsky.social</a:t>
            </a:r>
            <a:endParaRPr lang="en-US" sz="1300" dirty="0">
              <a:solidFill>
                <a:srgbClr val="6D9EEB"/>
              </a:solidFill>
            </a:endParaRP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@PEEER</a:t>
            </a:r>
          </a:p>
          <a:p>
            <a:pPr marL="0" indent="0" algn="l">
              <a:lnSpc>
                <a:spcPct val="80000"/>
              </a:lnSpc>
              <a:buSzPts val="605"/>
            </a:pPr>
            <a:endParaRPr lang="en-US" sz="1300" dirty="0">
              <a:solidFill>
                <a:srgbClr val="FF0000"/>
              </a:solidFill>
            </a:endParaRPr>
          </a:p>
        </p:txBody>
      </p:sp>
      <p:grpSp>
        <p:nvGrpSpPr>
          <p:cNvPr id="3" name="Group 2">
            <a:extLst>
              <a:ext uri="{FF2B5EF4-FFF2-40B4-BE49-F238E27FC236}">
                <a16:creationId xmlns:a16="http://schemas.microsoft.com/office/drawing/2014/main" id="{AFB4B8C1-DDBE-13A8-488F-9555CA0BEED7}"/>
              </a:ext>
            </a:extLst>
          </p:cNvPr>
          <p:cNvGrpSpPr/>
          <p:nvPr/>
        </p:nvGrpSpPr>
        <p:grpSpPr>
          <a:xfrm>
            <a:off x="2725125" y="3741253"/>
            <a:ext cx="1150686" cy="987973"/>
            <a:chOff x="418150" y="3097100"/>
            <a:chExt cx="1119300" cy="961025"/>
          </a:xfrm>
        </p:grpSpPr>
        <p:pic>
          <p:nvPicPr>
            <p:cNvPr id="4" name="Google Shape;550;p73">
              <a:extLst>
                <a:ext uri="{FF2B5EF4-FFF2-40B4-BE49-F238E27FC236}">
                  <a16:creationId xmlns:a16="http://schemas.microsoft.com/office/drawing/2014/main" id="{5C3FE06F-1F82-ED07-5772-FF41406C590C}"/>
                </a:ext>
              </a:extLst>
            </p:cNvPr>
            <p:cNvPicPr preferRelativeResize="0"/>
            <p:nvPr/>
          </p:nvPicPr>
          <p:blipFill>
            <a:blip r:embed="rId6">
              <a:alphaModFix/>
            </a:blip>
            <a:stretch>
              <a:fillRect/>
            </a:stretch>
          </p:blipFill>
          <p:spPr>
            <a:xfrm>
              <a:off x="418150" y="3772950"/>
              <a:ext cx="1119300" cy="285175"/>
            </a:xfrm>
            <a:prstGeom prst="rect">
              <a:avLst/>
            </a:prstGeom>
            <a:noFill/>
            <a:ln>
              <a:noFill/>
            </a:ln>
          </p:spPr>
        </p:pic>
        <p:pic>
          <p:nvPicPr>
            <p:cNvPr id="5" name="Google Shape;551;p73">
              <a:extLst>
                <a:ext uri="{FF2B5EF4-FFF2-40B4-BE49-F238E27FC236}">
                  <a16:creationId xmlns:a16="http://schemas.microsoft.com/office/drawing/2014/main" id="{40297FA6-F80E-6E33-441C-A7FFCFF74904}"/>
                </a:ext>
              </a:extLst>
            </p:cNvPr>
            <p:cNvPicPr preferRelativeResize="0"/>
            <p:nvPr/>
          </p:nvPicPr>
          <p:blipFill rotWithShape="1">
            <a:blip r:embed="rId7">
              <a:alphaModFix/>
            </a:blip>
            <a:srcRect l="22619" t="36784" r="26629" b="38269"/>
            <a:stretch/>
          </p:blipFill>
          <p:spPr>
            <a:xfrm>
              <a:off x="418150" y="3396625"/>
              <a:ext cx="1107466" cy="285174"/>
            </a:xfrm>
            <a:prstGeom prst="rect">
              <a:avLst/>
            </a:prstGeom>
            <a:noFill/>
            <a:ln>
              <a:noFill/>
            </a:ln>
          </p:spPr>
        </p:pic>
        <p:pic>
          <p:nvPicPr>
            <p:cNvPr id="6" name="Google Shape;552;p73">
              <a:extLst>
                <a:ext uri="{FF2B5EF4-FFF2-40B4-BE49-F238E27FC236}">
                  <a16:creationId xmlns:a16="http://schemas.microsoft.com/office/drawing/2014/main" id="{E167D2C7-DCA2-A250-96DA-FBC4D14B8A96}"/>
                </a:ext>
              </a:extLst>
            </p:cNvPr>
            <p:cNvPicPr preferRelativeResize="0"/>
            <p:nvPr/>
          </p:nvPicPr>
          <p:blipFill>
            <a:blip r:embed="rId8">
              <a:alphaModFix/>
            </a:blip>
            <a:stretch>
              <a:fillRect/>
            </a:stretch>
          </p:blipFill>
          <p:spPr>
            <a:xfrm>
              <a:off x="458226" y="3097100"/>
              <a:ext cx="235375" cy="240548"/>
            </a:xfrm>
            <a:prstGeom prst="rect">
              <a:avLst/>
            </a:prstGeom>
            <a:noFill/>
            <a:ln>
              <a:noFill/>
            </a:ln>
          </p:spPr>
        </p:pic>
      </p:grpSp>
      <p:sp>
        <p:nvSpPr>
          <p:cNvPr id="8" name="Rectangle 7">
            <a:extLst>
              <a:ext uri="{FF2B5EF4-FFF2-40B4-BE49-F238E27FC236}">
                <a16:creationId xmlns:a16="http://schemas.microsoft.com/office/drawing/2014/main" id="{1AF71282-D548-5830-07A4-371E559E1B9E}"/>
              </a:ext>
            </a:extLst>
          </p:cNvPr>
          <p:cNvSpPr/>
          <p:nvPr/>
        </p:nvSpPr>
        <p:spPr>
          <a:xfrm>
            <a:off x="2613434" y="4387957"/>
            <a:ext cx="2244741" cy="8342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1658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 university&#10;&#10;AI-generated content may be incorrect.">
            <a:extLst>
              <a:ext uri="{FF2B5EF4-FFF2-40B4-BE49-F238E27FC236}">
                <a16:creationId xmlns:a16="http://schemas.microsoft.com/office/drawing/2014/main" id="{CA5483E1-8098-9509-2812-431780B3A978}"/>
              </a:ext>
            </a:extLst>
          </p:cNvPr>
          <p:cNvPicPr>
            <a:picLocks noChangeAspect="1"/>
          </p:cNvPicPr>
          <p:nvPr/>
        </p:nvPicPr>
        <p:blipFill>
          <a:blip r:embed="rId3"/>
          <a:stretch>
            <a:fillRect/>
          </a:stretch>
        </p:blipFill>
        <p:spPr>
          <a:xfrm>
            <a:off x="697889" y="0"/>
            <a:ext cx="7748221" cy="5143500"/>
          </a:xfrm>
          <a:prstGeom prst="rect">
            <a:avLst/>
          </a:prstGeom>
        </p:spPr>
      </p:pic>
      <p:sp>
        <p:nvSpPr>
          <p:cNvPr id="5" name="Down Arrow 4">
            <a:extLst>
              <a:ext uri="{FF2B5EF4-FFF2-40B4-BE49-F238E27FC236}">
                <a16:creationId xmlns:a16="http://schemas.microsoft.com/office/drawing/2014/main" id="{A7FB594F-235F-A06A-4746-16FD2AD245B4}"/>
              </a:ext>
            </a:extLst>
          </p:cNvPr>
          <p:cNvSpPr/>
          <p:nvPr/>
        </p:nvSpPr>
        <p:spPr>
          <a:xfrm rot="9200312">
            <a:off x="3009899" y="3568700"/>
            <a:ext cx="381000" cy="7874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a:extLst>
              <a:ext uri="{FF2B5EF4-FFF2-40B4-BE49-F238E27FC236}">
                <a16:creationId xmlns:a16="http://schemas.microsoft.com/office/drawing/2014/main" id="{0AE7BDFC-A985-6F7B-3871-335FA39F8C1A}"/>
              </a:ext>
            </a:extLst>
          </p:cNvPr>
          <p:cNvSpPr/>
          <p:nvPr/>
        </p:nvSpPr>
        <p:spPr>
          <a:xfrm rot="1632137">
            <a:off x="4730904" y="711200"/>
            <a:ext cx="381000" cy="7874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7633E3B-FF83-8890-0F66-69B76A2B6078}"/>
              </a:ext>
            </a:extLst>
          </p:cNvPr>
          <p:cNvSpPr txBox="1"/>
          <p:nvPr/>
        </p:nvSpPr>
        <p:spPr>
          <a:xfrm>
            <a:off x="5134443" y="648199"/>
            <a:ext cx="627095" cy="400110"/>
          </a:xfrm>
          <a:prstGeom prst="rect">
            <a:avLst/>
          </a:prstGeom>
          <a:noFill/>
        </p:spPr>
        <p:txBody>
          <a:bodyPr wrap="none" rtlCol="0">
            <a:spAutoFit/>
          </a:bodyPr>
          <a:lstStyle/>
          <a:p>
            <a:r>
              <a:rPr lang="en-US" sz="2000" b="1" dirty="0">
                <a:solidFill>
                  <a:schemeClr val="accent1">
                    <a:lumMod val="75000"/>
                  </a:schemeClr>
                </a:solidFill>
              </a:rPr>
              <a:t>US!</a:t>
            </a:r>
          </a:p>
        </p:txBody>
      </p:sp>
      <p:sp>
        <p:nvSpPr>
          <p:cNvPr id="9" name="TextBox 8">
            <a:extLst>
              <a:ext uri="{FF2B5EF4-FFF2-40B4-BE49-F238E27FC236}">
                <a16:creationId xmlns:a16="http://schemas.microsoft.com/office/drawing/2014/main" id="{A309B718-CD7F-A1D2-655C-C27E79037C06}"/>
              </a:ext>
            </a:extLst>
          </p:cNvPr>
          <p:cNvSpPr txBox="1"/>
          <p:nvPr/>
        </p:nvSpPr>
        <p:spPr>
          <a:xfrm>
            <a:off x="2493811" y="4353394"/>
            <a:ext cx="1053494" cy="400110"/>
          </a:xfrm>
          <a:prstGeom prst="rect">
            <a:avLst/>
          </a:prstGeom>
          <a:noFill/>
        </p:spPr>
        <p:txBody>
          <a:bodyPr wrap="none" rtlCol="0">
            <a:spAutoFit/>
          </a:bodyPr>
          <a:lstStyle/>
          <a:p>
            <a:r>
              <a:rPr lang="en-US" sz="2000" b="1" dirty="0">
                <a:solidFill>
                  <a:schemeClr val="accent1">
                    <a:lumMod val="75000"/>
                  </a:schemeClr>
                </a:solidFill>
              </a:rPr>
              <a:t>Library</a:t>
            </a:r>
          </a:p>
        </p:txBody>
      </p:sp>
      <p:sp>
        <p:nvSpPr>
          <p:cNvPr id="10" name="Down Arrow 9">
            <a:extLst>
              <a:ext uri="{FF2B5EF4-FFF2-40B4-BE49-F238E27FC236}">
                <a16:creationId xmlns:a16="http://schemas.microsoft.com/office/drawing/2014/main" id="{CD6B42F8-E56F-41A0-458D-5B2057478F80}"/>
              </a:ext>
            </a:extLst>
          </p:cNvPr>
          <p:cNvSpPr/>
          <p:nvPr/>
        </p:nvSpPr>
        <p:spPr>
          <a:xfrm rot="1632137">
            <a:off x="3706209" y="197429"/>
            <a:ext cx="381000" cy="7874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9E1CC14-7588-15AE-6AE3-D5C5750CE630}"/>
              </a:ext>
            </a:extLst>
          </p:cNvPr>
          <p:cNvSpPr txBox="1"/>
          <p:nvPr/>
        </p:nvSpPr>
        <p:spPr>
          <a:xfrm>
            <a:off x="4081270" y="224072"/>
            <a:ext cx="1680268" cy="400110"/>
          </a:xfrm>
          <a:prstGeom prst="rect">
            <a:avLst/>
          </a:prstGeom>
          <a:noFill/>
        </p:spPr>
        <p:txBody>
          <a:bodyPr wrap="none" rtlCol="0">
            <a:spAutoFit/>
          </a:bodyPr>
          <a:lstStyle/>
          <a:p>
            <a:r>
              <a:rPr lang="en-US" sz="2000" b="1" dirty="0">
                <a:solidFill>
                  <a:schemeClr val="accent1">
                    <a:lumMod val="75000"/>
                  </a:schemeClr>
                </a:solidFill>
              </a:rPr>
              <a:t>Registration</a:t>
            </a:r>
          </a:p>
        </p:txBody>
      </p:sp>
    </p:spTree>
    <p:extLst>
      <p:ext uri="{BB962C8B-B14F-4D97-AF65-F5344CB8AC3E}">
        <p14:creationId xmlns:p14="http://schemas.microsoft.com/office/powerpoint/2010/main" val="7495764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A75092-38FB-3965-8A1F-6EA6D914F474}"/>
            </a:ext>
          </a:extLst>
        </p:cNvPr>
        <p:cNvGrpSpPr/>
        <p:nvPr/>
      </p:nvGrpSpPr>
      <p:grpSpPr>
        <a:xfrm>
          <a:off x="0" y="0"/>
          <a:ext cx="0" cy="0"/>
          <a:chOff x="0" y="0"/>
          <a:chExt cx="0" cy="0"/>
        </a:xfrm>
      </p:grpSpPr>
    </p:spTree>
    <p:extLst>
      <p:ext uri="{BB962C8B-B14F-4D97-AF65-F5344CB8AC3E}">
        <p14:creationId xmlns:p14="http://schemas.microsoft.com/office/powerpoint/2010/main" val="15482334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1"/>
          <p:cNvSpPr txBox="1"/>
          <p:nvPr/>
        </p:nvSpPr>
        <p:spPr>
          <a:xfrm>
            <a:off x="72450" y="612375"/>
            <a:ext cx="8997600" cy="39087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1100" b="1" i="0" u="none" strike="noStrike" cap="none" dirty="0">
                <a:solidFill>
                  <a:schemeClr val="dk1"/>
                </a:solidFill>
                <a:latin typeface="Times New Roman"/>
                <a:ea typeface="Times New Roman"/>
                <a:cs typeface="Times New Roman"/>
                <a:sym typeface="Times New Roman"/>
              </a:rPr>
              <a:t>(Motivations to publish and barriers to publishing)</a:t>
            </a:r>
            <a:endParaRPr sz="1100" b="1" i="0" u="none" strike="noStrike" cap="none" dirty="0">
              <a:solidFill>
                <a:schemeClr val="dk1"/>
              </a:solidFill>
              <a:latin typeface="Times New Roman"/>
              <a:ea typeface="Times New Roman"/>
              <a:cs typeface="Times New Roman"/>
              <a:sym typeface="Times New Roman"/>
            </a:endParaRPr>
          </a:p>
          <a:p>
            <a:pPr marL="457200" marR="0" lvl="0" indent="-298450" algn="l" rtl="0">
              <a:lnSpc>
                <a:spcPct val="100000"/>
              </a:lnSpc>
              <a:spcBef>
                <a:spcPts val="0"/>
              </a:spcBef>
              <a:spcAft>
                <a:spcPts val="0"/>
              </a:spcAft>
              <a:buClr>
                <a:schemeClr val="dk1"/>
              </a:buClr>
              <a:buSzPts val="1100"/>
              <a:buFont typeface="Times New Roman"/>
              <a:buChar char="●"/>
            </a:pPr>
            <a:r>
              <a:rPr lang="en-GB" sz="1100" b="0" i="0" u="none" strike="noStrike" cap="none" dirty="0">
                <a:solidFill>
                  <a:schemeClr val="accent1"/>
                </a:solidFill>
                <a:latin typeface="Times New Roman"/>
                <a:ea typeface="Times New Roman"/>
                <a:cs typeface="Times New Roman"/>
                <a:sym typeface="Times New Roman"/>
              </a:rPr>
              <a:t>who:</a:t>
            </a:r>
            <a:r>
              <a:rPr lang="en-GB" sz="1100" b="0" i="0" u="none" strike="noStrike" cap="none" dirty="0">
                <a:solidFill>
                  <a:srgbClr val="93C47D"/>
                </a:solidFill>
                <a:latin typeface="Times New Roman"/>
                <a:ea typeface="Times New Roman"/>
                <a:cs typeface="Times New Roman"/>
                <a:sym typeface="Times New Roman"/>
              </a:rPr>
              <a:t> </a:t>
            </a:r>
            <a:r>
              <a:rPr lang="en-GB" sz="1100" b="0" i="0" u="none" strike="noStrike" cap="none" dirty="0">
                <a:solidFill>
                  <a:schemeClr val="dk1"/>
                </a:solidFill>
                <a:latin typeface="Times New Roman"/>
                <a:ea typeface="Times New Roman"/>
                <a:cs typeface="Times New Roman"/>
                <a:sym typeface="Times New Roman"/>
              </a:rPr>
              <a:t>What are your main motivations for publishing?</a:t>
            </a:r>
            <a:endParaRPr sz="1100" b="0" i="0" u="none" strike="noStrike" cap="none" dirty="0">
              <a:solidFill>
                <a:schemeClr val="dk1"/>
              </a:solidFill>
              <a:latin typeface="Times New Roman"/>
              <a:ea typeface="Times New Roman"/>
              <a:cs typeface="Times New Roman"/>
              <a:sym typeface="Times New Roman"/>
            </a:endParaRPr>
          </a:p>
          <a:p>
            <a:pPr marL="457200" marR="0" lvl="0" indent="-298450" algn="l" rtl="0">
              <a:lnSpc>
                <a:spcPct val="100000"/>
              </a:lnSpc>
              <a:spcBef>
                <a:spcPts val="0"/>
              </a:spcBef>
              <a:spcAft>
                <a:spcPts val="0"/>
              </a:spcAft>
              <a:buClr>
                <a:schemeClr val="dk1"/>
              </a:buClr>
              <a:buSzPts val="1100"/>
              <a:buFont typeface="Times New Roman"/>
              <a:buChar char="●"/>
            </a:pPr>
            <a:r>
              <a:rPr lang="en-GB" sz="1100" b="0" i="0" u="none" strike="noStrike" cap="none" dirty="0">
                <a:solidFill>
                  <a:schemeClr val="accent1"/>
                </a:solidFill>
                <a:latin typeface="Times New Roman"/>
                <a:ea typeface="Times New Roman"/>
                <a:cs typeface="Times New Roman"/>
                <a:sym typeface="Times New Roman"/>
              </a:rPr>
              <a:t>who:</a:t>
            </a:r>
            <a:r>
              <a:rPr lang="en-GB" sz="1100" b="0" i="0" u="none" strike="noStrike" cap="none" dirty="0">
                <a:solidFill>
                  <a:srgbClr val="93C47D"/>
                </a:solidFill>
                <a:latin typeface="Times New Roman"/>
                <a:ea typeface="Times New Roman"/>
                <a:cs typeface="Times New Roman"/>
                <a:sym typeface="Times New Roman"/>
              </a:rPr>
              <a:t> </a:t>
            </a:r>
            <a:r>
              <a:rPr lang="en-GB" sz="1100" b="0" i="0" u="none" strike="noStrike" cap="none" dirty="0">
                <a:solidFill>
                  <a:schemeClr val="dk1"/>
                </a:solidFill>
                <a:latin typeface="Times New Roman"/>
                <a:ea typeface="Times New Roman"/>
                <a:cs typeface="Times New Roman"/>
                <a:sym typeface="Times New Roman"/>
              </a:rPr>
              <a:t>How do the current metrics for evaluating research (e.g., impact factor, h-index) affect your publishing choices?</a:t>
            </a:r>
            <a:endParaRPr sz="1100" b="0" i="0" u="none" strike="noStrike" cap="none" dirty="0">
              <a:solidFill>
                <a:schemeClr val="dk1"/>
              </a:solidFill>
              <a:latin typeface="Times New Roman"/>
              <a:ea typeface="Times New Roman"/>
              <a:cs typeface="Times New Roman"/>
              <a:sym typeface="Times New Roman"/>
            </a:endParaRPr>
          </a:p>
          <a:p>
            <a:pPr marL="457200" marR="0" lvl="0" indent="-298450" algn="l" rtl="0">
              <a:lnSpc>
                <a:spcPct val="100000"/>
              </a:lnSpc>
              <a:spcBef>
                <a:spcPts val="0"/>
              </a:spcBef>
              <a:spcAft>
                <a:spcPts val="0"/>
              </a:spcAft>
              <a:buClr>
                <a:schemeClr val="dk1"/>
              </a:buClr>
              <a:buSzPts val="1100"/>
              <a:buFont typeface="Times New Roman"/>
              <a:buChar char="●"/>
            </a:pPr>
            <a:r>
              <a:rPr lang="en-GB" sz="1100" b="0" i="1" u="none" strike="noStrike" cap="none" dirty="0">
                <a:solidFill>
                  <a:schemeClr val="dk1"/>
                </a:solidFill>
                <a:latin typeface="Times New Roman"/>
                <a:ea typeface="Times New Roman"/>
                <a:cs typeface="Times New Roman"/>
                <a:sym typeface="Times New Roman"/>
              </a:rPr>
              <a:t>Follow up question to </a:t>
            </a:r>
            <a:r>
              <a:rPr lang="en-GB" sz="1100" b="0" i="0" u="none" strike="noStrike" cap="none" dirty="0">
                <a:solidFill>
                  <a:schemeClr val="accent1"/>
                </a:solidFill>
                <a:latin typeface="Times New Roman"/>
                <a:ea typeface="Times New Roman"/>
                <a:cs typeface="Times New Roman"/>
                <a:sym typeface="Times New Roman"/>
              </a:rPr>
              <a:t>who</a:t>
            </a:r>
            <a:r>
              <a:rPr lang="en-GB" sz="1100" b="0" i="0" u="none" strike="noStrike" cap="none" dirty="0">
                <a:solidFill>
                  <a:schemeClr val="dk1"/>
                </a:solidFill>
                <a:latin typeface="Times New Roman"/>
                <a:ea typeface="Times New Roman"/>
                <a:cs typeface="Times New Roman"/>
                <a:sym typeface="Times New Roman"/>
              </a:rPr>
              <a:t>: As an established researcher, are your motivations for publishing the same as when you were first starting out? Do current metrics still greatly influence your publishing choices, or do you consider other factors now?</a:t>
            </a:r>
            <a:endParaRPr sz="1100" b="0" i="0" u="none" strike="noStrike" cap="none" dirty="0">
              <a:solidFill>
                <a:schemeClr val="dk1"/>
              </a:solidFill>
              <a:latin typeface="Times New Roman"/>
              <a:ea typeface="Times New Roman"/>
              <a:cs typeface="Times New Roman"/>
              <a:sym typeface="Times New Roman"/>
            </a:endParaRPr>
          </a:p>
          <a:p>
            <a:pPr marL="457200" marR="0" lvl="0" indent="-298450" algn="l" rtl="0">
              <a:lnSpc>
                <a:spcPct val="100000"/>
              </a:lnSpc>
              <a:spcBef>
                <a:spcPts val="0"/>
              </a:spcBef>
              <a:spcAft>
                <a:spcPts val="0"/>
              </a:spcAft>
              <a:buClr>
                <a:schemeClr val="dk1"/>
              </a:buClr>
              <a:buSzPts val="1100"/>
              <a:buFont typeface="Times New Roman"/>
              <a:buChar char="●"/>
            </a:pPr>
            <a:r>
              <a:rPr lang="en-GB" sz="1100" b="0" i="0" u="none" strike="noStrike" cap="none" dirty="0">
                <a:solidFill>
                  <a:schemeClr val="accent1"/>
                </a:solidFill>
                <a:latin typeface="Times New Roman"/>
                <a:ea typeface="Times New Roman"/>
                <a:cs typeface="Times New Roman"/>
                <a:sym typeface="Times New Roman"/>
              </a:rPr>
              <a:t>who: </a:t>
            </a:r>
            <a:r>
              <a:rPr lang="en-GB" sz="1100" b="0" i="0" u="none" strike="noStrike" cap="none" dirty="0">
                <a:solidFill>
                  <a:schemeClr val="dk1"/>
                </a:solidFill>
                <a:latin typeface="Times New Roman"/>
                <a:ea typeface="Times New Roman"/>
                <a:cs typeface="Times New Roman"/>
                <a:sym typeface="Times New Roman"/>
              </a:rPr>
              <a:t>What are some significant barriers to publishing that early career researchers (ECRs) may face, or that you have personally encountered?</a:t>
            </a:r>
            <a:endParaRPr sz="11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100"/>
              <a:buFont typeface="Arial"/>
              <a:buNone/>
            </a:pPr>
            <a:r>
              <a:rPr lang="en-GB" sz="1100" b="1" i="0" u="none" strike="noStrike" cap="none" dirty="0">
                <a:solidFill>
                  <a:schemeClr val="dk1"/>
                </a:solidFill>
                <a:latin typeface="Times New Roman"/>
                <a:ea typeface="Times New Roman"/>
                <a:cs typeface="Times New Roman"/>
                <a:sym typeface="Times New Roman"/>
              </a:rPr>
              <a:t>(Peer review process)</a:t>
            </a:r>
            <a:endParaRPr sz="1100" b="1"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b="0" i="0" u="none" strike="noStrike" cap="none" dirty="0">
                <a:solidFill>
                  <a:schemeClr val="dk1"/>
                </a:solidFill>
                <a:latin typeface="Times New Roman"/>
                <a:ea typeface="Times New Roman"/>
                <a:cs typeface="Times New Roman"/>
                <a:sym typeface="Times New Roman"/>
              </a:rPr>
              <a:t>What role do editors (</a:t>
            </a:r>
            <a:r>
              <a:rPr lang="en-GB" sz="1100" dirty="0">
                <a:solidFill>
                  <a:schemeClr val="accent1"/>
                </a:solidFill>
                <a:latin typeface="Times New Roman"/>
                <a:ea typeface="Times New Roman"/>
                <a:cs typeface="Times New Roman"/>
                <a:sym typeface="Times New Roman"/>
              </a:rPr>
              <a:t>who</a:t>
            </a:r>
            <a:r>
              <a:rPr lang="en-GB" sz="1100" b="0" i="0" u="none" strike="noStrike" cap="none" dirty="0">
                <a:solidFill>
                  <a:schemeClr val="dk1"/>
                </a:solidFill>
                <a:latin typeface="Times New Roman"/>
                <a:ea typeface="Times New Roman"/>
                <a:cs typeface="Times New Roman"/>
                <a:sym typeface="Times New Roman"/>
              </a:rPr>
              <a:t>)/societies (</a:t>
            </a:r>
            <a:r>
              <a:rPr lang="en-GB" sz="1100" dirty="0">
                <a:solidFill>
                  <a:schemeClr val="accent1"/>
                </a:solidFill>
                <a:latin typeface="Times New Roman"/>
                <a:ea typeface="Times New Roman"/>
                <a:cs typeface="Times New Roman"/>
                <a:sym typeface="Times New Roman"/>
              </a:rPr>
              <a:t>who</a:t>
            </a:r>
            <a:r>
              <a:rPr lang="en-GB" sz="1100" b="0" i="0" u="none" strike="noStrike" cap="none" dirty="0">
                <a:solidFill>
                  <a:schemeClr val="dk1"/>
                </a:solidFill>
                <a:latin typeface="Times New Roman"/>
                <a:ea typeface="Times New Roman"/>
                <a:cs typeface="Times New Roman"/>
                <a:sym typeface="Times New Roman"/>
              </a:rPr>
              <a:t>)/publishers (</a:t>
            </a:r>
            <a:r>
              <a:rPr lang="en-GB" sz="1100" dirty="0">
                <a:solidFill>
                  <a:schemeClr val="accent1"/>
                </a:solidFill>
                <a:latin typeface="Times New Roman"/>
                <a:ea typeface="Times New Roman"/>
                <a:cs typeface="Times New Roman"/>
                <a:sym typeface="Times New Roman"/>
              </a:rPr>
              <a:t>who</a:t>
            </a:r>
            <a:r>
              <a:rPr lang="en-GB" sz="1100" b="0" i="0" u="none" strike="noStrike" cap="none" dirty="0">
                <a:solidFill>
                  <a:schemeClr val="dk1"/>
                </a:solidFill>
                <a:latin typeface="Times New Roman"/>
                <a:ea typeface="Times New Roman"/>
                <a:cs typeface="Times New Roman"/>
                <a:sym typeface="Times New Roman"/>
              </a:rPr>
              <a:t>)/librarians (</a:t>
            </a:r>
            <a:r>
              <a:rPr lang="en-GB" sz="1100" dirty="0">
                <a:solidFill>
                  <a:schemeClr val="accent1"/>
                </a:solidFill>
                <a:latin typeface="Times New Roman"/>
                <a:ea typeface="Times New Roman"/>
                <a:cs typeface="Times New Roman"/>
                <a:sym typeface="Times New Roman"/>
              </a:rPr>
              <a:t>who</a:t>
            </a:r>
            <a:r>
              <a:rPr lang="en-GB" sz="1100" b="0" i="0" u="none" strike="noStrike" cap="none" dirty="0">
                <a:solidFill>
                  <a:schemeClr val="dk1"/>
                </a:solidFill>
                <a:latin typeface="Times New Roman"/>
                <a:ea typeface="Times New Roman"/>
                <a:cs typeface="Times New Roman"/>
                <a:sym typeface="Times New Roman"/>
              </a:rPr>
              <a:t>) play in supporting ECRs through the publishing process?</a:t>
            </a:r>
            <a:endParaRPr sz="1100" b="0" i="0" u="none" strike="noStrike" cap="none" dirty="0">
              <a:solidFill>
                <a:srgbClr val="93C47D"/>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dirty="0">
                <a:solidFill>
                  <a:schemeClr val="accent1"/>
                </a:solidFill>
                <a:latin typeface="Times New Roman"/>
                <a:ea typeface="Times New Roman"/>
                <a:cs typeface="Times New Roman"/>
                <a:sym typeface="Times New Roman"/>
              </a:rPr>
              <a:t>who :</a:t>
            </a:r>
            <a:r>
              <a:rPr lang="en-GB" sz="1100" b="0" i="0" u="none" strike="noStrike" cap="none" dirty="0">
                <a:solidFill>
                  <a:srgbClr val="93C47D"/>
                </a:solidFill>
                <a:latin typeface="Times New Roman"/>
                <a:ea typeface="Times New Roman"/>
                <a:cs typeface="Times New Roman"/>
                <a:sym typeface="Times New Roman"/>
              </a:rPr>
              <a:t> </a:t>
            </a:r>
            <a:r>
              <a:rPr lang="en-GB" sz="1100" b="0" i="0" u="none" strike="noStrike" cap="none" dirty="0">
                <a:solidFill>
                  <a:schemeClr val="dk1"/>
                </a:solidFill>
                <a:latin typeface="Times New Roman"/>
                <a:ea typeface="Times New Roman"/>
                <a:cs typeface="Times New Roman"/>
                <a:sym typeface="Times New Roman"/>
              </a:rPr>
              <a:t>How do journal publishers ensure transparency in their editorial and review processes, and what improvements could be made to increase trust in these processes?</a:t>
            </a:r>
            <a:endParaRPr sz="1100" b="0"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dirty="0">
                <a:solidFill>
                  <a:schemeClr val="accent1"/>
                </a:solidFill>
                <a:latin typeface="Times New Roman"/>
                <a:ea typeface="Times New Roman"/>
                <a:cs typeface="Times New Roman"/>
                <a:sym typeface="Times New Roman"/>
              </a:rPr>
              <a:t>who : </a:t>
            </a:r>
            <a:r>
              <a:rPr lang="en-GB" sz="1100" b="0" i="0" u="none" strike="noStrike" cap="none" dirty="0">
                <a:solidFill>
                  <a:schemeClr val="dk1"/>
                </a:solidFill>
                <a:latin typeface="Times New Roman"/>
                <a:ea typeface="Times New Roman"/>
                <a:cs typeface="Times New Roman"/>
                <a:sym typeface="Times New Roman"/>
              </a:rPr>
              <a:t>What are the potential benefits and challenges of preprint servers, and how can they be effectively integrated into the publishing landscape?</a:t>
            </a:r>
            <a:endParaRPr sz="1100" b="0"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dirty="0">
                <a:solidFill>
                  <a:schemeClr val="accent1"/>
                </a:solidFill>
                <a:latin typeface="Times New Roman"/>
                <a:ea typeface="Times New Roman"/>
                <a:cs typeface="Times New Roman"/>
                <a:sym typeface="Times New Roman"/>
              </a:rPr>
              <a:t>who </a:t>
            </a:r>
            <a:r>
              <a:rPr lang="en-GB" sz="1100" b="0" i="0" u="none" strike="noStrike" cap="none" dirty="0">
                <a:solidFill>
                  <a:schemeClr val="dk1"/>
                </a:solidFill>
                <a:latin typeface="Times New Roman"/>
                <a:ea typeface="Times New Roman"/>
                <a:cs typeface="Times New Roman"/>
                <a:sym typeface="Times New Roman"/>
              </a:rPr>
              <a:t>: Can ECRs act as reviewers for journals, and how can one get involved? </a:t>
            </a:r>
            <a:endParaRPr sz="1100" b="0"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b="0" i="1" u="none" strike="noStrike" cap="none" dirty="0">
                <a:solidFill>
                  <a:schemeClr val="dk1"/>
                </a:solidFill>
                <a:latin typeface="Times New Roman"/>
                <a:ea typeface="Times New Roman"/>
                <a:cs typeface="Times New Roman"/>
                <a:sym typeface="Times New Roman"/>
              </a:rPr>
              <a:t>Follow up question to </a:t>
            </a:r>
            <a:r>
              <a:rPr lang="en-GB" sz="1100" dirty="0">
                <a:solidFill>
                  <a:schemeClr val="accent1"/>
                </a:solidFill>
                <a:latin typeface="Times New Roman"/>
                <a:ea typeface="Times New Roman"/>
                <a:cs typeface="Times New Roman"/>
                <a:sym typeface="Times New Roman"/>
              </a:rPr>
              <a:t>who </a:t>
            </a:r>
            <a:r>
              <a:rPr lang="en-GB" sz="1100" b="0" i="0" u="none" strike="noStrike" cap="none" dirty="0">
                <a:solidFill>
                  <a:schemeClr val="dk1"/>
                </a:solidFill>
                <a:latin typeface="Times New Roman"/>
                <a:ea typeface="Times New Roman"/>
                <a:cs typeface="Times New Roman"/>
                <a:sym typeface="Times New Roman"/>
              </a:rPr>
              <a:t>: Have you noticed some benefits from reviewing journal articles (i.e., gained a critical eye, writing)? </a:t>
            </a:r>
            <a:endParaRPr sz="11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100"/>
              <a:buFont typeface="Arial"/>
              <a:buNone/>
            </a:pPr>
            <a:r>
              <a:rPr lang="en-GB" sz="1100" b="1" i="0" u="none" strike="noStrike" cap="none" dirty="0">
                <a:solidFill>
                  <a:schemeClr val="dk1"/>
                </a:solidFill>
                <a:latin typeface="Times New Roman"/>
                <a:ea typeface="Times New Roman"/>
                <a:cs typeface="Times New Roman"/>
                <a:sym typeface="Times New Roman"/>
              </a:rPr>
              <a:t>(Enacting cultural change)</a:t>
            </a:r>
            <a:endParaRPr sz="1100" b="1"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dirty="0">
                <a:solidFill>
                  <a:schemeClr val="accent1"/>
                </a:solidFill>
                <a:latin typeface="Times New Roman"/>
                <a:ea typeface="Times New Roman"/>
                <a:cs typeface="Times New Roman"/>
                <a:sym typeface="Times New Roman"/>
              </a:rPr>
              <a:t>who : </a:t>
            </a:r>
            <a:r>
              <a:rPr lang="en-GB" sz="1100" b="0" i="0" u="none" strike="noStrike" cap="none" dirty="0">
                <a:solidFill>
                  <a:schemeClr val="dk1"/>
                </a:solidFill>
                <a:latin typeface="Times New Roman"/>
                <a:ea typeface="Times New Roman"/>
                <a:cs typeface="Times New Roman"/>
                <a:sym typeface="Times New Roman"/>
              </a:rPr>
              <a:t>From your perspective, what are the main barriers to affordable open access publications, and how can these barriers be reduced? </a:t>
            </a:r>
            <a:endParaRPr sz="1100" b="0"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dirty="0">
                <a:solidFill>
                  <a:schemeClr val="accent1"/>
                </a:solidFill>
                <a:latin typeface="Times New Roman"/>
                <a:ea typeface="Times New Roman"/>
                <a:cs typeface="Times New Roman"/>
                <a:sym typeface="Times New Roman"/>
              </a:rPr>
              <a:t>who : </a:t>
            </a:r>
            <a:r>
              <a:rPr lang="en-GB" sz="1100" b="0" i="0" u="none" strike="noStrike" cap="none" dirty="0">
                <a:solidFill>
                  <a:schemeClr val="dk1"/>
                </a:solidFill>
                <a:latin typeface="Times New Roman"/>
                <a:ea typeface="Times New Roman"/>
                <a:cs typeface="Times New Roman"/>
                <a:sym typeface="Times New Roman"/>
              </a:rPr>
              <a:t>What initiatives can journals implement to ensure a more equitable and inclusive publishing process for ECRs?</a:t>
            </a:r>
            <a:endParaRPr sz="1100" b="0"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dirty="0">
                <a:solidFill>
                  <a:schemeClr val="accent1"/>
                </a:solidFill>
                <a:latin typeface="Times New Roman"/>
                <a:ea typeface="Times New Roman"/>
                <a:cs typeface="Times New Roman"/>
                <a:sym typeface="Times New Roman"/>
              </a:rPr>
              <a:t>who :</a:t>
            </a:r>
            <a:r>
              <a:rPr lang="en-GB" sz="1100" b="0" i="0" u="none" strike="noStrike" cap="none" dirty="0">
                <a:solidFill>
                  <a:srgbClr val="93C47D"/>
                </a:solidFill>
                <a:latin typeface="Times New Roman"/>
                <a:ea typeface="Times New Roman"/>
                <a:cs typeface="Times New Roman"/>
                <a:sym typeface="Times New Roman"/>
              </a:rPr>
              <a:t> </a:t>
            </a:r>
            <a:r>
              <a:rPr lang="en-GB" sz="1100" b="0" i="0" u="none" strike="noStrike" cap="none" dirty="0">
                <a:solidFill>
                  <a:schemeClr val="dk1"/>
                </a:solidFill>
                <a:latin typeface="Times New Roman"/>
                <a:ea typeface="Times New Roman"/>
                <a:cs typeface="Times New Roman"/>
                <a:sym typeface="Times New Roman"/>
              </a:rPr>
              <a:t>What role could scientific societies play in ameliorating the current situation?</a:t>
            </a:r>
            <a:endParaRPr sz="1100" b="0"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dirty="0">
                <a:solidFill>
                  <a:schemeClr val="accent1"/>
                </a:solidFill>
                <a:latin typeface="Times New Roman"/>
                <a:ea typeface="Times New Roman"/>
                <a:cs typeface="Times New Roman"/>
                <a:sym typeface="Times New Roman"/>
              </a:rPr>
              <a:t>who : </a:t>
            </a:r>
            <a:r>
              <a:rPr lang="en-GB" sz="1100" b="0" i="0" u="none" strike="noStrike" cap="none" dirty="0">
                <a:solidFill>
                  <a:schemeClr val="dk1"/>
                </a:solidFill>
                <a:latin typeface="Times New Roman"/>
                <a:ea typeface="Times New Roman"/>
                <a:cs typeface="Times New Roman"/>
                <a:sym typeface="Times New Roman"/>
              </a:rPr>
              <a:t>What “we/you” as researchers can do? (e.g., only publish/review in society owned journals)</a:t>
            </a:r>
            <a:endParaRPr sz="1100" b="0" i="0" u="none" strike="noStrike" cap="none" dirty="0">
              <a:solidFill>
                <a:schemeClr val="dk1"/>
              </a:solidFill>
              <a:latin typeface="Times New Roman"/>
              <a:ea typeface="Times New Roman"/>
              <a:cs typeface="Times New Roman"/>
              <a:sym typeface="Times New Roman"/>
            </a:endParaRPr>
          </a:p>
          <a:p>
            <a:pPr marL="457200" lvl="0" indent="-298450">
              <a:buClr>
                <a:schemeClr val="dk1"/>
              </a:buClr>
              <a:buSzPts val="1100"/>
              <a:buFont typeface="Times New Roman"/>
              <a:buChar char="●"/>
            </a:pPr>
            <a:r>
              <a:rPr lang="en-GB" sz="1100" b="0" i="1" u="none" strike="noStrike" cap="none" dirty="0">
                <a:solidFill>
                  <a:schemeClr val="dk1"/>
                </a:solidFill>
                <a:latin typeface="Times New Roman"/>
                <a:ea typeface="Times New Roman"/>
                <a:cs typeface="Times New Roman"/>
                <a:sym typeface="Times New Roman"/>
              </a:rPr>
              <a:t>Follow up question for</a:t>
            </a:r>
            <a:r>
              <a:rPr lang="en-GB" sz="1100" b="0" i="0" u="none" strike="noStrike" cap="none" dirty="0">
                <a:solidFill>
                  <a:schemeClr val="dk1"/>
                </a:solidFill>
                <a:latin typeface="Times New Roman"/>
                <a:ea typeface="Times New Roman"/>
                <a:cs typeface="Times New Roman"/>
                <a:sym typeface="Times New Roman"/>
              </a:rPr>
              <a:t> </a:t>
            </a:r>
            <a:r>
              <a:rPr lang="en-GB" sz="1100" dirty="0">
                <a:solidFill>
                  <a:schemeClr val="accent1"/>
                </a:solidFill>
                <a:latin typeface="Times New Roman"/>
                <a:ea typeface="Times New Roman"/>
                <a:cs typeface="Times New Roman"/>
                <a:sym typeface="Times New Roman"/>
              </a:rPr>
              <a:t>who</a:t>
            </a:r>
            <a:r>
              <a:rPr lang="en-GB" sz="1100" b="0" i="0" u="none" strike="noStrike" cap="none" dirty="0">
                <a:solidFill>
                  <a:schemeClr val="dk1"/>
                </a:solidFill>
                <a:latin typeface="Times New Roman"/>
                <a:ea typeface="Times New Roman"/>
                <a:cs typeface="Times New Roman"/>
                <a:sym typeface="Times New Roman"/>
              </a:rPr>
              <a:t>: does this resonate with you? (e.g., at your career stage could you imagine progressing in your career publishing solely in society journals?)</a:t>
            </a:r>
            <a:endParaRPr sz="1100" b="0" i="0" u="none" strike="noStrike" cap="none" dirty="0">
              <a:solidFill>
                <a:schemeClr val="dk1"/>
              </a:solidFill>
              <a:latin typeface="Times New Roman"/>
              <a:ea typeface="Times New Roman"/>
              <a:cs typeface="Times New Roman"/>
              <a:sym typeface="Times New Roman"/>
            </a:endParaRPr>
          </a:p>
        </p:txBody>
      </p:sp>
      <p:sp>
        <p:nvSpPr>
          <p:cNvPr id="149" name="Google Shape;149;p11"/>
          <p:cNvSpPr txBox="1">
            <a:spLocks noGrp="1"/>
          </p:cNvSpPr>
          <p:nvPr>
            <p:ph type="ctrTitle"/>
          </p:nvPr>
        </p:nvSpPr>
        <p:spPr>
          <a:xfrm>
            <a:off x="311700" y="98700"/>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WILL NOT APPEAR ON THE SCREEN</a:t>
            </a:r>
            <a:endParaRPr sz="2000" b="1">
              <a:solidFill>
                <a:srgbClr val="2A2A2A"/>
              </a:solidFill>
            </a:endParaRPr>
          </a:p>
        </p:txBody>
      </p:sp>
    </p:spTree>
    <p:extLst>
      <p:ext uri="{BB962C8B-B14F-4D97-AF65-F5344CB8AC3E}">
        <p14:creationId xmlns:p14="http://schemas.microsoft.com/office/powerpoint/2010/main" val="52917805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16724</TotalTime>
  <Words>8292</Words>
  <Application>Microsoft Macintosh PowerPoint</Application>
  <PresentationFormat>On-screen Show (16:9)</PresentationFormat>
  <Paragraphs>954</Paragraphs>
  <Slides>68</Slides>
  <Notes>65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68</vt:i4>
      </vt:variant>
    </vt:vector>
  </HeadingPairs>
  <TitlesOfParts>
    <vt:vector size="73" baseType="lpstr">
      <vt:lpstr>ADLaM Display</vt:lpstr>
      <vt:lpstr>Arial</vt:lpstr>
      <vt:lpstr>Calibri</vt:lpstr>
      <vt:lpstr>Times New Roman</vt:lpstr>
      <vt:lpstr>Simple Light</vt:lpstr>
      <vt:lpstr>PowerPoint Presentation</vt:lpstr>
      <vt:lpstr>PRE-WORKSHOP</vt:lpstr>
      <vt:lpstr>POST-WORKSHOP EMAIL</vt:lpstr>
      <vt:lpstr>PowerPoint Presentation</vt:lpstr>
      <vt:lpstr>Workshop Series: Successful Biogeography Publishing as Authors, Reviewers, and Editors   Part I: Navigating publishing as a new(ish) author</vt:lpstr>
      <vt:lpstr>GOALS</vt:lpstr>
      <vt:lpstr>AGENDA</vt:lpstr>
      <vt:lpstr>AGENDA</vt:lpstr>
      <vt:lpstr>Workshop:  WHY: Navigating publishing as a new(ish) author?</vt:lpstr>
      <vt:lpstr>Workshop:  WHY: Navigating publishing as a new(ish) author?</vt:lpstr>
      <vt:lpstr>Workshop:  WHY: Navigating publishing as a new(ish) author?</vt:lpstr>
      <vt:lpstr>… by multiple measures, scientific publishing is in a crisis!</vt:lpstr>
      <vt:lpstr>Workshop Series: Successful Biogeography Publishing as Authors, Reviewers, and Editors   Part I: Navigating publishing as a new(ish) author</vt:lpstr>
      <vt:lpstr>Principles of Community</vt:lpstr>
      <vt:lpstr>AGENDA</vt:lpstr>
      <vt:lpstr>Panel Discussion - Q &amp; A (50 mins)</vt:lpstr>
      <vt:lpstr>PowerPoint Presentation</vt:lpstr>
      <vt:lpstr>PowerPoint Presentation</vt:lpstr>
      <vt:lpstr>AGENDA</vt:lpstr>
      <vt:lpstr>PowerPoint Presentation</vt:lpstr>
      <vt:lpstr>Breakout groups (55 mins)</vt:lpstr>
      <vt:lpstr>Breakout activity – Choosing journals (55 min)</vt:lpstr>
      <vt:lpstr>PowerPoint Presentation</vt:lpstr>
      <vt:lpstr>PowerPoint Presentation</vt:lpstr>
      <vt:lpstr>PowerPoint Presentation</vt:lpstr>
      <vt:lpstr>PowerPoint Presentation</vt:lpstr>
      <vt:lpstr>PowerPoint Presentation</vt:lpstr>
      <vt:lpstr> Successful Biogeography Publishing </vt:lpstr>
      <vt:lpstr>PowerPoint Presentation</vt:lpstr>
      <vt:lpstr>AGENDA</vt:lpstr>
      <vt:lpstr> Successful Biogeography Publishing </vt:lpstr>
      <vt:lpstr>PowerPoint Presentation</vt:lpstr>
      <vt:lpstr>PowerPoint Presentation</vt:lpstr>
      <vt:lpstr>PowerPoint Presentation</vt:lpstr>
      <vt:lpstr>PowerPoint Presentation</vt:lpstr>
      <vt:lpstr>PowerPoint Presentation</vt:lpstr>
      <vt:lpstr>PowerPoint Presentation</vt:lpstr>
      <vt:lpstr>PEEER: Publishing for an Ethical and Equitable Environment in Research</vt:lpstr>
      <vt:lpstr>Another simpler approach? Societies and …</vt:lpstr>
      <vt:lpstr>… society journals?</vt:lpstr>
      <vt:lpstr>Additional benefits</vt:lpstr>
      <vt:lpstr>Foundational papers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AGENDA</vt:lpstr>
      <vt:lpstr>GOALS</vt:lpstr>
      <vt:lpstr>Take-home messages</vt:lpstr>
      <vt:lpstr>PowerPoint Presentation</vt:lpstr>
      <vt:lpstr>PEEER: Publishing for an Ethical and Equitable Environment in Research</vt:lpstr>
      <vt:lpstr>PowerPoint Presentation</vt:lpstr>
      <vt:lpstr>PowerPoint Presentation</vt:lpstr>
      <vt:lpstr>WILL NOT APPEAR ON THE SCREEN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ReviewerX</cp:lastModifiedBy>
  <cp:revision>251</cp:revision>
  <cp:lastPrinted>2026-01-10T16:12:36Z</cp:lastPrinted>
  <dcterms:modified xsi:type="dcterms:W3CDTF">2026-01-11T08:40:50Z</dcterms:modified>
</cp:coreProperties>
</file>