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36576000" cy="2743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0" userDrawn="1">
          <p15:clr>
            <a:srgbClr val="A4A3A4"/>
          </p15:clr>
        </p15:guide>
        <p15:guide id="2" pos="115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33AF"/>
    <a:srgbClr val="F0BF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40"/>
    <p:restoredTop sz="89524"/>
  </p:normalViewPr>
  <p:slideViewPr>
    <p:cSldViewPr snapToGrid="0">
      <p:cViewPr>
        <p:scale>
          <a:sx n="25" d="100"/>
          <a:sy n="25" d="100"/>
        </p:scale>
        <p:origin x="2432" y="472"/>
      </p:cViewPr>
      <p:guideLst>
        <p:guide orient="horz" pos="8640"/>
        <p:guide pos="115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ichaeldawson/Desktop/Travel/240726_Evolution_Montreal/Symposium_EvolvingThePublishingEcosystem/0_EPE_Dawson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ichaeldawson/Documents/aa_Published_Manuscripts_2020-2023/2023_Dawson&amp;c_ThankyouPeerReviewers2022/ThankyouPeerReviewers202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Sheet1!$C$39</c:f>
              <c:strCache>
                <c:ptCount val="1"/>
                <c:pt idx="0">
                  <c:v>#Sci Jrnls</c:v>
                </c:pt>
              </c:strCache>
            </c:strRef>
          </c:tx>
          <c:spPr>
            <a:ln w="889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Sheet1!$B$40:$B$45</c:f>
              <c:numCache>
                <c:formatCode>General</c:formatCode>
                <c:ptCount val="6"/>
                <c:pt idx="0">
                  <c:v>1665</c:v>
                </c:pt>
                <c:pt idx="1">
                  <c:v>1964</c:v>
                </c:pt>
                <c:pt idx="2">
                  <c:v>1972</c:v>
                </c:pt>
                <c:pt idx="3">
                  <c:v>2000</c:v>
                </c:pt>
                <c:pt idx="4">
                  <c:v>2009</c:v>
                </c:pt>
                <c:pt idx="5">
                  <c:v>2024</c:v>
                </c:pt>
              </c:numCache>
            </c:numRef>
          </c:xVal>
          <c:yVal>
            <c:numRef>
              <c:f>Sheet1!$C$40:$C$45</c:f>
              <c:numCache>
                <c:formatCode>General</c:formatCode>
                <c:ptCount val="6"/>
                <c:pt idx="0">
                  <c:v>1</c:v>
                </c:pt>
                <c:pt idx="1">
                  <c:v>600</c:v>
                </c:pt>
                <c:pt idx="2" formatCode="#,##0">
                  <c:v>2400</c:v>
                </c:pt>
                <c:pt idx="3">
                  <c:v>5686</c:v>
                </c:pt>
                <c:pt idx="4">
                  <c:v>8060</c:v>
                </c:pt>
                <c:pt idx="5">
                  <c:v>22000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8A3-BD4C-84A3-C7096B14D9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678064"/>
        <c:axId val="18356016"/>
      </c:scatterChart>
      <c:valAx>
        <c:axId val="18678064"/>
        <c:scaling>
          <c:orientation val="minMax"/>
          <c:min val="165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50800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56016"/>
        <c:crosses val="autoZero"/>
        <c:crossBetween val="midCat"/>
      </c:valAx>
      <c:valAx>
        <c:axId val="183560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dirty="0"/>
                  <a:t>Number of science journals</a:t>
                </a:r>
              </a:p>
            </c:rich>
          </c:tx>
          <c:layout>
            <c:manualLayout>
              <c:xMode val="edge"/>
              <c:yMode val="edge"/>
              <c:x val="0.92084754963507431"/>
              <c:y val="0.434512623361251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one"/>
        <c:spPr>
          <a:noFill/>
          <a:ln w="50800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8064"/>
        <c:crossesAt val="2030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ReviewAcceptRate!$B$2</c:f>
              <c:strCache>
                <c:ptCount val="1"/>
                <c:pt idx="0">
                  <c:v>% Agreed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18"/>
            <c:spPr>
              <a:solidFill>
                <a:srgbClr val="00B050"/>
              </a:solidFill>
              <a:ln w="12700">
                <a:solidFill>
                  <a:schemeClr val="accent3">
                    <a:lumMod val="50000"/>
                  </a:schemeClr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3">
                    <a:lumMod val="75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3">
                    <a:lumMod val="75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1"/>
            <c:trendlineLbl>
              <c:layout>
                <c:manualLayout>
                  <c:x val="-0.26434344437935431"/>
                  <c:y val="0.21110824520677493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0" i="1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ReviewAcceptRate!$A$3:$A$15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xVal>
          <c:yVal>
            <c:numRef>
              <c:f>ReviewAcceptRate!$B$3:$B$15</c:f>
              <c:numCache>
                <c:formatCode>General</c:formatCode>
                <c:ptCount val="13"/>
                <c:pt idx="0">
                  <c:v>0.48107299999999997</c:v>
                </c:pt>
                <c:pt idx="1">
                  <c:v>0.47602299999999997</c:v>
                </c:pt>
                <c:pt idx="2">
                  <c:v>0.47106900000000002</c:v>
                </c:pt>
                <c:pt idx="3">
                  <c:v>0.45143</c:v>
                </c:pt>
                <c:pt idx="4">
                  <c:v>0.43403700000000001</c:v>
                </c:pt>
                <c:pt idx="5">
                  <c:v>0.39487100000000003</c:v>
                </c:pt>
                <c:pt idx="6">
                  <c:v>0.400783</c:v>
                </c:pt>
                <c:pt idx="7">
                  <c:v>0.38499</c:v>
                </c:pt>
                <c:pt idx="8">
                  <c:v>0.376579</c:v>
                </c:pt>
                <c:pt idx="9">
                  <c:v>0.37141999999999997</c:v>
                </c:pt>
                <c:pt idx="10">
                  <c:v>0.38320799999999999</c:v>
                </c:pt>
                <c:pt idx="11">
                  <c:v>0.33928599999999998</c:v>
                </c:pt>
                <c:pt idx="12">
                  <c:v>0.31301800000000002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5720-844D-BD27-CEF467A3C6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7633551"/>
        <c:axId val="677635199"/>
      </c:scatterChart>
      <c:valAx>
        <c:axId val="677633551"/>
        <c:scaling>
          <c:orientation val="minMax"/>
          <c:max val="2022"/>
          <c:min val="201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>
                    <a:solidFill>
                      <a:srgbClr val="00B050"/>
                    </a:solidFill>
                  </a:rPr>
                  <a:t>Year</a:t>
                </a:r>
              </a:p>
            </c:rich>
          </c:tx>
          <c:layout>
            <c:manualLayout>
              <c:xMode val="edge"/>
              <c:yMode val="edge"/>
              <c:x val="0.51121792842430114"/>
              <c:y val="0.9397466368047797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rgbClr val="00B05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38100" cap="flat" cmpd="sng" algn="ctr">
            <a:solidFill>
              <a:schemeClr val="tx1">
                <a:lumMod val="65000"/>
                <a:lumOff val="3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rgbClr val="00B05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635199"/>
        <c:crosses val="autoZero"/>
        <c:crossBetween val="midCat"/>
      </c:valAx>
      <c:valAx>
        <c:axId val="677635199"/>
        <c:scaling>
          <c:orientation val="minMax"/>
          <c:max val="0.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>
                    <a:solidFill>
                      <a:srgbClr val="00B050"/>
                    </a:solidFill>
                  </a:rPr>
                  <a:t>Proportion reviewers  accept</a:t>
                </a:r>
              </a:p>
            </c:rich>
          </c:tx>
          <c:layout>
            <c:manualLayout>
              <c:xMode val="edge"/>
              <c:yMode val="edge"/>
              <c:x val="0"/>
              <c:y val="0.139700465575437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rgbClr val="00B05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38100" cap="flat" cmpd="sng" algn="ctr">
            <a:solidFill>
              <a:schemeClr val="tx1">
                <a:lumMod val="65000"/>
                <a:lumOff val="3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rgbClr val="00B05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633551"/>
        <c:crosses val="autoZero"/>
        <c:crossBetween val="midCat"/>
        <c:majorUnit val="0.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0.47626</cdr:x>
      <cdr:y>0.21853</cdr:y>
    </cdr:from>
    <cdr:to>
      <cdr:x>0.66925</cdr:x>
      <cdr:y>0.2465</cdr:y>
    </cdr:to>
    <cdr:sp macro="" textlink="">
      <cdr:nvSpPr>
        <cdr:cNvPr id="3" name="Freeform 2">
          <a:extLst xmlns:a="http://schemas.openxmlformats.org/drawingml/2006/main">
            <a:ext uri="{FF2B5EF4-FFF2-40B4-BE49-F238E27FC236}">
              <a16:creationId xmlns:a16="http://schemas.microsoft.com/office/drawing/2014/main" id="{7AE1B66C-F281-4C9B-837E-CE64612A9FE2}"/>
            </a:ext>
          </a:extLst>
        </cdr:cNvPr>
        <cdr:cNvSpPr/>
      </cdr:nvSpPr>
      <cdr:spPr>
        <a:xfrm xmlns:a="http://schemas.openxmlformats.org/drawingml/2006/main">
          <a:off x="17748358" y="4726460"/>
          <a:ext cx="7192154" cy="604993"/>
        </a:xfrm>
        <a:custGeom xmlns:a="http://schemas.openxmlformats.org/drawingml/2006/main">
          <a:avLst/>
          <a:gdLst>
            <a:gd name="connsiteX0" fmla="*/ 0 w 6985000"/>
            <a:gd name="connsiteY0" fmla="*/ 0 h 962649"/>
            <a:gd name="connsiteX1" fmla="*/ 508000 w 6985000"/>
            <a:gd name="connsiteY1" fmla="*/ 838200 h 962649"/>
            <a:gd name="connsiteX2" fmla="*/ 1955800 w 6985000"/>
            <a:gd name="connsiteY2" fmla="*/ 914400 h 962649"/>
            <a:gd name="connsiteX3" fmla="*/ 6985000 w 6985000"/>
            <a:gd name="connsiteY3" fmla="*/ 406400 h 962649"/>
            <a:gd name="connsiteX4" fmla="*/ 6985000 w 6985000"/>
            <a:gd name="connsiteY4" fmla="*/ 406400 h 962649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</a:cxnLst>
          <a:rect l="l" t="t" r="r" b="b"/>
          <a:pathLst>
            <a:path w="6985000" h="962649">
              <a:moveTo>
                <a:pt x="0" y="0"/>
              </a:moveTo>
              <a:cubicBezTo>
                <a:pt x="91016" y="342900"/>
                <a:pt x="182033" y="685800"/>
                <a:pt x="508000" y="838200"/>
              </a:cubicBezTo>
              <a:cubicBezTo>
                <a:pt x="833967" y="990600"/>
                <a:pt x="876300" y="986367"/>
                <a:pt x="1955800" y="914400"/>
              </a:cubicBezTo>
              <a:cubicBezTo>
                <a:pt x="3035300" y="842433"/>
                <a:pt x="6985000" y="406400"/>
                <a:pt x="6985000" y="406400"/>
              </a:cubicBezTo>
              <a:lnTo>
                <a:pt x="6985000" y="406400"/>
              </a:lnTo>
            </a:path>
          </a:pathLst>
        </a:custGeom>
        <a:noFill xmlns:a="http://schemas.openxmlformats.org/drawingml/2006/main"/>
        <a:ln xmlns:a="http://schemas.openxmlformats.org/drawingml/2006/main" w="38100">
          <a:solidFill>
            <a:srgbClr val="C00000"/>
          </a:solidFill>
          <a:tailEnd type="stealth" w="lg" len="lg"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0.47605</cdr:x>
      <cdr:y>0.21625</cdr:y>
    </cdr:from>
    <cdr:to>
      <cdr:x>0.47605</cdr:x>
      <cdr:y>0.32223</cdr:y>
    </cdr:to>
    <cdr:cxnSp macro="">
      <cdr:nvCxnSpPr>
        <cdr:cNvPr id="6" name="Straight Arrow Connector 5">
          <a:extLst xmlns:a="http://schemas.openxmlformats.org/drawingml/2006/main">
            <a:ext uri="{FF2B5EF4-FFF2-40B4-BE49-F238E27FC236}">
              <a16:creationId xmlns:a16="http://schemas.microsoft.com/office/drawing/2014/main" id="{BB5CFCC7-D071-B174-4395-F96C8BBC92F1}"/>
            </a:ext>
          </a:extLst>
        </cdr:cNvPr>
        <cdr:cNvCxnSpPr/>
      </cdr:nvCxnSpPr>
      <cdr:spPr>
        <a:xfrm xmlns:a="http://schemas.openxmlformats.org/drawingml/2006/main" flipH="1">
          <a:off x="17740861" y="4677071"/>
          <a:ext cx="1" cy="229223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stealth" w="lg" len="lg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3E8A0F-2E88-5548-80C9-F3AC9C86705D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8C9D1F-6098-F341-BB11-573769FBD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073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Phil Trans image courtesy By Henry Oldenburg - Philosophical Transactions, CC BY 4.0, https://</a:t>
            </a:r>
            <a:r>
              <a:rPr lang="en-US" dirty="0" err="1"/>
              <a:t>commons.wikimedia.org</a:t>
            </a:r>
            <a:r>
              <a:rPr lang="en-US" dirty="0"/>
              <a:t>/w/</a:t>
            </a:r>
            <a:r>
              <a:rPr lang="en-US" dirty="0" err="1"/>
              <a:t>index.php?curid</a:t>
            </a:r>
            <a:r>
              <a:rPr lang="en-US" dirty="0"/>
              <a:t>=36495651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C9D1F-6098-F341-BB11-573769FBDEF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185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4489452"/>
            <a:ext cx="31089600" cy="9550400"/>
          </a:xfrm>
        </p:spPr>
        <p:txBody>
          <a:bodyPr anchor="b"/>
          <a:lstStyle>
            <a:lvl1pPr algn="ctr">
              <a:defRPr sz="2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14408152"/>
            <a:ext cx="27432000" cy="6623048"/>
          </a:xfrm>
        </p:spPr>
        <p:txBody>
          <a:bodyPr/>
          <a:lstStyle>
            <a:lvl1pPr marL="0" indent="0" algn="ctr">
              <a:buNone/>
              <a:defRPr sz="9600"/>
            </a:lvl1pPr>
            <a:lvl2pPr marL="1828800" indent="0" algn="ctr">
              <a:buNone/>
              <a:defRPr sz="8000"/>
            </a:lvl2pPr>
            <a:lvl3pPr marL="3657600" indent="0" algn="ctr">
              <a:buNone/>
              <a:defRPr sz="7200"/>
            </a:lvl3pPr>
            <a:lvl4pPr marL="5486400" indent="0" algn="ctr">
              <a:buNone/>
              <a:defRPr sz="6400"/>
            </a:lvl4pPr>
            <a:lvl5pPr marL="7315200" indent="0" algn="ctr">
              <a:buNone/>
              <a:defRPr sz="6400"/>
            </a:lvl5pPr>
            <a:lvl6pPr marL="9144000" indent="0" algn="ctr">
              <a:buNone/>
              <a:defRPr sz="6400"/>
            </a:lvl6pPr>
            <a:lvl7pPr marL="10972800" indent="0" algn="ctr">
              <a:buNone/>
              <a:defRPr sz="6400"/>
            </a:lvl7pPr>
            <a:lvl8pPr marL="12801600" indent="0" algn="ctr">
              <a:buNone/>
              <a:defRPr sz="6400"/>
            </a:lvl8pPr>
            <a:lvl9pPr marL="14630400" indent="0" algn="ctr">
              <a:buNone/>
              <a:defRPr sz="6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B8B6C-35C0-4549-86DB-37209EDB0BC4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8390-4141-DE41-8985-572B11D12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990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B8B6C-35C0-4549-86DB-37209EDB0BC4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8390-4141-DE41-8985-572B11D12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86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552" y="6838958"/>
            <a:ext cx="31546800" cy="11410948"/>
          </a:xfrm>
        </p:spPr>
        <p:txBody>
          <a:bodyPr anchor="b"/>
          <a:lstStyle>
            <a:lvl1pPr>
              <a:defRPr sz="2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5552" y="18357858"/>
            <a:ext cx="31546800" cy="6000748"/>
          </a:xfrm>
        </p:spPr>
        <p:txBody>
          <a:bodyPr/>
          <a:lstStyle>
            <a:lvl1pPr marL="0" indent="0">
              <a:buNone/>
              <a:defRPr sz="9600">
                <a:solidFill>
                  <a:schemeClr val="tx1">
                    <a:tint val="82000"/>
                  </a:schemeClr>
                </a:solidFill>
              </a:defRPr>
            </a:lvl1pPr>
            <a:lvl2pPr marL="182880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2pPr>
            <a:lvl3pPr marL="3657600" indent="0">
              <a:buNone/>
              <a:defRPr sz="7200">
                <a:solidFill>
                  <a:schemeClr val="tx1">
                    <a:tint val="82000"/>
                  </a:schemeClr>
                </a:solidFill>
              </a:defRPr>
            </a:lvl3pPr>
            <a:lvl4pPr marL="5486400" indent="0">
              <a:buNone/>
              <a:defRPr sz="6400">
                <a:solidFill>
                  <a:schemeClr val="tx1">
                    <a:tint val="82000"/>
                  </a:schemeClr>
                </a:solidFill>
              </a:defRPr>
            </a:lvl4pPr>
            <a:lvl5pPr marL="7315200" indent="0">
              <a:buNone/>
              <a:defRPr sz="6400">
                <a:solidFill>
                  <a:schemeClr val="tx1">
                    <a:tint val="82000"/>
                  </a:schemeClr>
                </a:solidFill>
              </a:defRPr>
            </a:lvl5pPr>
            <a:lvl6pPr marL="9144000" indent="0">
              <a:buNone/>
              <a:defRPr sz="6400">
                <a:solidFill>
                  <a:schemeClr val="tx1">
                    <a:tint val="82000"/>
                  </a:schemeClr>
                </a:solidFill>
              </a:defRPr>
            </a:lvl6pPr>
            <a:lvl7pPr marL="10972800" indent="0">
              <a:buNone/>
              <a:defRPr sz="6400">
                <a:solidFill>
                  <a:schemeClr val="tx1">
                    <a:tint val="82000"/>
                  </a:schemeClr>
                </a:solidFill>
              </a:defRPr>
            </a:lvl7pPr>
            <a:lvl8pPr marL="12801600" indent="0">
              <a:buNone/>
              <a:defRPr sz="6400">
                <a:solidFill>
                  <a:schemeClr val="tx1">
                    <a:tint val="82000"/>
                  </a:schemeClr>
                </a:solidFill>
              </a:defRPr>
            </a:lvl8pPr>
            <a:lvl9pPr marL="14630400" indent="0">
              <a:buNone/>
              <a:defRPr sz="6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B8B6C-35C0-4549-86DB-37209EDB0BC4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8390-4141-DE41-8985-572B11D12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05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0" y="7302500"/>
            <a:ext cx="15544800" cy="17405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16600" y="7302500"/>
            <a:ext cx="15544800" cy="17405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B8B6C-35C0-4549-86DB-37209EDB0BC4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8390-4141-DE41-8985-572B11D12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366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460506"/>
            <a:ext cx="31546800" cy="53022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9368" y="6724652"/>
            <a:ext cx="15473360" cy="3295648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9368" y="10020300"/>
            <a:ext cx="15473360" cy="14738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16602" y="6724652"/>
            <a:ext cx="15549564" cy="3295648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16602" y="10020300"/>
            <a:ext cx="15549564" cy="14738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B8B6C-35C0-4549-86DB-37209EDB0BC4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8390-4141-DE41-8985-572B11D12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94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B8B6C-35C0-4549-86DB-37209EDB0BC4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8390-4141-DE41-8985-572B11D12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0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B8B6C-35C0-4549-86DB-37209EDB0BC4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8390-4141-DE41-8985-572B11D12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86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828800"/>
            <a:ext cx="11796712" cy="6400800"/>
          </a:xfrm>
        </p:spPr>
        <p:txBody>
          <a:bodyPr anchor="b"/>
          <a:lstStyle>
            <a:lvl1pPr>
              <a:defRPr sz="1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9564" y="3949706"/>
            <a:ext cx="18516600" cy="19494500"/>
          </a:xfrm>
        </p:spPr>
        <p:txBody>
          <a:bodyPr/>
          <a:lstStyle>
            <a:lvl1pPr>
              <a:defRPr sz="12800"/>
            </a:lvl1pPr>
            <a:lvl2pPr>
              <a:defRPr sz="11200"/>
            </a:lvl2pPr>
            <a:lvl3pPr>
              <a:defRPr sz="96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8229600"/>
            <a:ext cx="11796712" cy="15246352"/>
          </a:xfrm>
        </p:spPr>
        <p:txBody>
          <a:bodyPr/>
          <a:lstStyle>
            <a:lvl1pPr marL="0" indent="0">
              <a:buNone/>
              <a:defRPr sz="6400"/>
            </a:lvl1pPr>
            <a:lvl2pPr marL="1828800" indent="0">
              <a:buNone/>
              <a:defRPr sz="5600"/>
            </a:lvl2pPr>
            <a:lvl3pPr marL="3657600" indent="0">
              <a:buNone/>
              <a:defRPr sz="4800"/>
            </a:lvl3pPr>
            <a:lvl4pPr marL="5486400" indent="0">
              <a:buNone/>
              <a:defRPr sz="4000"/>
            </a:lvl4pPr>
            <a:lvl5pPr marL="7315200" indent="0">
              <a:buNone/>
              <a:defRPr sz="4000"/>
            </a:lvl5pPr>
            <a:lvl6pPr marL="9144000" indent="0">
              <a:buNone/>
              <a:defRPr sz="4000"/>
            </a:lvl6pPr>
            <a:lvl7pPr marL="10972800" indent="0">
              <a:buNone/>
              <a:defRPr sz="4000"/>
            </a:lvl7pPr>
            <a:lvl8pPr marL="12801600" indent="0">
              <a:buNone/>
              <a:defRPr sz="4000"/>
            </a:lvl8pPr>
            <a:lvl9pPr marL="14630400" indent="0">
              <a:buNone/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B8B6C-35C0-4549-86DB-37209EDB0BC4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8390-4141-DE41-8985-572B11D12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770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828800"/>
            <a:ext cx="11796712" cy="6400800"/>
          </a:xfrm>
        </p:spPr>
        <p:txBody>
          <a:bodyPr anchor="b"/>
          <a:lstStyle>
            <a:lvl1pPr>
              <a:defRPr sz="1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549564" y="3949706"/>
            <a:ext cx="18516600" cy="19494500"/>
          </a:xfrm>
        </p:spPr>
        <p:txBody>
          <a:bodyPr anchor="t"/>
          <a:lstStyle>
            <a:lvl1pPr marL="0" indent="0">
              <a:buNone/>
              <a:defRPr sz="12800"/>
            </a:lvl1pPr>
            <a:lvl2pPr marL="1828800" indent="0">
              <a:buNone/>
              <a:defRPr sz="11200"/>
            </a:lvl2pPr>
            <a:lvl3pPr marL="3657600" indent="0">
              <a:buNone/>
              <a:defRPr sz="9600"/>
            </a:lvl3pPr>
            <a:lvl4pPr marL="5486400" indent="0">
              <a:buNone/>
              <a:defRPr sz="8000"/>
            </a:lvl4pPr>
            <a:lvl5pPr marL="7315200" indent="0">
              <a:buNone/>
              <a:defRPr sz="8000"/>
            </a:lvl5pPr>
            <a:lvl6pPr marL="9144000" indent="0">
              <a:buNone/>
              <a:defRPr sz="8000"/>
            </a:lvl6pPr>
            <a:lvl7pPr marL="10972800" indent="0">
              <a:buNone/>
              <a:defRPr sz="8000"/>
            </a:lvl7pPr>
            <a:lvl8pPr marL="12801600" indent="0">
              <a:buNone/>
              <a:defRPr sz="8000"/>
            </a:lvl8pPr>
            <a:lvl9pPr marL="14630400" indent="0">
              <a:buNone/>
              <a:defRPr sz="8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8229600"/>
            <a:ext cx="11796712" cy="15246352"/>
          </a:xfrm>
        </p:spPr>
        <p:txBody>
          <a:bodyPr/>
          <a:lstStyle>
            <a:lvl1pPr marL="0" indent="0">
              <a:buNone/>
              <a:defRPr sz="6400"/>
            </a:lvl1pPr>
            <a:lvl2pPr marL="1828800" indent="0">
              <a:buNone/>
              <a:defRPr sz="5600"/>
            </a:lvl2pPr>
            <a:lvl3pPr marL="3657600" indent="0">
              <a:buNone/>
              <a:defRPr sz="4800"/>
            </a:lvl3pPr>
            <a:lvl4pPr marL="5486400" indent="0">
              <a:buNone/>
              <a:defRPr sz="4000"/>
            </a:lvl4pPr>
            <a:lvl5pPr marL="7315200" indent="0">
              <a:buNone/>
              <a:defRPr sz="4000"/>
            </a:lvl5pPr>
            <a:lvl6pPr marL="9144000" indent="0">
              <a:buNone/>
              <a:defRPr sz="4000"/>
            </a:lvl6pPr>
            <a:lvl7pPr marL="10972800" indent="0">
              <a:buNone/>
              <a:defRPr sz="4000"/>
            </a:lvl7pPr>
            <a:lvl8pPr marL="12801600" indent="0">
              <a:buNone/>
              <a:defRPr sz="4000"/>
            </a:lvl8pPr>
            <a:lvl9pPr marL="14630400" indent="0">
              <a:buNone/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B8B6C-35C0-4549-86DB-37209EDB0BC4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8390-4141-DE41-8985-572B11D12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24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B8B6C-35C0-4549-86DB-37209EDB0BC4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8390-4141-DE41-8985-572B11D12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11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174702" y="1460500"/>
            <a:ext cx="7886700" cy="232473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2" y="1460500"/>
            <a:ext cx="23202900" cy="232473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B8B6C-35C0-4549-86DB-37209EDB0BC4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28390-4141-DE41-8985-572B11D12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90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1460506"/>
            <a:ext cx="31546800" cy="5302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0" y="7302500"/>
            <a:ext cx="31546800" cy="17405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0" y="25425406"/>
            <a:ext cx="8229600" cy="146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9B8B6C-35C0-4549-86DB-37209EDB0BC4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15800" y="25425406"/>
            <a:ext cx="12344400" cy="146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31800" y="25425406"/>
            <a:ext cx="8229600" cy="146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328390-4141-DE41-8985-572B11D12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6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657600" rtl="0" eaLnBrk="1" latinLnBrk="0" hangingPunct="1">
        <a:lnSpc>
          <a:spcPct val="90000"/>
        </a:lnSpc>
        <a:spcBef>
          <a:spcPct val="0"/>
        </a:spcBef>
        <a:buNone/>
        <a:defRPr sz="17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0" indent="-914400" algn="l" defTabSz="3657600" rtl="0" eaLnBrk="1" latinLnBrk="0" hangingPunct="1">
        <a:lnSpc>
          <a:spcPct val="90000"/>
        </a:lnSpc>
        <a:spcBef>
          <a:spcPts val="4000"/>
        </a:spcBef>
        <a:buFont typeface="Arial" panose="020B0604020202020204" pitchFamily="34" charset="0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6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4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png"/><Relationship Id="rId18" Type="http://schemas.openxmlformats.org/officeDocument/2006/relationships/image" Target="../media/image14.gif"/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chart" Target="../charts/chart2.xml"/><Relationship Id="rId5" Type="http://schemas.openxmlformats.org/officeDocument/2006/relationships/chart" Target="../charts/chart1.xml"/><Relationship Id="rId15" Type="http://schemas.openxmlformats.org/officeDocument/2006/relationships/image" Target="../media/image11.png"/><Relationship Id="rId10" Type="http://schemas.openxmlformats.org/officeDocument/2006/relationships/image" Target="../media/image7.jp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Picture 293" descr="A black and white drawing of a child reaching for a giant object&#10;&#10;Description automatically generated">
            <a:extLst>
              <a:ext uri="{FF2B5EF4-FFF2-40B4-BE49-F238E27FC236}">
                <a16:creationId xmlns:a16="http://schemas.microsoft.com/office/drawing/2014/main" id="{4A1DC1CE-0843-8D48-8299-2B44092B0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2148" y="22855753"/>
            <a:ext cx="4736012" cy="2992382"/>
          </a:xfrm>
          <a:prstGeom prst="rect">
            <a:avLst/>
          </a:prstGeom>
        </p:spPr>
      </p:pic>
      <p:pic>
        <p:nvPicPr>
          <p:cNvPr id="269" name="Picture 268">
            <a:extLst>
              <a:ext uri="{FF2B5EF4-FFF2-40B4-BE49-F238E27FC236}">
                <a16:creationId xmlns:a16="http://schemas.microsoft.com/office/drawing/2014/main" id="{3F7A1923-328E-754B-8886-1276C30BA5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27943" y="11463686"/>
            <a:ext cx="2584906" cy="2633678"/>
          </a:xfrm>
          <a:prstGeom prst="rect">
            <a:avLst/>
          </a:prstGeom>
        </p:spPr>
      </p:pic>
      <p:graphicFrame>
        <p:nvGraphicFramePr>
          <p:cNvPr id="209" name="Chart 208">
            <a:extLst>
              <a:ext uri="{FF2B5EF4-FFF2-40B4-BE49-F238E27FC236}">
                <a16:creationId xmlns:a16="http://schemas.microsoft.com/office/drawing/2014/main" id="{E1C6DE25-DFCA-B143-8B4D-67C8D82F84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9402817"/>
              </p:ext>
            </p:extLst>
          </p:nvPr>
        </p:nvGraphicFramePr>
        <p:xfrm>
          <a:off x="539641" y="5803450"/>
          <a:ext cx="37266490" cy="21628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7875FFD-00DF-A09C-012D-2EB7A81EAA53}"/>
              </a:ext>
            </a:extLst>
          </p:cNvPr>
          <p:cNvSpPr txBox="1"/>
          <p:nvPr/>
        </p:nvSpPr>
        <p:spPr>
          <a:xfrm>
            <a:off x="1001486" y="783772"/>
            <a:ext cx="3520822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effectLst/>
                <a:latin typeface="Helvetica" pitchFamily="2" charset="0"/>
              </a:rPr>
              <a:t>PEEER</a:t>
            </a:r>
            <a:r>
              <a:rPr lang="en-US" sz="6600" dirty="0">
                <a:effectLst/>
                <a:latin typeface="Helvetica" pitchFamily="2" charset="0"/>
              </a:rPr>
              <a:t>: PUBLISHING FOR AN ETHICAL AND EQUITABLE ENVIRONMENT IN RESEARCH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F77EC9-AB4E-402F-64DD-B59011DF9F8E}"/>
              </a:ext>
            </a:extLst>
          </p:cNvPr>
          <p:cNvSpPr txBox="1"/>
          <p:nvPr/>
        </p:nvSpPr>
        <p:spPr>
          <a:xfrm>
            <a:off x="16948292" y="2065978"/>
            <a:ext cx="27129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By PEEER</a:t>
            </a:r>
          </a:p>
        </p:txBody>
      </p:sp>
      <p:pic>
        <p:nvPicPr>
          <p:cNvPr id="17" name="Picture 16" descr="A qr code with circles and circles&#10;&#10;Description automatically generated">
            <a:extLst>
              <a:ext uri="{FF2B5EF4-FFF2-40B4-BE49-F238E27FC236}">
                <a16:creationId xmlns:a16="http://schemas.microsoft.com/office/drawing/2014/main" id="{FCF36905-DF80-2298-2A8D-0CCFE78F25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486" y="3700677"/>
            <a:ext cx="1837595" cy="1837595"/>
          </a:xfrm>
          <a:prstGeom prst="rect">
            <a:avLst/>
          </a:prstGeom>
        </p:spPr>
      </p:pic>
      <p:pic>
        <p:nvPicPr>
          <p:cNvPr id="20" name="Picture 19" descr="A grey circle with colorful letters&#10;&#10;Description automatically generated">
            <a:extLst>
              <a:ext uri="{FF2B5EF4-FFF2-40B4-BE49-F238E27FC236}">
                <a16:creationId xmlns:a16="http://schemas.microsoft.com/office/drawing/2014/main" id="{AB23E479-B6C4-57B5-CFE1-E8D0F05EF2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9958" y="3320255"/>
            <a:ext cx="2598441" cy="2598441"/>
          </a:xfrm>
          <a:prstGeom prst="rect">
            <a:avLst/>
          </a:prstGeom>
        </p:spPr>
      </p:pic>
      <p:sp>
        <p:nvSpPr>
          <p:cNvPr id="24" name="Google Shape;55;p13">
            <a:extLst>
              <a:ext uri="{FF2B5EF4-FFF2-40B4-BE49-F238E27FC236}">
                <a16:creationId xmlns:a16="http://schemas.microsoft.com/office/drawing/2014/main" id="{96A98421-7341-D269-6634-146346AA7A2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01486" y="5697463"/>
            <a:ext cx="10464192" cy="26154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build a community of authors, editors, reviewers, libraries, publishers, and societies to support affordable and equitable access plus a healthy scientific and research community. In doing so, to change scientific publishing for the better.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 sz="3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546;p73">
            <a:extLst>
              <a:ext uri="{FF2B5EF4-FFF2-40B4-BE49-F238E27FC236}">
                <a16:creationId xmlns:a16="http://schemas.microsoft.com/office/drawing/2014/main" id="{8221A3D9-B4C7-C0D8-82E5-01FD3BE4899D}"/>
              </a:ext>
            </a:extLst>
          </p:cNvPr>
          <p:cNvSpPr txBox="1">
            <a:spLocks/>
          </p:cNvSpPr>
          <p:nvPr/>
        </p:nvSpPr>
        <p:spPr>
          <a:xfrm>
            <a:off x="6184482" y="3499566"/>
            <a:ext cx="7425183" cy="148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ct val="80000"/>
              </a:lnSpc>
              <a:buSzPts val="605"/>
            </a:pPr>
            <a:r>
              <a:rPr lang="en-US" dirty="0">
                <a:solidFill>
                  <a:srgbClr val="6D9EEB"/>
                </a:solidFill>
              </a:rPr>
              <a:t>https://</a:t>
            </a:r>
            <a:r>
              <a:rPr lang="en-US" dirty="0" err="1">
                <a:solidFill>
                  <a:srgbClr val="6D9EEB"/>
                </a:solidFill>
              </a:rPr>
              <a:t>peeer.net</a:t>
            </a:r>
            <a:r>
              <a:rPr lang="en-US" dirty="0">
                <a:solidFill>
                  <a:srgbClr val="6D9EEB"/>
                </a:solidFill>
              </a:rPr>
              <a:t>/</a:t>
            </a:r>
          </a:p>
          <a:p>
            <a:pPr marL="0" indent="0" algn="l">
              <a:lnSpc>
                <a:spcPct val="80000"/>
              </a:lnSpc>
              <a:buSzPts val="605"/>
            </a:pPr>
            <a:endParaRPr lang="en-US" sz="3200" dirty="0">
              <a:solidFill>
                <a:srgbClr val="6D9EEB"/>
              </a:solidFill>
            </a:endParaRPr>
          </a:p>
          <a:p>
            <a:pPr marL="0" indent="0" algn="l">
              <a:lnSpc>
                <a:spcPct val="80000"/>
              </a:lnSpc>
              <a:buSzPts val="605"/>
            </a:pPr>
            <a:r>
              <a:rPr lang="en-US" dirty="0">
                <a:solidFill>
                  <a:srgbClr val="6D9EEB"/>
                </a:solidFill>
              </a:rPr>
              <a:t>          @</a:t>
            </a:r>
            <a:r>
              <a:rPr lang="en-US" dirty="0" err="1">
                <a:solidFill>
                  <a:srgbClr val="6D9EEB"/>
                </a:solidFill>
              </a:rPr>
              <a:t>peeer</a:t>
            </a:r>
            <a:r>
              <a:rPr lang="en-US" dirty="0">
                <a:solidFill>
                  <a:srgbClr val="6D9EEB"/>
                </a:solidFill>
              </a:rPr>
              <a:t> (</a:t>
            </a:r>
            <a:r>
              <a:rPr lang="en-US" dirty="0" err="1">
                <a:solidFill>
                  <a:srgbClr val="6D9EEB"/>
                </a:solidFill>
              </a:rPr>
              <a:t>x.com</a:t>
            </a:r>
            <a:r>
              <a:rPr lang="en-US" dirty="0">
                <a:solidFill>
                  <a:srgbClr val="6D9EEB"/>
                </a:solidFill>
              </a:rPr>
              <a:t>/peeer295544)</a:t>
            </a:r>
          </a:p>
          <a:p>
            <a:pPr marL="0" indent="0" algn="l">
              <a:lnSpc>
                <a:spcPct val="80000"/>
              </a:lnSpc>
              <a:buSzPts val="605"/>
            </a:pPr>
            <a:endParaRPr lang="en-US" sz="4800" dirty="0">
              <a:solidFill>
                <a:srgbClr val="6D9EEB"/>
              </a:solidFill>
            </a:endParaRPr>
          </a:p>
          <a:p>
            <a:pPr marL="0" indent="0" algn="l">
              <a:lnSpc>
                <a:spcPct val="80000"/>
              </a:lnSpc>
              <a:buSzPts val="605"/>
            </a:pPr>
            <a:r>
              <a:rPr lang="en-US" dirty="0">
                <a:solidFill>
                  <a:srgbClr val="6D9EEB"/>
                </a:solidFill>
              </a:rPr>
              <a:t>          @</a:t>
            </a:r>
            <a:r>
              <a:rPr lang="en-US" dirty="0" err="1">
                <a:solidFill>
                  <a:srgbClr val="6D9EEB"/>
                </a:solidFill>
              </a:rPr>
              <a:t>peeeresearch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1" name="Google Shape;552;p73">
            <a:extLst>
              <a:ext uri="{FF2B5EF4-FFF2-40B4-BE49-F238E27FC236}">
                <a16:creationId xmlns:a16="http://schemas.microsoft.com/office/drawing/2014/main" id="{EC3456EC-6FFD-33B6-0F19-81ADFB839B9C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95613" y="4165151"/>
            <a:ext cx="637515" cy="651526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D632C40-6D3E-9797-51A7-FD0A03DCBF24}"/>
              </a:ext>
            </a:extLst>
          </p:cNvPr>
          <p:cNvSpPr txBox="1"/>
          <p:nvPr/>
        </p:nvSpPr>
        <p:spPr>
          <a:xfrm>
            <a:off x="14478248" y="3493711"/>
            <a:ext cx="76401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4">
                    <a:lumMod val="50000"/>
                  </a:schemeClr>
                </a:solidFill>
              </a:rPr>
              <a:t>How do you feel about your options in</a:t>
            </a:r>
          </a:p>
          <a:p>
            <a:pPr algn="ctr"/>
            <a:r>
              <a:rPr lang="en-US" sz="3600" dirty="0">
                <a:solidFill>
                  <a:schemeClr val="accent4">
                    <a:lumMod val="50000"/>
                  </a:schemeClr>
                </a:solidFill>
              </a:rPr>
              <a:t>the scientific publishing ecosystem?</a:t>
            </a:r>
          </a:p>
        </p:txBody>
      </p: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BCD5C4FA-AF60-41C8-A24E-3A04EC63F67B}"/>
              </a:ext>
            </a:extLst>
          </p:cNvPr>
          <p:cNvGrpSpPr/>
          <p:nvPr/>
        </p:nvGrpSpPr>
        <p:grpSpPr>
          <a:xfrm>
            <a:off x="15927164" y="22419345"/>
            <a:ext cx="5126186" cy="1873563"/>
            <a:chOff x="15935740" y="21397451"/>
            <a:chExt cx="5126186" cy="187356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EEA4210-0E74-B751-C95D-BF38074C2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935740" y="21397451"/>
              <a:ext cx="1859377" cy="1859377"/>
            </a:xfrm>
            <a:prstGeom prst="rect">
              <a:avLst/>
            </a:prstGeom>
          </p:spPr>
        </p:pic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3AFAFE5-7903-718E-ED36-D1C0CC51701A}"/>
                </a:ext>
              </a:extLst>
            </p:cNvPr>
            <p:cNvGrpSpPr/>
            <p:nvPr/>
          </p:nvGrpSpPr>
          <p:grpSpPr>
            <a:xfrm>
              <a:off x="18009701" y="21472339"/>
              <a:ext cx="3052225" cy="1798675"/>
              <a:chOff x="28052800" y="4576800"/>
              <a:chExt cx="6656511" cy="4170164"/>
            </a:xfrm>
          </p:grpSpPr>
          <p:pic>
            <p:nvPicPr>
              <p:cNvPr id="21" name="Picture 20" descr="A logo of a company&#10;&#10;Description automatically generated">
                <a:extLst>
                  <a:ext uri="{FF2B5EF4-FFF2-40B4-BE49-F238E27FC236}">
                    <a16:creationId xmlns:a16="http://schemas.microsoft.com/office/drawing/2014/main" id="{C55BBFD3-630E-6DCF-5A87-7A49387E61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8918961" y="4576800"/>
                <a:ext cx="4924191" cy="2215886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DC8E4A1-974D-C70A-2632-3AA6A90A1D89}"/>
                  </a:ext>
                </a:extLst>
              </p:cNvPr>
              <p:cNvSpPr txBox="1"/>
              <p:nvPr/>
            </p:nvSpPr>
            <p:spPr>
              <a:xfrm>
                <a:off x="28052800" y="6820327"/>
                <a:ext cx="6656511" cy="1926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/>
                  <a:t>A </a:t>
                </a:r>
                <a:r>
                  <a:rPr lang="en-US" sz="2400" b="1" dirty="0">
                    <a:solidFill>
                      <a:schemeClr val="accent6"/>
                    </a:solidFill>
                  </a:rPr>
                  <a:t>Free</a:t>
                </a:r>
                <a:r>
                  <a:rPr lang="en-US" sz="2400" b="1" dirty="0"/>
                  <a:t> </a:t>
                </a:r>
                <a:r>
                  <a:rPr lang="en-US" sz="2400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Association</a:t>
                </a:r>
              </a:p>
              <a:p>
                <a:pPr algn="ctr"/>
                <a:r>
                  <a:rPr lang="en-US" sz="2400" b="1" dirty="0"/>
                  <a:t>of </a:t>
                </a:r>
                <a:r>
                  <a:rPr lang="en-US" sz="2400" b="1" dirty="0">
                    <a:solidFill>
                      <a:schemeClr val="accent2">
                        <a:lumMod val="50000"/>
                      </a:schemeClr>
                    </a:solidFill>
                  </a:rPr>
                  <a:t>Biogeographers</a:t>
                </a:r>
              </a:p>
            </p:txBody>
          </p:sp>
        </p:grp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046D7020-62CB-615F-E781-0E71F268B926}"/>
              </a:ext>
            </a:extLst>
          </p:cNvPr>
          <p:cNvSpPr/>
          <p:nvPr/>
        </p:nvSpPr>
        <p:spPr>
          <a:xfrm>
            <a:off x="34683751" y="8120366"/>
            <a:ext cx="420545" cy="38832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F427C28-549C-B2C3-9D41-5BC759A569A9}"/>
              </a:ext>
            </a:extLst>
          </p:cNvPr>
          <p:cNvSpPr txBox="1"/>
          <p:nvPr/>
        </p:nvSpPr>
        <p:spPr>
          <a:xfrm>
            <a:off x="32399807" y="4698774"/>
            <a:ext cx="3857403" cy="230832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just"/>
            <a:r>
              <a:rPr lang="en-US" sz="3600" dirty="0">
                <a:solidFill>
                  <a:srgbClr val="C00000"/>
                </a:solidFill>
              </a:rPr>
              <a:t>So many options!</a:t>
            </a:r>
          </a:p>
          <a:p>
            <a:pPr algn="just"/>
            <a:r>
              <a:rPr lang="en-US" sz="3600" dirty="0">
                <a:solidFill>
                  <a:srgbClr val="C00000"/>
                </a:solidFill>
              </a:rPr>
              <a:t>How does it feel to</a:t>
            </a:r>
            <a:br>
              <a:rPr lang="en-US" sz="3600" dirty="0">
                <a:solidFill>
                  <a:srgbClr val="C00000"/>
                </a:solidFill>
              </a:rPr>
            </a:br>
            <a:r>
              <a:rPr lang="en-US" sz="3600" dirty="0">
                <a:solidFill>
                  <a:srgbClr val="C00000"/>
                </a:solidFill>
              </a:rPr>
              <a:t>work at this point</a:t>
            </a:r>
          </a:p>
          <a:p>
            <a:pPr algn="just"/>
            <a:r>
              <a:rPr lang="en-US" sz="3600" dirty="0">
                <a:solidFill>
                  <a:srgbClr val="C00000"/>
                </a:solidFill>
              </a:rPr>
              <a:t>in time?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AEC6B25-7B3F-E4D5-FED7-CF7AEECF3C80}"/>
              </a:ext>
            </a:extLst>
          </p:cNvPr>
          <p:cNvCxnSpPr>
            <a:cxnSpLocks/>
          </p:cNvCxnSpPr>
          <p:nvPr/>
        </p:nvCxnSpPr>
        <p:spPr>
          <a:xfrm>
            <a:off x="34382760" y="6539849"/>
            <a:ext cx="469708" cy="1515900"/>
          </a:xfrm>
          <a:prstGeom prst="straightConnector1">
            <a:avLst/>
          </a:prstGeom>
          <a:ln w="50800">
            <a:solidFill>
              <a:srgbClr val="C00000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CCEF3CB-505F-CDF8-A050-C4E5D3BDFBEC}"/>
              </a:ext>
            </a:extLst>
          </p:cNvPr>
          <p:cNvGrpSpPr/>
          <p:nvPr/>
        </p:nvGrpSpPr>
        <p:grpSpPr>
          <a:xfrm>
            <a:off x="408310" y="10905525"/>
            <a:ext cx="9713157" cy="7835629"/>
            <a:chOff x="291719" y="1153724"/>
            <a:chExt cx="3692392" cy="3209446"/>
          </a:xfrm>
        </p:grpSpPr>
        <p:graphicFrame>
          <p:nvGraphicFramePr>
            <p:cNvPr id="44" name="Chart 43">
              <a:extLst>
                <a:ext uri="{FF2B5EF4-FFF2-40B4-BE49-F238E27FC236}">
                  <a16:creationId xmlns:a16="http://schemas.microsoft.com/office/drawing/2014/main" id="{9B91A8E3-4109-BA2B-68B5-5337EBFBA1E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53490003"/>
                </p:ext>
              </p:extLst>
            </p:nvPr>
          </p:nvGraphicFramePr>
          <p:xfrm>
            <a:off x="291719" y="1153724"/>
            <a:ext cx="3692392" cy="320944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5753FFD-81E8-6D03-64CA-2F8BC7A120BE}"/>
                </a:ext>
              </a:extLst>
            </p:cNvPr>
            <p:cNvSpPr txBox="1"/>
            <p:nvPr/>
          </p:nvSpPr>
          <p:spPr>
            <a:xfrm>
              <a:off x="950805" y="2057729"/>
              <a:ext cx="2096797" cy="4412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00B050"/>
                  </a:solidFill>
                </a:rPr>
                <a:t>Reviewing </a:t>
              </a:r>
              <a:br>
                <a:rPr lang="en-US" sz="3200" dirty="0">
                  <a:solidFill>
                    <a:srgbClr val="00B050"/>
                  </a:solidFill>
                </a:rPr>
              </a:br>
              <a:r>
                <a:rPr lang="en-US" sz="3200" dirty="0">
                  <a:solidFill>
                    <a:srgbClr val="00B050"/>
                  </a:solidFill>
                </a:rPr>
                <a:t>has been declining for years …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D8BE43D-DF3B-F0E3-5CD6-F2D54A7E7613}"/>
                </a:ext>
              </a:extLst>
            </p:cNvPr>
            <p:cNvSpPr txBox="1"/>
            <p:nvPr/>
          </p:nvSpPr>
          <p:spPr>
            <a:xfrm>
              <a:off x="1994747" y="3221598"/>
              <a:ext cx="1868210" cy="2395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00B050"/>
                  </a:solidFill>
                </a:rPr>
                <a:t>… it will be extinct by 2050!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A63EA8E-373F-D267-9ADB-CF3612CD5E2B}"/>
              </a:ext>
            </a:extLst>
          </p:cNvPr>
          <p:cNvGrpSpPr/>
          <p:nvPr/>
        </p:nvGrpSpPr>
        <p:grpSpPr>
          <a:xfrm>
            <a:off x="22756113" y="17760092"/>
            <a:ext cx="10450682" cy="7292498"/>
            <a:chOff x="1149642" y="519923"/>
            <a:chExt cx="5757850" cy="4017835"/>
          </a:xfrm>
        </p:grpSpPr>
        <p:grpSp>
          <p:nvGrpSpPr>
            <p:cNvPr id="66" name="Google Shape;141;p25">
              <a:extLst>
                <a:ext uri="{FF2B5EF4-FFF2-40B4-BE49-F238E27FC236}">
                  <a16:creationId xmlns:a16="http://schemas.microsoft.com/office/drawing/2014/main" id="{04BE1029-4AA9-EA64-6976-C756E5919C3C}"/>
                </a:ext>
              </a:extLst>
            </p:cNvPr>
            <p:cNvGrpSpPr/>
            <p:nvPr/>
          </p:nvGrpSpPr>
          <p:grpSpPr>
            <a:xfrm>
              <a:off x="2227935" y="3028975"/>
              <a:ext cx="3394776" cy="1394376"/>
              <a:chOff x="1696285" y="3028975"/>
              <a:chExt cx="3394776" cy="1394376"/>
            </a:xfrm>
          </p:grpSpPr>
          <p:pic>
            <p:nvPicPr>
              <p:cNvPr id="67" name="Google Shape;142;p25" title="Two Gears Vector Clipart image - Free stock photo - Public Domain ...">
                <a:extLst>
                  <a:ext uri="{FF2B5EF4-FFF2-40B4-BE49-F238E27FC236}">
                    <a16:creationId xmlns:a16="http://schemas.microsoft.com/office/drawing/2014/main" id="{EA51405D-0993-077F-58A5-AE5270791FEF}"/>
                  </a:ext>
                </a:extLst>
              </p:cNvPr>
              <p:cNvPicPr preferRelativeResize="0"/>
              <p:nvPr/>
            </p:nvPicPr>
            <p:blipFill>
              <a:blip r:embed="rId12">
                <a:alphaModFix/>
              </a:blip>
              <a:stretch>
                <a:fillRect/>
              </a:stretch>
            </p:blipFill>
            <p:spPr>
              <a:xfrm rot="5400000">
                <a:off x="2512024" y="3027600"/>
                <a:ext cx="1394376" cy="1397125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68" name="Google Shape;143;p25">
                <a:extLst>
                  <a:ext uri="{FF2B5EF4-FFF2-40B4-BE49-F238E27FC236}">
                    <a16:creationId xmlns:a16="http://schemas.microsoft.com/office/drawing/2014/main" id="{2725AF0E-E574-40BB-8922-EA91AAD2AF84}"/>
                  </a:ext>
                </a:extLst>
              </p:cNvPr>
              <p:cNvCxnSpPr/>
              <p:nvPr/>
            </p:nvCxnSpPr>
            <p:spPr>
              <a:xfrm>
                <a:off x="3726175" y="4394450"/>
                <a:ext cx="452400" cy="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stealth" w="lg" len="lg"/>
              </a:ln>
            </p:spPr>
          </p:cxnSp>
          <p:sp>
            <p:nvSpPr>
              <p:cNvPr id="69" name="Google Shape;144;p25">
                <a:extLst>
                  <a:ext uri="{FF2B5EF4-FFF2-40B4-BE49-F238E27FC236}">
                    <a16:creationId xmlns:a16="http://schemas.microsoft.com/office/drawing/2014/main" id="{F23074DF-FD53-6FB3-621D-75C6A09C7F50}"/>
                  </a:ext>
                </a:extLst>
              </p:cNvPr>
              <p:cNvSpPr txBox="1"/>
              <p:nvPr/>
            </p:nvSpPr>
            <p:spPr>
              <a:xfrm>
                <a:off x="3919561" y="4033431"/>
                <a:ext cx="1171500" cy="3052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chemeClr val="accent5"/>
                    </a:solidFill>
                  </a:rPr>
                  <a:t>$$$$</a:t>
                </a:r>
                <a:endParaRPr sz="2400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70" name="Google Shape;145;p25">
                <a:extLst>
                  <a:ext uri="{FF2B5EF4-FFF2-40B4-BE49-F238E27FC236}">
                    <a16:creationId xmlns:a16="http://schemas.microsoft.com/office/drawing/2014/main" id="{587CC159-276D-0E5C-8F39-E728ED9C88D8}"/>
                  </a:ext>
                </a:extLst>
              </p:cNvPr>
              <p:cNvSpPr txBox="1"/>
              <p:nvPr/>
            </p:nvSpPr>
            <p:spPr>
              <a:xfrm>
                <a:off x="1696285" y="3137656"/>
                <a:ext cx="922069" cy="508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chemeClr val="accent5"/>
                    </a:solidFill>
                  </a:rPr>
                  <a:t>Marketing</a:t>
                </a:r>
                <a:endParaRPr sz="2400" dirty="0">
                  <a:solidFill>
                    <a:schemeClr val="accent5"/>
                  </a:solidFill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chemeClr val="accent5"/>
                    </a:solidFill>
                  </a:rPr>
                  <a:t>Strategy </a:t>
                </a:r>
                <a:endParaRPr sz="2400" dirty="0">
                  <a:solidFill>
                    <a:schemeClr val="accent5"/>
                  </a:solidFill>
                </a:endParaRPr>
              </a:p>
            </p:txBody>
          </p:sp>
          <p:cxnSp>
            <p:nvCxnSpPr>
              <p:cNvPr id="71" name="Google Shape;146;p25">
                <a:extLst>
                  <a:ext uri="{FF2B5EF4-FFF2-40B4-BE49-F238E27FC236}">
                    <a16:creationId xmlns:a16="http://schemas.microsoft.com/office/drawing/2014/main" id="{ECECDD6C-778D-1FEC-07F0-624B72093783}"/>
                  </a:ext>
                </a:extLst>
              </p:cNvPr>
              <p:cNvCxnSpPr/>
              <p:nvPr/>
            </p:nvCxnSpPr>
            <p:spPr>
              <a:xfrm rot="10800000" flipH="1">
                <a:off x="2351350" y="3233125"/>
                <a:ext cx="244800" cy="4041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stealth" w="lg" len="lg"/>
              </a:ln>
            </p:spPr>
          </p:cxnSp>
        </p:grpSp>
        <p:sp>
          <p:nvSpPr>
            <p:cNvPr id="72" name="Google Shape;147;p25">
              <a:extLst>
                <a:ext uri="{FF2B5EF4-FFF2-40B4-BE49-F238E27FC236}">
                  <a16:creationId xmlns:a16="http://schemas.microsoft.com/office/drawing/2014/main" id="{FD56DBA3-A3E5-74F6-C4F2-32976932EC67}"/>
                </a:ext>
              </a:extLst>
            </p:cNvPr>
            <p:cNvSpPr txBox="1"/>
            <p:nvPr/>
          </p:nvSpPr>
          <p:spPr>
            <a:xfrm>
              <a:off x="1149642" y="4232547"/>
              <a:ext cx="2697163" cy="305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i="1" dirty="0">
                <a:solidFill>
                  <a:srgbClr val="7030A0"/>
                </a:solidFill>
              </a:endParaRP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272C2C9F-6F70-18BC-A692-73144E996A9C}"/>
                </a:ext>
              </a:extLst>
            </p:cNvPr>
            <p:cNvGrpSpPr/>
            <p:nvPr/>
          </p:nvGrpSpPr>
          <p:grpSpPr>
            <a:xfrm>
              <a:off x="2600627" y="519923"/>
              <a:ext cx="4306865" cy="2828823"/>
              <a:chOff x="2068977" y="519923"/>
              <a:chExt cx="4306865" cy="2828823"/>
            </a:xfrm>
          </p:grpSpPr>
          <p:pic>
            <p:nvPicPr>
              <p:cNvPr id="74" name="Google Shape;130;p25" title="Two Gears Vector Clipart image - Free stock photo - Public Domain ...">
                <a:extLst>
                  <a:ext uri="{FF2B5EF4-FFF2-40B4-BE49-F238E27FC236}">
                    <a16:creationId xmlns:a16="http://schemas.microsoft.com/office/drawing/2014/main" id="{A1E74E48-7DD6-B467-7E0B-90DF29A7EC0A}"/>
                  </a:ext>
                </a:extLst>
              </p:cNvPr>
              <p:cNvPicPr preferRelativeResize="0"/>
              <p:nvPr/>
            </p:nvPicPr>
            <p:blipFill>
              <a:blip r:embed="rId13">
                <a:alphaModFix/>
              </a:blip>
              <a:stretch>
                <a:fillRect/>
              </a:stretch>
            </p:blipFill>
            <p:spPr>
              <a:xfrm rot="5400000">
                <a:off x="2709249" y="682675"/>
                <a:ext cx="1394376" cy="13971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5" name="Google Shape;131;p25">
                <a:extLst>
                  <a:ext uri="{FF2B5EF4-FFF2-40B4-BE49-F238E27FC236}">
                    <a16:creationId xmlns:a16="http://schemas.microsoft.com/office/drawing/2014/main" id="{CBE50CE1-0C12-A542-6AE2-849244E2CD1D}"/>
                  </a:ext>
                </a:extLst>
              </p:cNvPr>
              <p:cNvSpPr txBox="1"/>
              <p:nvPr/>
            </p:nvSpPr>
            <p:spPr>
              <a:xfrm>
                <a:off x="2068977" y="519923"/>
                <a:ext cx="588623" cy="3052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chemeClr val="dk2"/>
                    </a:solidFill>
                  </a:rPr>
                  <a:t>Ideas</a:t>
                </a:r>
                <a:endParaRPr sz="2400" dirty="0">
                  <a:solidFill>
                    <a:schemeClr val="dk2"/>
                  </a:solidFill>
                </a:endParaRPr>
              </a:p>
            </p:txBody>
          </p:sp>
          <p:cxnSp>
            <p:nvCxnSpPr>
              <p:cNvPr id="76" name="Google Shape;132;p25">
                <a:extLst>
                  <a:ext uri="{FF2B5EF4-FFF2-40B4-BE49-F238E27FC236}">
                    <a16:creationId xmlns:a16="http://schemas.microsoft.com/office/drawing/2014/main" id="{E0E46675-1B81-C0D6-353E-F60672BC9000}"/>
                  </a:ext>
                </a:extLst>
              </p:cNvPr>
              <p:cNvCxnSpPr/>
              <p:nvPr/>
            </p:nvCxnSpPr>
            <p:spPr>
              <a:xfrm>
                <a:off x="2542925" y="684050"/>
                <a:ext cx="452400" cy="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stealth" w="lg" len="lg"/>
              </a:ln>
            </p:spPr>
          </p:cxnSp>
          <p:pic>
            <p:nvPicPr>
              <p:cNvPr id="77" name="Google Shape;133;p25" title="Two Gears Vector Clipart image - Free stock photo - Public Domain ...">
                <a:extLst>
                  <a:ext uri="{FF2B5EF4-FFF2-40B4-BE49-F238E27FC236}">
                    <a16:creationId xmlns:a16="http://schemas.microsoft.com/office/drawing/2014/main" id="{B9B695CA-C965-3363-053E-291E0BCB26CE}"/>
                  </a:ext>
                </a:extLst>
              </p:cNvPr>
              <p:cNvPicPr preferRelativeResize="0"/>
              <p:nvPr/>
            </p:nvPicPr>
            <p:blipFill>
              <a:blip r:embed="rId13">
                <a:alphaModFix/>
              </a:blip>
              <a:stretch>
                <a:fillRect/>
              </a:stretch>
            </p:blipFill>
            <p:spPr>
              <a:xfrm>
                <a:off x="3021924" y="1943925"/>
                <a:ext cx="1394376" cy="13971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8" name="Google Shape;134;p25" title="Two Gears Vector Clipart image - Free stock photo - Public Domain ...">
                <a:extLst>
                  <a:ext uri="{FF2B5EF4-FFF2-40B4-BE49-F238E27FC236}">
                    <a16:creationId xmlns:a16="http://schemas.microsoft.com/office/drawing/2014/main" id="{25CC70AB-1905-2C4A-CA9B-D74096F3EE80}"/>
                  </a:ext>
                </a:extLst>
              </p:cNvPr>
              <p:cNvPicPr preferRelativeResize="0"/>
              <p:nvPr/>
            </p:nvPicPr>
            <p:blipFill>
              <a:blip r:embed="rId13">
                <a:alphaModFix/>
              </a:blip>
              <a:stretch>
                <a:fillRect/>
              </a:stretch>
            </p:blipFill>
            <p:spPr>
              <a:xfrm rot="-8437323">
                <a:off x="3901623" y="1476314"/>
                <a:ext cx="1394376" cy="139712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9" name="Google Shape;135;p25">
                <a:extLst>
                  <a:ext uri="{FF2B5EF4-FFF2-40B4-BE49-F238E27FC236}">
                    <a16:creationId xmlns:a16="http://schemas.microsoft.com/office/drawing/2014/main" id="{79B555E9-000D-5067-6403-DDE0B7D0CD37}"/>
                  </a:ext>
                </a:extLst>
              </p:cNvPr>
              <p:cNvSpPr txBox="1"/>
              <p:nvPr/>
            </p:nvSpPr>
            <p:spPr>
              <a:xfrm>
                <a:off x="4120350" y="1007850"/>
                <a:ext cx="641747" cy="3052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chemeClr val="dk2"/>
                    </a:solidFill>
                  </a:rPr>
                  <a:t>Grants</a:t>
                </a:r>
                <a:endParaRPr sz="2400" dirty="0">
                  <a:solidFill>
                    <a:schemeClr val="dk2"/>
                  </a:solidFill>
                </a:endParaRPr>
              </a:p>
            </p:txBody>
          </p:sp>
          <p:sp>
            <p:nvSpPr>
              <p:cNvPr id="80" name="Google Shape;136;p25">
                <a:extLst>
                  <a:ext uri="{FF2B5EF4-FFF2-40B4-BE49-F238E27FC236}">
                    <a16:creationId xmlns:a16="http://schemas.microsoft.com/office/drawing/2014/main" id="{F9ECA2E6-551E-F298-8272-24AAE874329B}"/>
                  </a:ext>
                </a:extLst>
              </p:cNvPr>
              <p:cNvSpPr txBox="1"/>
              <p:nvPr/>
            </p:nvSpPr>
            <p:spPr>
              <a:xfrm>
                <a:off x="5204342" y="1647634"/>
                <a:ext cx="1171500" cy="3052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chemeClr val="dk2"/>
                    </a:solidFill>
                  </a:rPr>
                  <a:t>Careers</a:t>
                </a:r>
                <a:endParaRPr sz="2400" dirty="0">
                  <a:solidFill>
                    <a:schemeClr val="dk2"/>
                  </a:solidFill>
                </a:endParaRPr>
              </a:p>
            </p:txBody>
          </p:sp>
          <p:cxnSp>
            <p:nvCxnSpPr>
              <p:cNvPr id="81" name="Google Shape;137;p25">
                <a:extLst>
                  <a:ext uri="{FF2B5EF4-FFF2-40B4-BE49-F238E27FC236}">
                    <a16:creationId xmlns:a16="http://schemas.microsoft.com/office/drawing/2014/main" id="{C8E78912-9B44-5143-6BD6-05FDE904DA3B}"/>
                  </a:ext>
                </a:extLst>
              </p:cNvPr>
              <p:cNvCxnSpPr/>
              <p:nvPr/>
            </p:nvCxnSpPr>
            <p:spPr>
              <a:xfrm rot="10800000">
                <a:off x="5425200" y="1911225"/>
                <a:ext cx="0" cy="4011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stealth" w="lg" len="lg"/>
              </a:ln>
            </p:spPr>
          </p:cxnSp>
          <p:cxnSp>
            <p:nvCxnSpPr>
              <p:cNvPr id="82" name="Google Shape;138;p25">
                <a:extLst>
                  <a:ext uri="{FF2B5EF4-FFF2-40B4-BE49-F238E27FC236}">
                    <a16:creationId xmlns:a16="http://schemas.microsoft.com/office/drawing/2014/main" id="{3B44102F-5577-A16D-B1B3-591725A3E7C8}"/>
                  </a:ext>
                </a:extLst>
              </p:cNvPr>
              <p:cNvCxnSpPr/>
              <p:nvPr/>
            </p:nvCxnSpPr>
            <p:spPr>
              <a:xfrm>
                <a:off x="3733563" y="3321475"/>
                <a:ext cx="452400" cy="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stealth" w="lg" len="lg"/>
              </a:ln>
            </p:spPr>
          </p:cxnSp>
          <p:sp>
            <p:nvSpPr>
              <p:cNvPr id="83" name="Google Shape;139;p25">
                <a:extLst>
                  <a:ext uri="{FF2B5EF4-FFF2-40B4-BE49-F238E27FC236}">
                    <a16:creationId xmlns:a16="http://schemas.microsoft.com/office/drawing/2014/main" id="{9F0D163E-4581-27EA-1713-91283C9B648A}"/>
                  </a:ext>
                </a:extLst>
              </p:cNvPr>
              <p:cNvSpPr txBox="1"/>
              <p:nvPr/>
            </p:nvSpPr>
            <p:spPr>
              <a:xfrm>
                <a:off x="3967899" y="3043535"/>
                <a:ext cx="657109" cy="3052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chemeClr val="dk2"/>
                    </a:solidFill>
                  </a:rPr>
                  <a:t>Papers</a:t>
                </a:r>
                <a:endParaRPr sz="2400" dirty="0">
                  <a:solidFill>
                    <a:schemeClr val="dk2"/>
                  </a:solidFill>
                </a:endParaRPr>
              </a:p>
            </p:txBody>
          </p:sp>
          <p:cxnSp>
            <p:nvCxnSpPr>
              <p:cNvPr id="84" name="Google Shape;140;p25">
                <a:extLst>
                  <a:ext uri="{FF2B5EF4-FFF2-40B4-BE49-F238E27FC236}">
                    <a16:creationId xmlns:a16="http://schemas.microsoft.com/office/drawing/2014/main" id="{2A91CCEF-D76A-A4E0-B2BE-1150AFFC6C57}"/>
                  </a:ext>
                </a:extLst>
              </p:cNvPr>
              <p:cNvCxnSpPr/>
              <p:nvPr/>
            </p:nvCxnSpPr>
            <p:spPr>
              <a:xfrm rot="10800000" flipH="1">
                <a:off x="3907775" y="1245775"/>
                <a:ext cx="247500" cy="2709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2"/>
                </a:solidFill>
                <a:prstDash val="solid"/>
                <a:round/>
                <a:headEnd type="stealth" w="med" len="med"/>
                <a:tailEnd type="stealth" w="lg" len="lg"/>
              </a:ln>
            </p:spPr>
          </p:cxn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F477F0BA-81C8-CBB4-2D6B-0DA78343E5E0}"/>
                  </a:ext>
                </a:extLst>
              </p:cNvPr>
              <p:cNvGrpSpPr/>
              <p:nvPr/>
            </p:nvGrpSpPr>
            <p:grpSpPr>
              <a:xfrm>
                <a:off x="3159295" y="1086693"/>
                <a:ext cx="1783290" cy="1843998"/>
                <a:chOff x="3159295" y="1086693"/>
                <a:chExt cx="1783290" cy="1843998"/>
              </a:xfrm>
            </p:grpSpPr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04099F33-724A-9172-9348-854D32A168CF}"/>
                    </a:ext>
                  </a:extLst>
                </p:cNvPr>
                <p:cNvSpPr txBox="1"/>
                <p:nvPr/>
              </p:nvSpPr>
              <p:spPr>
                <a:xfrm>
                  <a:off x="3159295" y="1086693"/>
                  <a:ext cx="158266" cy="2543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</a:t>
                  </a: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1684A472-C5BE-BBF6-719F-B7AF17E3EF00}"/>
                    </a:ext>
                  </a:extLst>
                </p:cNvPr>
                <p:cNvSpPr txBox="1"/>
                <p:nvPr/>
              </p:nvSpPr>
              <p:spPr>
                <a:xfrm>
                  <a:off x="3686387" y="1608863"/>
                  <a:ext cx="224505" cy="2543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AF566E12-45DE-25BF-E843-9C053E20696E}"/>
                    </a:ext>
                  </a:extLst>
                </p:cNvPr>
                <p:cNvSpPr txBox="1"/>
                <p:nvPr/>
              </p:nvSpPr>
              <p:spPr>
                <a:xfrm>
                  <a:off x="3967322" y="2117398"/>
                  <a:ext cx="214790" cy="2543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</a:t>
                  </a: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8FB0D619-50DA-F012-575D-FDA2F72FD799}"/>
                    </a:ext>
                  </a:extLst>
                </p:cNvPr>
                <p:cNvSpPr txBox="1"/>
                <p:nvPr/>
              </p:nvSpPr>
              <p:spPr>
                <a:xfrm>
                  <a:off x="4727795" y="2015243"/>
                  <a:ext cx="214790" cy="2543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</a:t>
                  </a: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BCB2B173-F765-B195-D7AB-E847867BECAD}"/>
                    </a:ext>
                  </a:extLst>
                </p:cNvPr>
                <p:cNvSpPr txBox="1"/>
                <p:nvPr/>
              </p:nvSpPr>
              <p:spPr>
                <a:xfrm>
                  <a:off x="3458727" y="2676335"/>
                  <a:ext cx="196243" cy="2543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</a:t>
                  </a:r>
                </a:p>
              </p:txBody>
            </p:sp>
          </p:grpSp>
          <p:sp>
            <p:nvSpPr>
              <p:cNvPr id="86" name="Google Shape;131;p25">
                <a:extLst>
                  <a:ext uri="{FF2B5EF4-FFF2-40B4-BE49-F238E27FC236}">
                    <a16:creationId xmlns:a16="http://schemas.microsoft.com/office/drawing/2014/main" id="{41E6FD50-685F-DC33-F209-72836727FB82}"/>
                  </a:ext>
                </a:extLst>
              </p:cNvPr>
              <p:cNvSpPr txBox="1"/>
              <p:nvPr/>
            </p:nvSpPr>
            <p:spPr>
              <a:xfrm>
                <a:off x="2307138" y="2015243"/>
                <a:ext cx="1171500" cy="7121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chemeClr val="dk2"/>
                    </a:solidFill>
                  </a:rPr>
                  <a:t>Authoring</a:t>
                </a: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chemeClr val="dk2"/>
                    </a:solidFill>
                  </a:rPr>
                  <a:t>Editing</a:t>
                </a: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chemeClr val="dk2"/>
                    </a:solidFill>
                  </a:rPr>
                  <a:t>Reviewing</a:t>
                </a:r>
                <a:endParaRPr sz="2400" dirty="0">
                  <a:solidFill>
                    <a:schemeClr val="dk2"/>
                  </a:solidFill>
                </a:endParaRPr>
              </a:p>
            </p:txBody>
          </p:sp>
        </p:grp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71B74F6B-46CF-BC2B-0899-860FAE4B2951}"/>
              </a:ext>
            </a:extLst>
          </p:cNvPr>
          <p:cNvGrpSpPr/>
          <p:nvPr/>
        </p:nvGrpSpPr>
        <p:grpSpPr>
          <a:xfrm>
            <a:off x="4099992" y="20607087"/>
            <a:ext cx="8122921" cy="4954807"/>
            <a:chOff x="1720728" y="366812"/>
            <a:chExt cx="4875972" cy="2974238"/>
          </a:xfrm>
        </p:grpSpPr>
        <p:pic>
          <p:nvPicPr>
            <p:cNvPr id="172" name="Google Shape;130;p25" title="Two Gears Vector Clipart image - Free stock photo - Public Domain ...">
              <a:extLst>
                <a:ext uri="{FF2B5EF4-FFF2-40B4-BE49-F238E27FC236}">
                  <a16:creationId xmlns:a16="http://schemas.microsoft.com/office/drawing/2014/main" id="{522BAFAE-32D9-3C0E-782E-A4D3974573D5}"/>
                </a:ext>
              </a:extLst>
            </p:cNvPr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 rot="5400000">
              <a:off x="2709249" y="682675"/>
              <a:ext cx="1394376" cy="1397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" name="Google Shape;131;p25">
              <a:extLst>
                <a:ext uri="{FF2B5EF4-FFF2-40B4-BE49-F238E27FC236}">
                  <a16:creationId xmlns:a16="http://schemas.microsoft.com/office/drawing/2014/main" id="{069474C6-6D23-231D-85E6-AAC0307B33D4}"/>
                </a:ext>
              </a:extLst>
            </p:cNvPr>
            <p:cNvSpPr txBox="1"/>
            <p:nvPr/>
          </p:nvSpPr>
          <p:spPr>
            <a:xfrm>
              <a:off x="1720728" y="366812"/>
              <a:ext cx="1171500" cy="5542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chemeClr val="dk2"/>
                  </a:solidFill>
                </a:rPr>
                <a:t>Ideas drive research </a:t>
              </a:r>
              <a:endParaRPr sz="2400" dirty="0">
                <a:solidFill>
                  <a:schemeClr val="dk2"/>
                </a:solidFill>
              </a:endParaRPr>
            </a:p>
          </p:txBody>
        </p:sp>
        <p:cxnSp>
          <p:nvCxnSpPr>
            <p:cNvPr id="174" name="Google Shape;132;p25">
              <a:extLst>
                <a:ext uri="{FF2B5EF4-FFF2-40B4-BE49-F238E27FC236}">
                  <a16:creationId xmlns:a16="http://schemas.microsoft.com/office/drawing/2014/main" id="{F6D17270-3A00-B49F-FAC8-36F84E9DC7BD}"/>
                </a:ext>
              </a:extLst>
            </p:cNvPr>
            <p:cNvCxnSpPr/>
            <p:nvPr/>
          </p:nvCxnSpPr>
          <p:spPr>
            <a:xfrm>
              <a:off x="2542925" y="684050"/>
              <a:ext cx="4524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lg" len="lg"/>
            </a:ln>
          </p:spPr>
        </p:cxnSp>
        <p:pic>
          <p:nvPicPr>
            <p:cNvPr id="175" name="Google Shape;133;p25" title="Two Gears Vector Clipart image - Free stock photo - Public Domain ...">
              <a:extLst>
                <a:ext uri="{FF2B5EF4-FFF2-40B4-BE49-F238E27FC236}">
                  <a16:creationId xmlns:a16="http://schemas.microsoft.com/office/drawing/2014/main" id="{0FEC6537-4151-FBCC-204C-943D5E232470}"/>
                </a:ext>
              </a:extLst>
            </p:cNvPr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3021924" y="1943925"/>
              <a:ext cx="1394376" cy="1397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34;p25" title="Two Gears Vector Clipart image - Free stock photo - Public Domain ...">
              <a:extLst>
                <a:ext uri="{FF2B5EF4-FFF2-40B4-BE49-F238E27FC236}">
                  <a16:creationId xmlns:a16="http://schemas.microsoft.com/office/drawing/2014/main" id="{2AD7B50D-9600-88A7-C38E-912DB39D50B4}"/>
                </a:ext>
              </a:extLst>
            </p:cNvPr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 rot="-8437323">
              <a:off x="3901623" y="1476314"/>
              <a:ext cx="1394376" cy="13971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" name="Google Shape;135;p25">
              <a:extLst>
                <a:ext uri="{FF2B5EF4-FFF2-40B4-BE49-F238E27FC236}">
                  <a16:creationId xmlns:a16="http://schemas.microsoft.com/office/drawing/2014/main" id="{3884097E-7625-F4D4-79B9-1DEDCC8CEA11}"/>
                </a:ext>
              </a:extLst>
            </p:cNvPr>
            <p:cNvSpPr txBox="1"/>
            <p:nvPr/>
          </p:nvSpPr>
          <p:spPr>
            <a:xfrm>
              <a:off x="4120350" y="1007850"/>
              <a:ext cx="682953" cy="3325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chemeClr val="dk2"/>
                  </a:solidFill>
                </a:rPr>
                <a:t>Funds</a:t>
              </a:r>
              <a:endParaRPr sz="2400" dirty="0">
                <a:solidFill>
                  <a:schemeClr val="dk2"/>
                </a:solidFill>
              </a:endParaRPr>
            </a:p>
          </p:txBody>
        </p:sp>
        <p:sp>
          <p:nvSpPr>
            <p:cNvPr id="178" name="Google Shape;136;p25">
              <a:extLst>
                <a:ext uri="{FF2B5EF4-FFF2-40B4-BE49-F238E27FC236}">
                  <a16:creationId xmlns:a16="http://schemas.microsoft.com/office/drawing/2014/main" id="{E29A1BB5-EC2E-5DF2-4112-FA6942B9F40E}"/>
                </a:ext>
              </a:extLst>
            </p:cNvPr>
            <p:cNvSpPr txBox="1"/>
            <p:nvPr/>
          </p:nvSpPr>
          <p:spPr>
            <a:xfrm>
              <a:off x="5425200" y="1927425"/>
              <a:ext cx="1171500" cy="3325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chemeClr val="dk2"/>
                  </a:solidFill>
                </a:rPr>
                <a:t>Careers</a:t>
              </a:r>
              <a:endParaRPr sz="2400">
                <a:solidFill>
                  <a:schemeClr val="dk2"/>
                </a:solidFill>
              </a:endParaRPr>
            </a:p>
          </p:txBody>
        </p:sp>
        <p:cxnSp>
          <p:nvCxnSpPr>
            <p:cNvPr id="179" name="Google Shape;137;p25">
              <a:extLst>
                <a:ext uri="{FF2B5EF4-FFF2-40B4-BE49-F238E27FC236}">
                  <a16:creationId xmlns:a16="http://schemas.microsoft.com/office/drawing/2014/main" id="{CB4C03A8-0DCA-9096-74F7-66BE6BFAB9C0}"/>
                </a:ext>
              </a:extLst>
            </p:cNvPr>
            <p:cNvCxnSpPr/>
            <p:nvPr/>
          </p:nvCxnSpPr>
          <p:spPr>
            <a:xfrm rot="10800000">
              <a:off x="5425200" y="1911225"/>
              <a:ext cx="0" cy="4011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lg" len="lg"/>
            </a:ln>
          </p:spPr>
        </p:cxnSp>
        <p:cxnSp>
          <p:nvCxnSpPr>
            <p:cNvPr id="180" name="Google Shape;138;p25">
              <a:extLst>
                <a:ext uri="{FF2B5EF4-FFF2-40B4-BE49-F238E27FC236}">
                  <a16:creationId xmlns:a16="http://schemas.microsoft.com/office/drawing/2014/main" id="{00B3CF3F-62E6-55F6-371B-0F4E193CC800}"/>
                </a:ext>
              </a:extLst>
            </p:cNvPr>
            <p:cNvCxnSpPr/>
            <p:nvPr/>
          </p:nvCxnSpPr>
          <p:spPr>
            <a:xfrm>
              <a:off x="3733563" y="3321475"/>
              <a:ext cx="4524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lg" len="lg"/>
            </a:ln>
          </p:spPr>
        </p:cxnSp>
        <p:sp>
          <p:nvSpPr>
            <p:cNvPr id="181" name="Google Shape;139;p25">
              <a:extLst>
                <a:ext uri="{FF2B5EF4-FFF2-40B4-BE49-F238E27FC236}">
                  <a16:creationId xmlns:a16="http://schemas.microsoft.com/office/drawing/2014/main" id="{BF5B744E-FC76-9FBC-8480-72ED5DB21523}"/>
                </a:ext>
              </a:extLst>
            </p:cNvPr>
            <p:cNvSpPr txBox="1"/>
            <p:nvPr/>
          </p:nvSpPr>
          <p:spPr>
            <a:xfrm>
              <a:off x="3999204" y="2990901"/>
              <a:ext cx="841098" cy="3325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chemeClr val="dk2"/>
                  </a:solidFill>
                </a:rPr>
                <a:t>Papers </a:t>
              </a:r>
              <a:endParaRPr sz="2400" dirty="0">
                <a:solidFill>
                  <a:schemeClr val="dk2"/>
                </a:solidFill>
              </a:endParaRPr>
            </a:p>
          </p:txBody>
        </p:sp>
        <p:cxnSp>
          <p:nvCxnSpPr>
            <p:cNvPr id="182" name="Google Shape;140;p25">
              <a:extLst>
                <a:ext uri="{FF2B5EF4-FFF2-40B4-BE49-F238E27FC236}">
                  <a16:creationId xmlns:a16="http://schemas.microsoft.com/office/drawing/2014/main" id="{8D4C692D-F23C-7814-C3CE-2BF202EA30ED}"/>
                </a:ext>
              </a:extLst>
            </p:cNvPr>
            <p:cNvCxnSpPr/>
            <p:nvPr/>
          </p:nvCxnSpPr>
          <p:spPr>
            <a:xfrm rot="10800000" flipH="1">
              <a:off x="3907775" y="1245775"/>
              <a:ext cx="247500" cy="2709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stealth" w="lg" len="lg"/>
              <a:tailEnd type="stealth" w="med" len="med"/>
            </a:ln>
          </p:spPr>
        </p:cxn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32B1EFFC-8FE0-B81E-8997-77E1E48256E4}"/>
                </a:ext>
              </a:extLst>
            </p:cNvPr>
            <p:cNvGrpSpPr/>
            <p:nvPr/>
          </p:nvGrpSpPr>
          <p:grpSpPr>
            <a:xfrm>
              <a:off x="3143995" y="1069017"/>
              <a:ext cx="1811353" cy="1884443"/>
              <a:chOff x="3143995" y="1069017"/>
              <a:chExt cx="1811353" cy="1884443"/>
            </a:xfrm>
          </p:grpSpPr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1A008436-D50E-43A9-C2AB-E52D777E0FAE}"/>
                  </a:ext>
                </a:extLst>
              </p:cNvPr>
              <p:cNvSpPr txBox="1"/>
              <p:nvPr/>
            </p:nvSpPr>
            <p:spPr>
              <a:xfrm>
                <a:off x="3143995" y="1069017"/>
                <a:ext cx="172433" cy="2771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113E8065-A498-C29C-20FB-0AB9AB6F9A43}"/>
                  </a:ext>
                </a:extLst>
              </p:cNvPr>
              <p:cNvSpPr txBox="1"/>
              <p:nvPr/>
            </p:nvSpPr>
            <p:spPr>
              <a:xfrm>
                <a:off x="3679919" y="1600025"/>
                <a:ext cx="244602" cy="2771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AC77EC28-81D3-D205-555E-90565D4E673B}"/>
                  </a:ext>
                </a:extLst>
              </p:cNvPr>
              <p:cNvSpPr txBox="1"/>
              <p:nvPr/>
            </p:nvSpPr>
            <p:spPr>
              <a:xfrm>
                <a:off x="3960855" y="2108559"/>
                <a:ext cx="234017" cy="2771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98E316DF-87A2-0ED5-1EAB-D4E46D1A55AB}"/>
                  </a:ext>
                </a:extLst>
              </p:cNvPr>
              <p:cNvSpPr txBox="1"/>
              <p:nvPr/>
            </p:nvSpPr>
            <p:spPr>
              <a:xfrm>
                <a:off x="4721331" y="2015243"/>
                <a:ext cx="234017" cy="2771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6CBE8385-A9D4-266B-A794-FF5309E9A039}"/>
                  </a:ext>
                </a:extLst>
              </p:cNvPr>
              <p:cNvSpPr txBox="1"/>
              <p:nvPr/>
            </p:nvSpPr>
            <p:spPr>
              <a:xfrm>
                <a:off x="3452260" y="2676335"/>
                <a:ext cx="213810" cy="2771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</a:p>
            </p:txBody>
          </p:sp>
        </p:grpSp>
        <p:sp>
          <p:nvSpPr>
            <p:cNvPr id="184" name="Google Shape;131;p25">
              <a:extLst>
                <a:ext uri="{FF2B5EF4-FFF2-40B4-BE49-F238E27FC236}">
                  <a16:creationId xmlns:a16="http://schemas.microsoft.com/office/drawing/2014/main" id="{84065CEE-79AC-DFF7-D496-56B5A44B31C0}"/>
                </a:ext>
              </a:extLst>
            </p:cNvPr>
            <p:cNvSpPr txBox="1"/>
            <p:nvPr/>
          </p:nvSpPr>
          <p:spPr>
            <a:xfrm>
              <a:off x="2306478" y="2021787"/>
              <a:ext cx="11715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chemeClr val="dk2"/>
                  </a:solidFill>
                </a:rPr>
                <a:t>Authoring</a:t>
              </a: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chemeClr val="dk2"/>
                  </a:solidFill>
                </a:rPr>
                <a:t>Editing</a:t>
              </a: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chemeClr val="dk2"/>
                  </a:solidFill>
                </a:rPr>
                <a:t>Reviewing</a:t>
              </a:r>
              <a:endParaRPr sz="2400" dirty="0">
                <a:solidFill>
                  <a:schemeClr val="dk2"/>
                </a:solidFill>
              </a:endParaRPr>
            </a:p>
          </p:txBody>
        </p:sp>
      </p:grpSp>
      <p:sp>
        <p:nvSpPr>
          <p:cNvPr id="204" name="TextBox 203">
            <a:extLst>
              <a:ext uri="{FF2B5EF4-FFF2-40B4-BE49-F238E27FC236}">
                <a16:creationId xmlns:a16="http://schemas.microsoft.com/office/drawing/2014/main" id="{92D9BEC6-3A16-D7EA-E126-5481ED3CC2DA}"/>
              </a:ext>
            </a:extLst>
          </p:cNvPr>
          <p:cNvSpPr txBox="1"/>
          <p:nvPr/>
        </p:nvSpPr>
        <p:spPr>
          <a:xfrm>
            <a:off x="-2466109" y="195072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DF8DCE38-736C-D002-BBED-3616CBCB24ED}"/>
              </a:ext>
            </a:extLst>
          </p:cNvPr>
          <p:cNvSpPr txBox="1"/>
          <p:nvPr/>
        </p:nvSpPr>
        <p:spPr>
          <a:xfrm>
            <a:off x="35585455" y="8087572"/>
            <a:ext cx="744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22k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8936DE46-F62F-568D-0E7E-37324260DDE0}"/>
              </a:ext>
            </a:extLst>
          </p:cNvPr>
          <p:cNvSpPr txBox="1"/>
          <p:nvPr/>
        </p:nvSpPr>
        <p:spPr>
          <a:xfrm>
            <a:off x="35566405" y="10868872"/>
            <a:ext cx="744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20k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DAC5D1C7-C7A7-A944-7591-920E7579264C}"/>
              </a:ext>
            </a:extLst>
          </p:cNvPr>
          <p:cNvSpPr txBox="1"/>
          <p:nvPr/>
        </p:nvSpPr>
        <p:spPr>
          <a:xfrm>
            <a:off x="35575930" y="15021772"/>
            <a:ext cx="744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15k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0C4151EE-AFEF-E362-B8F4-CD7D74D1BE6F}"/>
              </a:ext>
            </a:extLst>
          </p:cNvPr>
          <p:cNvSpPr txBox="1"/>
          <p:nvPr/>
        </p:nvSpPr>
        <p:spPr>
          <a:xfrm>
            <a:off x="35585455" y="19031797"/>
            <a:ext cx="744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10k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DABCFCED-640D-E20B-1690-B77D7BFB8CEF}"/>
              </a:ext>
            </a:extLst>
          </p:cNvPr>
          <p:cNvSpPr txBox="1"/>
          <p:nvPr/>
        </p:nvSpPr>
        <p:spPr>
          <a:xfrm>
            <a:off x="35717909" y="23215255"/>
            <a:ext cx="5517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5k</a:t>
            </a: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69A32FB7-03B1-7E8B-E4CE-69BDD0C040CF}"/>
              </a:ext>
            </a:extLst>
          </p:cNvPr>
          <p:cNvSpPr/>
          <p:nvPr/>
        </p:nvSpPr>
        <p:spPr>
          <a:xfrm>
            <a:off x="35515605" y="25910830"/>
            <a:ext cx="106674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C6CC974A-F880-26FD-4FE2-3C5E093B037B}"/>
              </a:ext>
            </a:extLst>
          </p:cNvPr>
          <p:cNvSpPr txBox="1"/>
          <p:nvPr/>
        </p:nvSpPr>
        <p:spPr>
          <a:xfrm>
            <a:off x="35698859" y="25910830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6692EB1A-89B7-9E56-E2D9-80D720A49B92}"/>
              </a:ext>
            </a:extLst>
          </p:cNvPr>
          <p:cNvSpPr txBox="1"/>
          <p:nvPr/>
        </p:nvSpPr>
        <p:spPr>
          <a:xfrm>
            <a:off x="309454" y="25550602"/>
            <a:ext cx="1591847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START  </a:t>
            </a:r>
            <a:br>
              <a:rPr lang="en-US" sz="3600" dirty="0">
                <a:solidFill>
                  <a:srgbClr val="FF0000"/>
                </a:solidFill>
              </a:rPr>
            </a:br>
            <a:r>
              <a:rPr lang="en-US" sz="3600" dirty="0">
                <a:solidFill>
                  <a:srgbClr val="FF0000"/>
                </a:solidFill>
              </a:rPr>
              <a:t>HERE  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6E5564D4-B253-91F6-5F5F-3C081B26B593}"/>
              </a:ext>
            </a:extLst>
          </p:cNvPr>
          <p:cNvSpPr txBox="1"/>
          <p:nvPr/>
        </p:nvSpPr>
        <p:spPr>
          <a:xfrm>
            <a:off x="2043748" y="26355025"/>
            <a:ext cx="954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1665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907499CC-A074-C7AF-BAA0-FBC1BC684549}"/>
              </a:ext>
            </a:extLst>
          </p:cNvPr>
          <p:cNvSpPr txBox="1"/>
          <p:nvPr/>
        </p:nvSpPr>
        <p:spPr>
          <a:xfrm>
            <a:off x="9599237" y="25336542"/>
            <a:ext cx="18305973" cy="523220"/>
          </a:xfrm>
          <a:prstGeom prst="rect">
            <a:avLst/>
          </a:prstGeom>
          <a:noFill/>
          <a:scene3d>
            <a:camera prst="orthographicFront">
              <a:rot lat="0" lon="0" rev="6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For ~300 years, scientific publishing was run largely by scientific societies to attribute and to communicate findings … 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7211A807-0A26-0470-631F-3718292C89EB}"/>
              </a:ext>
            </a:extLst>
          </p:cNvPr>
          <p:cNvSpPr txBox="1"/>
          <p:nvPr/>
        </p:nvSpPr>
        <p:spPr>
          <a:xfrm rot="16733893">
            <a:off x="29415606" y="24561732"/>
            <a:ext cx="883575" cy="523220"/>
          </a:xfrm>
          <a:prstGeom prst="rect">
            <a:avLst/>
          </a:prstGeom>
          <a:noFill/>
          <a:scene3d>
            <a:camera prst="orthographicFront">
              <a:rot lat="0" lon="0" rev="6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then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3BE0A3FF-6353-011F-01ED-2C0D18D99EAC}"/>
              </a:ext>
            </a:extLst>
          </p:cNvPr>
          <p:cNvSpPr txBox="1"/>
          <p:nvPr/>
        </p:nvSpPr>
        <p:spPr>
          <a:xfrm rot="19000236">
            <a:off x="29453239" y="22427355"/>
            <a:ext cx="3612656" cy="523220"/>
          </a:xfrm>
          <a:prstGeom prst="rect">
            <a:avLst/>
          </a:prstGeom>
          <a:noFill/>
          <a:scene3d>
            <a:camera prst="orthographicFront">
              <a:rot lat="0" lon="0" rev="6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… for-profit publishers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48B2B9CB-04F3-222D-99FF-EDB8011400E8}"/>
              </a:ext>
            </a:extLst>
          </p:cNvPr>
          <p:cNvSpPr txBox="1"/>
          <p:nvPr/>
        </p:nvSpPr>
        <p:spPr>
          <a:xfrm rot="20200571">
            <a:off x="29286659" y="24983812"/>
            <a:ext cx="665946" cy="523220"/>
          </a:xfrm>
          <a:prstGeom prst="rect">
            <a:avLst/>
          </a:prstGeom>
          <a:noFill/>
          <a:scene3d>
            <a:camera prst="orthographicFront">
              <a:rot lat="0" lon="0" rev="6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… 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AF18DC84-F22D-3152-72A9-456FB34597BB}"/>
              </a:ext>
            </a:extLst>
          </p:cNvPr>
          <p:cNvSpPr txBox="1"/>
          <p:nvPr/>
        </p:nvSpPr>
        <p:spPr>
          <a:xfrm rot="18563650">
            <a:off x="32367166" y="20870947"/>
            <a:ext cx="670953" cy="523220"/>
          </a:xfrm>
          <a:prstGeom prst="rect">
            <a:avLst/>
          </a:prstGeom>
          <a:noFill/>
          <a:scene3d>
            <a:camera prst="orthographicFront">
              <a:rot lat="0" lon="0" rev="6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got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2326C748-D55F-50E4-AFD8-6C738595681E}"/>
              </a:ext>
            </a:extLst>
          </p:cNvPr>
          <p:cNvSpPr txBox="1"/>
          <p:nvPr/>
        </p:nvSpPr>
        <p:spPr>
          <a:xfrm rot="17498740">
            <a:off x="32634094" y="20190308"/>
            <a:ext cx="822213" cy="523220"/>
          </a:xfrm>
          <a:prstGeom prst="rect">
            <a:avLst/>
          </a:prstGeom>
          <a:noFill/>
          <a:scene3d>
            <a:camera prst="orthographicFront">
              <a:rot lat="0" lon="0" rev="6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</a:rPr>
              <a:t>invo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F6661720-E453-CFBB-DCF7-8F99146330A6}"/>
              </a:ext>
            </a:extLst>
          </p:cNvPr>
          <p:cNvSpPr txBox="1"/>
          <p:nvPr/>
        </p:nvSpPr>
        <p:spPr>
          <a:xfrm rot="16886177">
            <a:off x="32643068" y="19368708"/>
            <a:ext cx="1194238" cy="523220"/>
          </a:xfrm>
          <a:prstGeom prst="rect">
            <a:avLst/>
          </a:prstGeom>
          <a:noFill/>
          <a:scene3d>
            <a:camera prst="orthographicFront">
              <a:rot lat="0" lon="0" rev="6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</a:rPr>
              <a:t>lved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…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F266D3F9-61AC-0501-5A96-621755E703BF}"/>
              </a:ext>
            </a:extLst>
          </p:cNvPr>
          <p:cNvSpPr txBox="1"/>
          <p:nvPr/>
        </p:nvSpPr>
        <p:spPr>
          <a:xfrm rot="16673710">
            <a:off x="29230971" y="13650301"/>
            <a:ext cx="9496959" cy="523220"/>
          </a:xfrm>
          <a:prstGeom prst="rect">
            <a:avLst/>
          </a:prstGeom>
          <a:noFill/>
          <a:scene3d>
            <a:camera prst="orthographicFront">
              <a:rot lat="0" lon="0" rev="6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who co-opted the system, leveraged open access, expanded</a:t>
            </a: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00A3695D-91B5-18B2-2BCD-0B233EB311D5}"/>
              </a:ext>
            </a:extLst>
          </p:cNvPr>
          <p:cNvSpPr/>
          <p:nvPr/>
        </p:nvSpPr>
        <p:spPr>
          <a:xfrm>
            <a:off x="35107536" y="6751474"/>
            <a:ext cx="928824" cy="11172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5080EB11-2BC0-1CE6-D4BA-750530AD85A5}"/>
              </a:ext>
            </a:extLst>
          </p:cNvPr>
          <p:cNvGrpSpPr/>
          <p:nvPr/>
        </p:nvGrpSpPr>
        <p:grpSpPr>
          <a:xfrm>
            <a:off x="14056611" y="4716037"/>
            <a:ext cx="8486806" cy="4951225"/>
            <a:chOff x="16469873" y="4103824"/>
            <a:chExt cx="8486806" cy="5420716"/>
          </a:xfrm>
        </p:grpSpPr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91522AD3-8E33-BD19-D30C-20A97BF8E83E}"/>
                </a:ext>
              </a:extLst>
            </p:cNvPr>
            <p:cNvGrpSpPr/>
            <p:nvPr/>
          </p:nvGrpSpPr>
          <p:grpSpPr>
            <a:xfrm>
              <a:off x="16469873" y="4103824"/>
              <a:ext cx="8486806" cy="1294496"/>
              <a:chOff x="16469873" y="4103824"/>
              <a:chExt cx="8486806" cy="1294496"/>
            </a:xfrm>
          </p:grpSpPr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B6B5C954-A72D-561D-1D45-1F795B9E2B31}"/>
                  </a:ext>
                </a:extLst>
              </p:cNvPr>
              <p:cNvSpPr/>
              <p:nvPr/>
            </p:nvSpPr>
            <p:spPr>
              <a:xfrm>
                <a:off x="16469873" y="4103824"/>
                <a:ext cx="1698839" cy="128808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effectLst/>
                  <a:latin typeface="Apple Color Emoji" pitchFamily="2" charset="0"/>
                  <a:ea typeface="Aptos" panose="020B0004020202020204" pitchFamily="34" charset="0"/>
                  <a:cs typeface="Times New Roman" panose="02020603050405020304" pitchFamily="18" charset="0"/>
                  <a:sym typeface="Apple Color Emoji" pitchFamily="2" charset="0"/>
                </a:endParaRPr>
              </a:p>
              <a:p>
                <a:pPr algn="ctr"/>
                <a:r>
                  <a:rPr lang="en-US" sz="7200" dirty="0">
                    <a:effectLst/>
                    <a:latin typeface="Apple Color Emoji" pitchFamily="2" charset="0"/>
                    <a:ea typeface="Aptos" panose="020B0004020202020204" pitchFamily="34" charset="0"/>
                    <a:cs typeface="Times New Roman" panose="02020603050405020304" pitchFamily="18" charset="0"/>
                    <a:sym typeface="Apple Color Emoji" pitchFamily="2" charset="0"/>
                  </a:rPr>
                  <a:t>😭</a:t>
                </a:r>
                <a:r>
                  <a:rPr lang="en-US" dirty="0">
                    <a:effectLst/>
                  </a:rPr>
                  <a:t> </a:t>
                </a:r>
                <a:endParaRPr lang="en-US" dirty="0"/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4ACEB94C-1996-D799-59CC-E911F6129297}"/>
                  </a:ext>
                </a:extLst>
              </p:cNvPr>
              <p:cNvSpPr/>
              <p:nvPr/>
            </p:nvSpPr>
            <p:spPr>
              <a:xfrm>
                <a:off x="18166249" y="4103824"/>
                <a:ext cx="1698839" cy="128808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effectLst/>
                  <a:latin typeface="Apple Color Emoji" pitchFamily="2" charset="0"/>
                  <a:ea typeface="Aptos" panose="020B0004020202020204" pitchFamily="34" charset="0"/>
                  <a:cs typeface="Times New Roman" panose="02020603050405020304" pitchFamily="18" charset="0"/>
                  <a:sym typeface="Apple Color Emoji" pitchFamily="2" charset="0"/>
                </a:endParaRPr>
              </a:p>
              <a:p>
                <a:pPr algn="ctr"/>
                <a:r>
                  <a:rPr lang="en-US" sz="7200" dirty="0"/>
                  <a:t>😟</a:t>
                </a:r>
              </a:p>
            </p:txBody>
          </p:sp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AB0012E7-14CE-6E93-E184-8A68A59E4A17}"/>
                  </a:ext>
                </a:extLst>
              </p:cNvPr>
              <p:cNvSpPr/>
              <p:nvPr/>
            </p:nvSpPr>
            <p:spPr>
              <a:xfrm>
                <a:off x="19865088" y="4106670"/>
                <a:ext cx="1698839" cy="129165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effectLst/>
                  <a:latin typeface="Apple Color Emoji" pitchFamily="2" charset="0"/>
                  <a:ea typeface="Aptos" panose="020B0004020202020204" pitchFamily="34" charset="0"/>
                  <a:cs typeface="Times New Roman" panose="02020603050405020304" pitchFamily="18" charset="0"/>
                  <a:sym typeface="Apple Color Emoji" pitchFamily="2" charset="0"/>
                </a:endParaRPr>
              </a:p>
              <a:p>
                <a:pPr algn="ctr"/>
                <a:r>
                  <a:rPr lang="en-US" sz="7200" dirty="0">
                    <a:effectLst/>
                    <a:latin typeface="Apple Color Emoji" pitchFamily="2" charset="0"/>
                    <a:ea typeface="Aptos" panose="020B0004020202020204" pitchFamily="34" charset="0"/>
                    <a:cs typeface="Times New Roman" panose="02020603050405020304" pitchFamily="18" charset="0"/>
                    <a:sym typeface="Apple Color Emoji" pitchFamily="2" charset="0"/>
                  </a:rPr>
                  <a:t>😬</a:t>
                </a:r>
                <a:r>
                  <a:rPr lang="en-US" dirty="0">
                    <a:effectLst/>
                  </a:rPr>
                  <a:t> </a:t>
                </a:r>
                <a:endParaRPr lang="en-US" dirty="0"/>
              </a:p>
            </p:txBody>
          </p:sp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D537E055-0809-A5DB-089F-9C3357BC5278}"/>
                  </a:ext>
                </a:extLst>
              </p:cNvPr>
              <p:cNvSpPr/>
              <p:nvPr/>
            </p:nvSpPr>
            <p:spPr>
              <a:xfrm>
                <a:off x="21561464" y="4106670"/>
                <a:ext cx="1698839" cy="129165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  <a:p>
                <a:pPr algn="ctr"/>
                <a:r>
                  <a:rPr lang="en-US" sz="7200" dirty="0"/>
                  <a:t>🙂</a:t>
                </a: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CCAFA875-EB01-2AAC-6585-32976FF60327}"/>
                  </a:ext>
                </a:extLst>
              </p:cNvPr>
              <p:cNvSpPr/>
              <p:nvPr/>
            </p:nvSpPr>
            <p:spPr>
              <a:xfrm>
                <a:off x="23257840" y="4106670"/>
                <a:ext cx="1698839" cy="129165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  <a:p>
                <a:pPr algn="ctr"/>
                <a:r>
                  <a:rPr lang="en-US" sz="7200" dirty="0"/>
                  <a:t>🥳</a:t>
                </a:r>
              </a:p>
            </p:txBody>
          </p:sp>
        </p:grpSp>
        <p:grpSp>
          <p:nvGrpSpPr>
            <p:cNvPr id="247" name="Group 246">
              <a:extLst>
                <a:ext uri="{FF2B5EF4-FFF2-40B4-BE49-F238E27FC236}">
                  <a16:creationId xmlns:a16="http://schemas.microsoft.com/office/drawing/2014/main" id="{87E76748-0922-D37A-368E-8447159249D2}"/>
                </a:ext>
              </a:extLst>
            </p:cNvPr>
            <p:cNvGrpSpPr/>
            <p:nvPr/>
          </p:nvGrpSpPr>
          <p:grpSpPr>
            <a:xfrm>
              <a:off x="16469873" y="5392827"/>
              <a:ext cx="8486806" cy="4131713"/>
              <a:chOff x="16469873" y="5385847"/>
              <a:chExt cx="8486806" cy="1291712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9DC2AB5C-5FD0-ADA2-943A-DB44EE04BE7D}"/>
                  </a:ext>
                </a:extLst>
              </p:cNvPr>
              <p:cNvSpPr/>
              <p:nvPr/>
            </p:nvSpPr>
            <p:spPr>
              <a:xfrm>
                <a:off x="16469873" y="5385847"/>
                <a:ext cx="1698839" cy="129165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/>
                  <a:t>PUT</a:t>
                </a:r>
              </a:p>
            </p:txBody>
          </p:sp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0B31C5BF-C002-3A8C-31E8-F2ABE646B4FA}"/>
                  </a:ext>
                </a:extLst>
              </p:cNvPr>
              <p:cNvSpPr/>
              <p:nvPr/>
            </p:nvSpPr>
            <p:spPr>
              <a:xfrm>
                <a:off x="18166249" y="5385847"/>
                <a:ext cx="1698839" cy="129165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/>
                  <a:t>A</a:t>
                </a:r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B831937E-F172-3D9D-6397-CA2ED99A2279}"/>
                  </a:ext>
                </a:extLst>
              </p:cNvPr>
              <p:cNvSpPr/>
              <p:nvPr/>
            </p:nvSpPr>
            <p:spPr>
              <a:xfrm>
                <a:off x="19865088" y="5385909"/>
                <a:ext cx="1698839" cy="129165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/>
                  <a:t>DOT</a:t>
                </a: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7CA955E4-EB0C-A948-99DB-9F9BD5030FEC}"/>
                  </a:ext>
                </a:extLst>
              </p:cNvPr>
              <p:cNvSpPr/>
              <p:nvPr/>
            </p:nvSpPr>
            <p:spPr>
              <a:xfrm>
                <a:off x="21561464" y="5385909"/>
                <a:ext cx="1698839" cy="129165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/>
                  <a:t>ON</a:t>
                </a:r>
              </a:p>
            </p:txBody>
          </p: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EE27FC8A-B514-3EA1-F93E-3AB166D8C266}"/>
                  </a:ext>
                </a:extLst>
              </p:cNvPr>
              <p:cNvSpPr/>
              <p:nvPr/>
            </p:nvSpPr>
            <p:spPr>
              <a:xfrm>
                <a:off x="23257840" y="5385909"/>
                <a:ext cx="1698839" cy="129165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/>
                  <a:t>HERE</a:t>
                </a:r>
              </a:p>
            </p:txBody>
          </p:sp>
        </p:grpSp>
      </p:grpSp>
      <p:sp>
        <p:nvSpPr>
          <p:cNvPr id="252" name="Freeform 251">
            <a:extLst>
              <a:ext uri="{FF2B5EF4-FFF2-40B4-BE49-F238E27FC236}">
                <a16:creationId xmlns:a16="http://schemas.microsoft.com/office/drawing/2014/main" id="{1A2EFD32-2D70-B785-0CEF-4E82827BD95B}"/>
              </a:ext>
            </a:extLst>
          </p:cNvPr>
          <p:cNvSpPr/>
          <p:nvPr/>
        </p:nvSpPr>
        <p:spPr>
          <a:xfrm>
            <a:off x="22987000" y="3493711"/>
            <a:ext cx="10896600" cy="1230689"/>
          </a:xfrm>
          <a:custGeom>
            <a:avLst/>
            <a:gdLst>
              <a:gd name="connsiteX0" fmla="*/ 10896600 w 10896600"/>
              <a:gd name="connsiteY0" fmla="*/ 1230689 h 1230689"/>
              <a:gd name="connsiteX1" fmla="*/ 8610600 w 10896600"/>
              <a:gd name="connsiteY1" fmla="*/ 11489 h 1230689"/>
              <a:gd name="connsiteX2" fmla="*/ 0 w 10896600"/>
              <a:gd name="connsiteY2" fmla="*/ 722689 h 1230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96600" h="1230689">
                <a:moveTo>
                  <a:pt x="10896600" y="1230689"/>
                </a:moveTo>
                <a:cubicBezTo>
                  <a:pt x="10661650" y="663422"/>
                  <a:pt x="10426700" y="96156"/>
                  <a:pt x="8610600" y="11489"/>
                </a:cubicBezTo>
                <a:cubicBezTo>
                  <a:pt x="6794500" y="-73178"/>
                  <a:pt x="3397250" y="324755"/>
                  <a:pt x="0" y="722689"/>
                </a:cubicBezTo>
              </a:path>
            </a:pathLst>
          </a:custGeom>
          <a:noFill/>
          <a:ln w="38100">
            <a:solidFill>
              <a:srgbClr val="C00000"/>
            </a:solidFill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20E63852-8980-021D-4DFD-BE665312DAFC}"/>
              </a:ext>
            </a:extLst>
          </p:cNvPr>
          <p:cNvSpPr txBox="1"/>
          <p:nvPr/>
        </p:nvSpPr>
        <p:spPr>
          <a:xfrm rot="21270128">
            <a:off x="27028961" y="3676097"/>
            <a:ext cx="22922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Take our quiz!</a:t>
            </a:r>
          </a:p>
        </p:txBody>
      </p:sp>
      <p:pic>
        <p:nvPicPr>
          <p:cNvPr id="255" name="Picture 254" descr="A close-up of a book&#10;&#10;Description automatically generated">
            <a:extLst>
              <a:ext uri="{FF2B5EF4-FFF2-40B4-BE49-F238E27FC236}">
                <a16:creationId xmlns:a16="http://schemas.microsoft.com/office/drawing/2014/main" id="{C1D41638-2B7C-1EF3-2568-FA38CFE1EDC5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t="1565" r="7725" b="1918"/>
          <a:stretch/>
        </p:blipFill>
        <p:spPr>
          <a:xfrm>
            <a:off x="1853887" y="22180581"/>
            <a:ext cx="2402640" cy="343454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236" name="Freeform 235">
            <a:extLst>
              <a:ext uri="{FF2B5EF4-FFF2-40B4-BE49-F238E27FC236}">
                <a16:creationId xmlns:a16="http://schemas.microsoft.com/office/drawing/2014/main" id="{D004FFEF-85C4-7169-0EE6-A0C8B41B7BA3}"/>
              </a:ext>
            </a:extLst>
          </p:cNvPr>
          <p:cNvSpPr/>
          <p:nvPr/>
        </p:nvSpPr>
        <p:spPr>
          <a:xfrm>
            <a:off x="1058779" y="25206266"/>
            <a:ext cx="1331495" cy="797987"/>
          </a:xfrm>
          <a:custGeom>
            <a:avLst/>
            <a:gdLst>
              <a:gd name="connsiteX0" fmla="*/ 0 w 1331495"/>
              <a:gd name="connsiteY0" fmla="*/ 396934 h 797987"/>
              <a:gd name="connsiteX1" fmla="*/ 561474 w 1331495"/>
              <a:gd name="connsiteY1" fmla="*/ 11923 h 797987"/>
              <a:gd name="connsiteX2" fmla="*/ 1331495 w 1331495"/>
              <a:gd name="connsiteY2" fmla="*/ 797987 h 797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1495" h="797987">
                <a:moveTo>
                  <a:pt x="0" y="396934"/>
                </a:moveTo>
                <a:cubicBezTo>
                  <a:pt x="169779" y="171007"/>
                  <a:pt x="339558" y="-54919"/>
                  <a:pt x="561474" y="11923"/>
                </a:cubicBezTo>
                <a:cubicBezTo>
                  <a:pt x="783390" y="78765"/>
                  <a:pt x="1057442" y="438376"/>
                  <a:pt x="1331495" y="797987"/>
                </a:cubicBezTo>
              </a:path>
            </a:pathLst>
          </a:custGeom>
          <a:noFill/>
          <a:ln w="381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04FBEC29-5438-0F3C-B838-147D11C9A562}"/>
              </a:ext>
            </a:extLst>
          </p:cNvPr>
          <p:cNvGrpSpPr/>
          <p:nvPr/>
        </p:nvGrpSpPr>
        <p:grpSpPr>
          <a:xfrm>
            <a:off x="12143516" y="12810932"/>
            <a:ext cx="11423755" cy="7307914"/>
            <a:chOff x="12582946" y="11239500"/>
            <a:chExt cx="11423755" cy="7307914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2D9EB157-AFC7-B30F-405C-7DFB34E30E4B}"/>
                </a:ext>
              </a:extLst>
            </p:cNvPr>
            <p:cNvGrpSpPr/>
            <p:nvPr/>
          </p:nvGrpSpPr>
          <p:grpSpPr>
            <a:xfrm>
              <a:off x="12582946" y="12114864"/>
              <a:ext cx="11423755" cy="6432550"/>
              <a:chOff x="2600163" y="431273"/>
              <a:chExt cx="6347722" cy="3574310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77E56B5-00C6-0646-DF3A-7C669A64E92E}"/>
                  </a:ext>
                </a:extLst>
              </p:cNvPr>
              <p:cNvSpPr txBox="1"/>
              <p:nvPr/>
            </p:nvSpPr>
            <p:spPr>
              <a:xfrm>
                <a:off x="5836550" y="431273"/>
                <a:ext cx="2610891" cy="324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>
                    <a:solidFill>
                      <a:srgbClr val="F0BF49"/>
                    </a:solidFill>
                  </a:rPr>
                  <a:t>Gold Open Access APCs</a:t>
                </a:r>
              </a:p>
            </p:txBody>
          </p: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CDE4BE3A-FC41-2F96-B3EA-828FE31D2610}"/>
                  </a:ext>
                </a:extLst>
              </p:cNvPr>
              <p:cNvCxnSpPr/>
              <p:nvPr/>
            </p:nvCxnSpPr>
            <p:spPr>
              <a:xfrm flipV="1">
                <a:off x="5769610" y="923228"/>
                <a:ext cx="0" cy="2880530"/>
              </a:xfrm>
              <a:prstGeom prst="straightConnector1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707376FD-9372-87A1-5D41-A74EA4E82B11}"/>
                  </a:ext>
                </a:extLst>
              </p:cNvPr>
              <p:cNvCxnSpPr/>
              <p:nvPr/>
            </p:nvCxnSpPr>
            <p:spPr>
              <a:xfrm>
                <a:off x="5683117" y="3803758"/>
                <a:ext cx="179530" cy="0"/>
              </a:xfrm>
              <a:prstGeom prst="line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24D3146-433E-47D4-9C7D-49E60D0AFA1B}"/>
                  </a:ext>
                </a:extLst>
              </p:cNvPr>
              <p:cNvSpPr txBox="1"/>
              <p:nvPr/>
            </p:nvSpPr>
            <p:spPr>
              <a:xfrm>
                <a:off x="5830570" y="824865"/>
                <a:ext cx="1679497" cy="324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F0BF49"/>
                    </a:solidFill>
                  </a:rPr>
                  <a:t>$12290 </a:t>
                </a:r>
                <a:r>
                  <a:rPr lang="en-US" sz="3200" i="1" dirty="0">
                    <a:solidFill>
                      <a:srgbClr val="F0BF49"/>
                    </a:solidFill>
                  </a:rPr>
                  <a:t>Nature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F468D0E-7BE7-264F-4652-CB1456E351DF}"/>
                  </a:ext>
                </a:extLst>
              </p:cNvPr>
              <p:cNvSpPr txBox="1"/>
              <p:nvPr/>
            </p:nvSpPr>
            <p:spPr>
              <a:xfrm>
                <a:off x="5804152" y="3449142"/>
                <a:ext cx="2893037" cy="324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0BF49"/>
                    </a:solidFill>
                  </a:rPr>
                  <a:t>$    900 </a:t>
                </a:r>
                <a:r>
                  <a:rPr lang="en-US" sz="3200" i="1" dirty="0">
                    <a:solidFill>
                      <a:srgbClr val="F0BF49"/>
                    </a:solidFill>
                  </a:rPr>
                  <a:t>Frontiers of </a:t>
                </a:r>
                <a:r>
                  <a:rPr lang="en-US" sz="3200" i="1" dirty="0" err="1">
                    <a:solidFill>
                      <a:srgbClr val="F0BF49"/>
                    </a:solidFill>
                  </a:rPr>
                  <a:t>Biogeogr</a:t>
                </a:r>
                <a:r>
                  <a:rPr lang="en-US" sz="3200" i="1" dirty="0">
                    <a:solidFill>
                      <a:srgbClr val="F0BF49"/>
                    </a:solidFill>
                  </a:rPr>
                  <a:t>.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18CC02B-32A1-D0E1-5DF9-94341B17CE67}"/>
                  </a:ext>
                </a:extLst>
              </p:cNvPr>
              <p:cNvSpPr txBox="1"/>
              <p:nvPr/>
            </p:nvSpPr>
            <p:spPr>
              <a:xfrm>
                <a:off x="5804152" y="2860486"/>
                <a:ext cx="2694406" cy="324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0BF49"/>
                    </a:solidFill>
                  </a:rPr>
                  <a:t>$  3640 </a:t>
                </a:r>
                <a:r>
                  <a:rPr lang="en-US" sz="3200" i="1" dirty="0">
                    <a:solidFill>
                      <a:srgbClr val="F0BF49"/>
                    </a:solidFill>
                  </a:rPr>
                  <a:t>Mol </a:t>
                </a:r>
                <a:r>
                  <a:rPr lang="en-US" sz="3200" i="1" dirty="0" err="1">
                    <a:solidFill>
                      <a:srgbClr val="F0BF49"/>
                    </a:solidFill>
                  </a:rPr>
                  <a:t>Phylogen</a:t>
                </a:r>
                <a:r>
                  <a:rPr lang="en-US" sz="3200" i="1" dirty="0">
                    <a:solidFill>
                      <a:srgbClr val="F0BF49"/>
                    </a:solidFill>
                  </a:rPr>
                  <a:t> </a:t>
                </a:r>
                <a:r>
                  <a:rPr lang="en-US" sz="3200" i="1" dirty="0" err="1">
                    <a:solidFill>
                      <a:srgbClr val="F0BF49"/>
                    </a:solidFill>
                  </a:rPr>
                  <a:t>Evol</a:t>
                </a:r>
                <a:endParaRPr lang="en-US" sz="3200" i="1" dirty="0">
                  <a:solidFill>
                    <a:srgbClr val="F0BF49"/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0A3E6B6-B5B9-5A2A-B9F5-B0AEA7CC854B}"/>
                  </a:ext>
                </a:extLst>
              </p:cNvPr>
              <p:cNvSpPr txBox="1"/>
              <p:nvPr/>
            </p:nvSpPr>
            <p:spPr>
              <a:xfrm>
                <a:off x="5804152" y="1585705"/>
                <a:ext cx="2344707" cy="324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0BF49"/>
                    </a:solidFill>
                  </a:rPr>
                  <a:t>$  8890 </a:t>
                </a:r>
                <a:r>
                  <a:rPr lang="en-US" sz="3200" i="1" dirty="0">
                    <a:solidFill>
                      <a:srgbClr val="F0BF49"/>
                    </a:solidFill>
                  </a:rPr>
                  <a:t>Nature Eco Evo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668627D-9613-9ACF-C5A9-8EB82815137C}"/>
                  </a:ext>
                </a:extLst>
              </p:cNvPr>
              <p:cNvSpPr txBox="1"/>
              <p:nvPr/>
            </p:nvSpPr>
            <p:spPr>
              <a:xfrm>
                <a:off x="5799530" y="3202203"/>
                <a:ext cx="3148355" cy="324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0BF49"/>
                    </a:solidFill>
                  </a:rPr>
                  <a:t>$~2000 </a:t>
                </a:r>
                <a:r>
                  <a:rPr lang="en-US" sz="3200" i="1" dirty="0">
                    <a:solidFill>
                      <a:srgbClr val="F0BF49"/>
                    </a:solidFill>
                  </a:rPr>
                  <a:t>Am Nat, </a:t>
                </a:r>
                <a:r>
                  <a:rPr lang="en-US" sz="3200" i="1" dirty="0" err="1">
                    <a:solidFill>
                      <a:srgbClr val="F0BF49"/>
                    </a:solidFill>
                  </a:rPr>
                  <a:t>Evol</a:t>
                </a:r>
                <a:r>
                  <a:rPr lang="en-US" sz="3200" i="1" dirty="0">
                    <a:solidFill>
                      <a:srgbClr val="F0BF49"/>
                    </a:solidFill>
                  </a:rPr>
                  <a:t> (member)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F5CB4ED-1B7E-9A8B-CBA6-4AD003D941A4}"/>
                  </a:ext>
                </a:extLst>
              </p:cNvPr>
              <p:cNvSpPr txBox="1"/>
              <p:nvPr/>
            </p:nvSpPr>
            <p:spPr>
              <a:xfrm>
                <a:off x="5830570" y="2075126"/>
                <a:ext cx="2450454" cy="324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0BF49"/>
                    </a:solidFill>
                  </a:rPr>
                  <a:t>$  7030 </a:t>
                </a:r>
                <a:r>
                  <a:rPr lang="en-US" sz="3200" i="1" dirty="0">
                    <a:solidFill>
                      <a:srgbClr val="F0BF49"/>
                    </a:solidFill>
                  </a:rPr>
                  <a:t>Trends </a:t>
                </a:r>
                <a:r>
                  <a:rPr lang="en-US" sz="3200" i="1" dirty="0" err="1">
                    <a:solidFill>
                      <a:srgbClr val="F0BF49"/>
                    </a:solidFill>
                  </a:rPr>
                  <a:t>Ecol</a:t>
                </a:r>
                <a:r>
                  <a:rPr lang="en-US" sz="3200" i="1" dirty="0">
                    <a:solidFill>
                      <a:srgbClr val="F0BF49"/>
                    </a:solidFill>
                  </a:rPr>
                  <a:t> </a:t>
                </a:r>
                <a:r>
                  <a:rPr lang="en-US" sz="3200" i="1" dirty="0" err="1">
                    <a:solidFill>
                      <a:srgbClr val="F0BF49"/>
                    </a:solidFill>
                  </a:rPr>
                  <a:t>Evol</a:t>
                </a:r>
                <a:endParaRPr lang="en-US" sz="3200" i="1" dirty="0">
                  <a:solidFill>
                    <a:srgbClr val="F0BF49"/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403963B-9770-CD0F-67C0-5E304C762FDB}"/>
                  </a:ext>
                </a:extLst>
              </p:cNvPr>
              <p:cNvSpPr txBox="1"/>
              <p:nvPr/>
            </p:nvSpPr>
            <p:spPr>
              <a:xfrm>
                <a:off x="2600163" y="1115216"/>
                <a:ext cx="3165955" cy="324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3200" dirty="0">
                    <a:solidFill>
                      <a:schemeClr val="accent4">
                        <a:lumMod val="75000"/>
                      </a:schemeClr>
                    </a:solidFill>
                  </a:rPr>
                  <a:t>1 semester fees at U. California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B35149A-5927-4EEF-B1BA-D347A2578323}"/>
                  </a:ext>
                </a:extLst>
              </p:cNvPr>
              <p:cNvSpPr txBox="1"/>
              <p:nvPr/>
            </p:nvSpPr>
            <p:spPr>
              <a:xfrm>
                <a:off x="4149533" y="3069321"/>
                <a:ext cx="1602805" cy="324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3200" dirty="0">
                    <a:solidFill>
                      <a:schemeClr val="accent4">
                        <a:lumMod val="75000"/>
                      </a:schemeClr>
                    </a:solidFill>
                  </a:rPr>
                  <a:t>1 mo. 50% GSR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AF4B3CC-70E3-226C-36E3-D29732E2F782}"/>
                  </a:ext>
                </a:extLst>
              </p:cNvPr>
              <p:cNvSpPr txBox="1"/>
              <p:nvPr/>
            </p:nvSpPr>
            <p:spPr>
              <a:xfrm>
                <a:off x="3048314" y="1813829"/>
                <a:ext cx="2714002" cy="324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3200" dirty="0">
                    <a:solidFill>
                      <a:schemeClr val="accent4">
                        <a:lumMod val="75000"/>
                      </a:schemeClr>
                    </a:solidFill>
                  </a:rPr>
                  <a:t>A field season in California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8AA4B7D-5481-80EE-456A-BF92BE5AF870}"/>
                  </a:ext>
                </a:extLst>
              </p:cNvPr>
              <p:cNvSpPr txBox="1"/>
              <p:nvPr/>
            </p:nvSpPr>
            <p:spPr>
              <a:xfrm>
                <a:off x="3429507" y="2286875"/>
                <a:ext cx="2322831" cy="324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3200" dirty="0">
                    <a:solidFill>
                      <a:schemeClr val="accent4">
                        <a:lumMod val="75000"/>
                      </a:schemeClr>
                    </a:solidFill>
                  </a:rPr>
                  <a:t>2 lanes </a:t>
                </a:r>
                <a:r>
                  <a:rPr lang="en-US" sz="3200" dirty="0" err="1">
                    <a:solidFill>
                      <a:schemeClr val="accent4">
                        <a:lumMod val="75000"/>
                      </a:schemeClr>
                    </a:solidFill>
                  </a:rPr>
                  <a:t>Novaseq</a:t>
                </a:r>
                <a:r>
                  <a:rPr lang="en-US" sz="3200" dirty="0">
                    <a:solidFill>
                      <a:schemeClr val="accent4">
                        <a:lumMod val="75000"/>
                      </a:schemeClr>
                    </a:solidFill>
                  </a:rPr>
                  <a:t> X 25B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7DE21AC-ACEA-61F5-6044-951E004238A5}"/>
                  </a:ext>
                </a:extLst>
              </p:cNvPr>
              <p:cNvSpPr txBox="1"/>
              <p:nvPr/>
            </p:nvSpPr>
            <p:spPr>
              <a:xfrm>
                <a:off x="5817744" y="3680647"/>
                <a:ext cx="2165529" cy="324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0BF49"/>
                    </a:solidFill>
                  </a:rPr>
                  <a:t>$        0 </a:t>
                </a:r>
                <a:r>
                  <a:rPr lang="en-US" sz="3200" i="1" dirty="0" err="1">
                    <a:solidFill>
                      <a:srgbClr val="F0BF49"/>
                    </a:solidFill>
                  </a:rPr>
                  <a:t>Biogeographia</a:t>
                </a:r>
                <a:endParaRPr lang="en-US" sz="3200" i="1" dirty="0">
                  <a:solidFill>
                    <a:srgbClr val="F0BF49"/>
                  </a:solidFill>
                </a:endParaRPr>
              </a:p>
            </p:txBody>
          </p:sp>
          <p:cxnSp>
            <p:nvCxnSpPr>
              <p:cNvPr id="63" name="Straight Arrow Connector 62">
                <a:extLst>
                  <a:ext uri="{FF2B5EF4-FFF2-40B4-BE49-F238E27FC236}">
                    <a16:creationId xmlns:a16="http://schemas.microsoft.com/office/drawing/2014/main" id="{6C0E5E8D-6103-37A5-CDE1-0AA401A3161F}"/>
                  </a:ext>
                </a:extLst>
              </p:cNvPr>
              <p:cNvCxnSpPr/>
              <p:nvPr/>
            </p:nvCxnSpPr>
            <p:spPr>
              <a:xfrm flipH="1">
                <a:off x="5496910" y="3649117"/>
                <a:ext cx="255429" cy="0"/>
              </a:xfrm>
              <a:prstGeom prst="straightConnector1">
                <a:avLst/>
              </a:prstGeom>
              <a:ln w="38100">
                <a:solidFill>
                  <a:srgbClr val="F0BF49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0ABE0AA-CCA8-97EC-A1FB-AE361BD44EFB}"/>
                  </a:ext>
                </a:extLst>
              </p:cNvPr>
              <p:cNvSpPr txBox="1"/>
              <p:nvPr/>
            </p:nvSpPr>
            <p:spPr>
              <a:xfrm>
                <a:off x="4232553" y="3477396"/>
                <a:ext cx="1397756" cy="324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rgbClr val="F0BF49"/>
                    </a:solidFill>
                  </a:rPr>
                  <a:t>actual cost</a:t>
                </a:r>
              </a:p>
            </p:txBody>
          </p:sp>
        </p:grp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60BB37A6-CD5F-B6A0-17BC-7FE0D8E6F4A6}"/>
                </a:ext>
              </a:extLst>
            </p:cNvPr>
            <p:cNvSpPr txBox="1"/>
            <p:nvPr/>
          </p:nvSpPr>
          <p:spPr>
            <a:xfrm>
              <a:off x="14049881" y="12114864"/>
              <a:ext cx="40831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chemeClr val="accent4">
                      <a:lumMod val="75000"/>
                    </a:schemeClr>
                  </a:solidFill>
                </a:rPr>
                <a:t>Other uses for grants</a:t>
              </a:r>
            </a:p>
          </p:txBody>
        </p:sp>
        <p:cxnSp>
          <p:nvCxnSpPr>
            <p:cNvPr id="257" name="Straight Arrow Connector 256">
              <a:extLst>
                <a:ext uri="{FF2B5EF4-FFF2-40B4-BE49-F238E27FC236}">
                  <a16:creationId xmlns:a16="http://schemas.microsoft.com/office/drawing/2014/main" id="{E467D7FF-AC92-B287-BB30-D5B972EEE0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284990" y="13115584"/>
              <a:ext cx="0" cy="4942403"/>
            </a:xfrm>
            <a:prstGeom prst="straightConnector1">
              <a:avLst/>
            </a:prstGeom>
            <a:ln w="38100">
              <a:solidFill>
                <a:srgbClr val="F0BF49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FA6261A3-02A4-A7D2-5635-6002A0EEDF59}"/>
                </a:ext>
              </a:extLst>
            </p:cNvPr>
            <p:cNvCxnSpPr/>
            <p:nvPr/>
          </p:nvCxnSpPr>
          <p:spPr>
            <a:xfrm>
              <a:off x="18169033" y="18187570"/>
              <a:ext cx="323093" cy="0"/>
            </a:xfrm>
            <a:prstGeom prst="line">
              <a:avLst/>
            </a:prstGeom>
            <a:ln w="38100">
              <a:solidFill>
                <a:srgbClr val="F0BF4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74F602B6-4E29-9C2F-9055-B78AC3E63D5F}"/>
                </a:ext>
              </a:extLst>
            </p:cNvPr>
            <p:cNvSpPr txBox="1"/>
            <p:nvPr/>
          </p:nvSpPr>
          <p:spPr>
            <a:xfrm>
              <a:off x="13146711" y="11239500"/>
              <a:ext cx="1030327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2">
                      <a:lumMod val="75000"/>
                      <a:lumOff val="25000"/>
                    </a:schemeClr>
                  </a:solidFill>
                  <a:highlight>
                    <a:srgbClr val="F0BF49"/>
                  </a:highlight>
                </a:rPr>
                <a:t>  Some   options   for   spending   research   funds </a:t>
              </a:r>
              <a:r>
                <a:rPr lang="en-US" sz="3600" b="1" dirty="0">
                  <a:solidFill>
                    <a:srgbClr val="F0BF49"/>
                  </a:solidFill>
                  <a:highlight>
                    <a:srgbClr val="F0BF49"/>
                  </a:highlight>
                </a:rPr>
                <a:t>.</a:t>
              </a:r>
            </a:p>
          </p:txBody>
        </p:sp>
      </p:grpSp>
      <p:sp>
        <p:nvSpPr>
          <p:cNvPr id="261" name="TextBox 260">
            <a:extLst>
              <a:ext uri="{FF2B5EF4-FFF2-40B4-BE49-F238E27FC236}">
                <a16:creationId xmlns:a16="http://schemas.microsoft.com/office/drawing/2014/main" id="{C2F1BD12-B208-D228-85A9-1E761AFC7C5F}"/>
              </a:ext>
            </a:extLst>
          </p:cNvPr>
          <p:cNvSpPr txBox="1"/>
          <p:nvPr/>
        </p:nvSpPr>
        <p:spPr>
          <a:xfrm>
            <a:off x="8223497" y="20449009"/>
            <a:ext cx="321716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/>
              <a:t>How </a:t>
            </a:r>
          </a:p>
          <a:p>
            <a:r>
              <a:rPr lang="en-US" sz="3600" b="1" i="1" dirty="0"/>
              <a:t>         Science </a:t>
            </a:r>
          </a:p>
          <a:p>
            <a:r>
              <a:rPr lang="en-US" sz="3600" b="1" i="1" dirty="0"/>
              <a:t>                  Works</a:t>
            </a:r>
          </a:p>
        </p:txBody>
      </p:sp>
      <p:sp>
        <p:nvSpPr>
          <p:cNvPr id="262" name="Freeform 261">
            <a:extLst>
              <a:ext uri="{FF2B5EF4-FFF2-40B4-BE49-F238E27FC236}">
                <a16:creationId xmlns:a16="http://schemas.microsoft.com/office/drawing/2014/main" id="{659114AB-C150-9757-E5E5-D14BE30B65FA}"/>
              </a:ext>
            </a:extLst>
          </p:cNvPr>
          <p:cNvSpPr/>
          <p:nvPr/>
        </p:nvSpPr>
        <p:spPr>
          <a:xfrm>
            <a:off x="7657898" y="10520015"/>
            <a:ext cx="10630101" cy="1913811"/>
          </a:xfrm>
          <a:custGeom>
            <a:avLst/>
            <a:gdLst>
              <a:gd name="connsiteX0" fmla="*/ 10026316 w 10026316"/>
              <a:gd name="connsiteY0" fmla="*/ 0 h 3144253"/>
              <a:gd name="connsiteX1" fmla="*/ 9496927 w 10026316"/>
              <a:gd name="connsiteY1" fmla="*/ 818148 h 3144253"/>
              <a:gd name="connsiteX2" fmla="*/ 8550442 w 10026316"/>
              <a:gd name="connsiteY2" fmla="*/ 946485 h 3144253"/>
              <a:gd name="connsiteX3" fmla="*/ 6866021 w 10026316"/>
              <a:gd name="connsiteY3" fmla="*/ 786064 h 3144253"/>
              <a:gd name="connsiteX4" fmla="*/ 2935706 w 10026316"/>
              <a:gd name="connsiteY4" fmla="*/ 497306 h 3144253"/>
              <a:gd name="connsiteX5" fmla="*/ 657727 w 10026316"/>
              <a:gd name="connsiteY5" fmla="*/ 1507958 h 3144253"/>
              <a:gd name="connsiteX6" fmla="*/ 0 w 10026316"/>
              <a:gd name="connsiteY6" fmla="*/ 3144253 h 3144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26316" h="3144253">
                <a:moveTo>
                  <a:pt x="10026316" y="0"/>
                </a:moveTo>
                <a:cubicBezTo>
                  <a:pt x="9884611" y="330200"/>
                  <a:pt x="9742906" y="660401"/>
                  <a:pt x="9496927" y="818148"/>
                </a:cubicBezTo>
                <a:cubicBezTo>
                  <a:pt x="9250948" y="975896"/>
                  <a:pt x="8988926" y="951832"/>
                  <a:pt x="8550442" y="946485"/>
                </a:cubicBezTo>
                <a:cubicBezTo>
                  <a:pt x="8111958" y="941138"/>
                  <a:pt x="6866021" y="786064"/>
                  <a:pt x="6866021" y="786064"/>
                </a:cubicBezTo>
                <a:cubicBezTo>
                  <a:pt x="5930232" y="711201"/>
                  <a:pt x="3970422" y="376990"/>
                  <a:pt x="2935706" y="497306"/>
                </a:cubicBezTo>
                <a:cubicBezTo>
                  <a:pt x="1900990" y="617622"/>
                  <a:pt x="1147011" y="1066800"/>
                  <a:pt x="657727" y="1507958"/>
                </a:cubicBezTo>
                <a:cubicBezTo>
                  <a:pt x="168443" y="1949116"/>
                  <a:pt x="84221" y="2546684"/>
                  <a:pt x="0" y="3144253"/>
                </a:cubicBezTo>
              </a:path>
            </a:pathLst>
          </a:custGeom>
          <a:noFill/>
          <a:ln w="38100">
            <a:solidFill>
              <a:srgbClr val="C00000"/>
            </a:solidFill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Right Brace 262">
            <a:extLst>
              <a:ext uri="{FF2B5EF4-FFF2-40B4-BE49-F238E27FC236}">
                <a16:creationId xmlns:a16="http://schemas.microsoft.com/office/drawing/2014/main" id="{6AC72EF3-F859-C080-2BEE-CF58EA58AC08}"/>
              </a:ext>
            </a:extLst>
          </p:cNvPr>
          <p:cNvSpPr/>
          <p:nvPr/>
        </p:nvSpPr>
        <p:spPr>
          <a:xfrm rot="5400000">
            <a:off x="17991848" y="5922764"/>
            <a:ext cx="581405" cy="8506741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9CEC2E4C-B672-93EE-2015-1CDD13E0CAEC}"/>
              </a:ext>
            </a:extLst>
          </p:cNvPr>
          <p:cNvSpPr txBox="1"/>
          <p:nvPr/>
        </p:nvSpPr>
        <p:spPr>
          <a:xfrm>
            <a:off x="14075485" y="9682523"/>
            <a:ext cx="8493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C00000"/>
                </a:solidFill>
              </a:rPr>
              <a:t>Consequences                 Choices                      Change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88A9635-784A-490F-B144-E8BE1DE81B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49" t="18661" r="32050" b="20426"/>
          <a:stretch/>
        </p:blipFill>
        <p:spPr bwMode="auto">
          <a:xfrm>
            <a:off x="6100057" y="4951125"/>
            <a:ext cx="1028629" cy="967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" name="Picture 274" descr="A purple star with a white circle&#10;&#10;Description automatically generated">
            <a:extLst>
              <a:ext uri="{FF2B5EF4-FFF2-40B4-BE49-F238E27FC236}">
                <a16:creationId xmlns:a16="http://schemas.microsoft.com/office/drawing/2014/main" id="{46182622-9BBA-A935-1420-36AA10C4BB7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74023" y="23490095"/>
            <a:ext cx="1370898" cy="1423625"/>
          </a:xfrm>
          <a:prstGeom prst="rect">
            <a:avLst/>
          </a:prstGeom>
        </p:spPr>
      </p:pic>
      <p:pic>
        <p:nvPicPr>
          <p:cNvPr id="273" name="Picture 272" descr="A purple and white gear&#10;&#10;Description automatically generated">
            <a:extLst>
              <a:ext uri="{FF2B5EF4-FFF2-40B4-BE49-F238E27FC236}">
                <a16:creationId xmlns:a16="http://schemas.microsoft.com/office/drawing/2014/main" id="{896C630F-2E36-9100-4A34-72E112B2FA5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6112205" y="22107405"/>
            <a:ext cx="2767463" cy="2819679"/>
          </a:xfrm>
          <a:prstGeom prst="rect">
            <a:avLst/>
          </a:prstGeom>
        </p:spPr>
      </p:pic>
      <p:sp>
        <p:nvSpPr>
          <p:cNvPr id="276" name="TextBox 275">
            <a:extLst>
              <a:ext uri="{FF2B5EF4-FFF2-40B4-BE49-F238E27FC236}">
                <a16:creationId xmlns:a16="http://schemas.microsoft.com/office/drawing/2014/main" id="{65F10830-4EEC-A718-9A8D-689994BEF496}"/>
              </a:ext>
            </a:extLst>
          </p:cNvPr>
          <p:cNvSpPr txBox="1"/>
          <p:nvPr/>
        </p:nvSpPr>
        <p:spPr>
          <a:xfrm>
            <a:off x="27276837" y="16681792"/>
            <a:ext cx="334989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>
                <a:solidFill>
                  <a:srgbClr val="BE33AF"/>
                </a:solidFill>
              </a:rPr>
              <a:t>How  it</a:t>
            </a:r>
          </a:p>
          <a:p>
            <a:r>
              <a:rPr lang="en-US" sz="3600" b="1" i="1" dirty="0">
                <a:solidFill>
                  <a:srgbClr val="BE33AF"/>
                </a:solidFill>
              </a:rPr>
              <a:t>         was </a:t>
            </a:r>
          </a:p>
          <a:p>
            <a:r>
              <a:rPr lang="en-US" sz="3600" b="1" i="1" dirty="0">
                <a:solidFill>
                  <a:srgbClr val="BE33AF"/>
                </a:solidFill>
              </a:rPr>
              <a:t>                  broken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0C380306-7F6E-BB8E-F726-FDD3D06C473E}"/>
              </a:ext>
            </a:extLst>
          </p:cNvPr>
          <p:cNvSpPr txBox="1"/>
          <p:nvPr/>
        </p:nvSpPr>
        <p:spPr>
          <a:xfrm>
            <a:off x="29270378" y="12043334"/>
            <a:ext cx="305083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>
                <a:solidFill>
                  <a:srgbClr val="00B050"/>
                </a:solidFill>
              </a:rPr>
              <a:t>And how</a:t>
            </a:r>
          </a:p>
          <a:p>
            <a:r>
              <a:rPr lang="en-US" sz="3600" b="1" i="1" dirty="0">
                <a:solidFill>
                  <a:srgbClr val="00B050"/>
                </a:solidFill>
              </a:rPr>
              <a:t>         we can</a:t>
            </a:r>
          </a:p>
          <a:p>
            <a:r>
              <a:rPr lang="en-US" sz="3600" b="1" i="1" dirty="0">
                <a:solidFill>
                  <a:srgbClr val="00B050"/>
                </a:solidFill>
              </a:rPr>
              <a:t>                     fix it</a:t>
            </a:r>
          </a:p>
        </p:txBody>
      </p:sp>
      <p:cxnSp>
        <p:nvCxnSpPr>
          <p:cNvPr id="278" name="Straight Arrow Connector 277">
            <a:extLst>
              <a:ext uri="{FF2B5EF4-FFF2-40B4-BE49-F238E27FC236}">
                <a16:creationId xmlns:a16="http://schemas.microsoft.com/office/drawing/2014/main" id="{4596A617-B5A6-D74E-10E1-7F6053613590}"/>
              </a:ext>
            </a:extLst>
          </p:cNvPr>
          <p:cNvCxnSpPr>
            <a:cxnSpLocks/>
          </p:cNvCxnSpPr>
          <p:nvPr/>
        </p:nvCxnSpPr>
        <p:spPr>
          <a:xfrm>
            <a:off x="18287999" y="20538542"/>
            <a:ext cx="0" cy="1700019"/>
          </a:xfrm>
          <a:prstGeom prst="straightConnector1">
            <a:avLst/>
          </a:prstGeom>
          <a:ln w="38100">
            <a:solidFill>
              <a:srgbClr val="C00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0" name="TextBox 279">
            <a:extLst>
              <a:ext uri="{FF2B5EF4-FFF2-40B4-BE49-F238E27FC236}">
                <a16:creationId xmlns:a16="http://schemas.microsoft.com/office/drawing/2014/main" id="{F2A4BBA2-E2D9-B80E-BAE3-3AC036E869AD}"/>
              </a:ext>
            </a:extLst>
          </p:cNvPr>
          <p:cNvSpPr txBox="1"/>
          <p:nvPr/>
        </p:nvSpPr>
        <p:spPr>
          <a:xfrm>
            <a:off x="18343342" y="20812669"/>
            <a:ext cx="10217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you</a:t>
            </a:r>
            <a:br>
              <a:rPr lang="en-US" sz="2800" dirty="0"/>
            </a:br>
            <a:r>
              <a:rPr lang="en-US" sz="2800" dirty="0"/>
              <a:t>serve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0C80D254-5915-81E3-1A51-4B1DEBDAE76F}"/>
              </a:ext>
            </a:extLst>
          </p:cNvPr>
          <p:cNvSpPr txBox="1"/>
          <p:nvPr/>
        </p:nvSpPr>
        <p:spPr>
          <a:xfrm>
            <a:off x="16126927" y="20805238"/>
            <a:ext cx="21159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Choose how</a:t>
            </a:r>
            <a:br>
              <a:rPr lang="en-US" sz="2800" dirty="0"/>
            </a:br>
            <a:r>
              <a:rPr lang="en-US" sz="2800" dirty="0"/>
              <a:t>and where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600773FE-3423-CBDC-1AF2-6B6E74752CA4}"/>
              </a:ext>
            </a:extLst>
          </p:cNvPr>
          <p:cNvSpPr txBox="1"/>
          <p:nvPr/>
        </p:nvSpPr>
        <p:spPr>
          <a:xfrm rot="16200000">
            <a:off x="100877" y="23410240"/>
            <a:ext cx="29835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By Henry Oldenburg - Philosophical Transactions, CC BY 4.0,</a:t>
            </a:r>
            <a:br>
              <a:rPr lang="en-US" sz="800" dirty="0"/>
            </a:br>
            <a:r>
              <a:rPr lang="en-US" sz="800" dirty="0"/>
              <a:t> https://</a:t>
            </a:r>
            <a:r>
              <a:rPr lang="en-US" sz="800" dirty="0" err="1"/>
              <a:t>commons.wikimedia.org</a:t>
            </a:r>
            <a:r>
              <a:rPr lang="en-US" sz="800" dirty="0"/>
              <a:t>/w/</a:t>
            </a:r>
            <a:r>
              <a:rPr lang="en-US" sz="800" dirty="0" err="1"/>
              <a:t>index.php?curid</a:t>
            </a:r>
            <a:r>
              <a:rPr lang="en-US" sz="800" dirty="0"/>
              <a:t>=36495651</a:t>
            </a:r>
          </a:p>
        </p:txBody>
      </p:sp>
      <p:cxnSp>
        <p:nvCxnSpPr>
          <p:cNvPr id="283" name="Google Shape;143;p25">
            <a:extLst>
              <a:ext uri="{FF2B5EF4-FFF2-40B4-BE49-F238E27FC236}">
                <a16:creationId xmlns:a16="http://schemas.microsoft.com/office/drawing/2014/main" id="{9512EC2F-F2DF-217B-7487-2686160DD3FF}"/>
              </a:ext>
            </a:extLst>
          </p:cNvPr>
          <p:cNvCxnSpPr/>
          <p:nvPr/>
        </p:nvCxnSpPr>
        <p:spPr>
          <a:xfrm>
            <a:off x="28625456" y="14047317"/>
            <a:ext cx="82112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84" name="Google Shape;144;p25">
            <a:extLst>
              <a:ext uri="{FF2B5EF4-FFF2-40B4-BE49-F238E27FC236}">
                <a16:creationId xmlns:a16="http://schemas.microsoft.com/office/drawing/2014/main" id="{427DBBC7-48BD-D8ED-A6C3-223224568F4A}"/>
              </a:ext>
            </a:extLst>
          </p:cNvPr>
          <p:cNvSpPr txBox="1"/>
          <p:nvPr/>
        </p:nvSpPr>
        <p:spPr>
          <a:xfrm>
            <a:off x="28976458" y="13392056"/>
            <a:ext cx="212631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5"/>
                </a:solidFill>
              </a:rPr>
              <a:t>$</a:t>
            </a:r>
            <a:endParaRPr sz="2400" dirty="0">
              <a:solidFill>
                <a:schemeClr val="accent5"/>
              </a:solidFill>
            </a:endParaRPr>
          </a:p>
        </p:txBody>
      </p:sp>
      <p:sp>
        <p:nvSpPr>
          <p:cNvPr id="285" name="Google Shape;145;p25">
            <a:extLst>
              <a:ext uri="{FF2B5EF4-FFF2-40B4-BE49-F238E27FC236}">
                <a16:creationId xmlns:a16="http://schemas.microsoft.com/office/drawing/2014/main" id="{5794D508-8103-B3DD-BA99-0BEAD1082759}"/>
              </a:ext>
            </a:extLst>
          </p:cNvPr>
          <p:cNvSpPr txBox="1"/>
          <p:nvPr/>
        </p:nvSpPr>
        <p:spPr>
          <a:xfrm>
            <a:off x="24966541" y="11842395"/>
            <a:ext cx="1673585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5"/>
                </a:solidFill>
              </a:rPr>
              <a:t>Marketing</a:t>
            </a:r>
            <a:endParaRPr sz="2400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5"/>
                </a:solidFill>
              </a:rPr>
              <a:t>Strategy </a:t>
            </a:r>
            <a:endParaRPr sz="2400" dirty="0">
              <a:solidFill>
                <a:schemeClr val="accent5"/>
              </a:solidFill>
            </a:endParaRPr>
          </a:p>
        </p:txBody>
      </p:sp>
      <p:cxnSp>
        <p:nvCxnSpPr>
          <p:cNvPr id="286" name="Google Shape;146;p25">
            <a:extLst>
              <a:ext uri="{FF2B5EF4-FFF2-40B4-BE49-F238E27FC236}">
                <a16:creationId xmlns:a16="http://schemas.microsoft.com/office/drawing/2014/main" id="{47AF3A60-F34B-45E9-1E0E-5B530D4A6F50}"/>
              </a:ext>
            </a:extLst>
          </p:cNvPr>
          <p:cNvCxnSpPr/>
          <p:nvPr/>
        </p:nvCxnSpPr>
        <p:spPr>
          <a:xfrm rot="10800000" flipH="1">
            <a:off x="26181613" y="12016640"/>
            <a:ext cx="444320" cy="733454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stealth" w="lg" len="lg"/>
          </a:ln>
        </p:spPr>
      </p:cxn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05D7EC8B-3B06-9EC0-1687-F14D80B789D3}"/>
              </a:ext>
            </a:extLst>
          </p:cNvPr>
          <p:cNvGrpSpPr/>
          <p:nvPr/>
        </p:nvGrpSpPr>
        <p:grpSpPr>
          <a:xfrm>
            <a:off x="25620080" y="6392717"/>
            <a:ext cx="7867784" cy="4924483"/>
            <a:chOff x="25620080" y="6392717"/>
            <a:chExt cx="7867784" cy="4924483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A03C0A2A-09D5-2D62-00AE-124D65F3EB41}"/>
                </a:ext>
              </a:extLst>
            </p:cNvPr>
            <p:cNvGrpSpPr/>
            <p:nvPr/>
          </p:nvGrpSpPr>
          <p:grpSpPr>
            <a:xfrm>
              <a:off x="25620080" y="6392717"/>
              <a:ext cx="7867784" cy="4924483"/>
              <a:chOff x="2068077" y="534618"/>
              <a:chExt cx="4483801" cy="2806432"/>
            </a:xfrm>
          </p:grpSpPr>
          <p:pic>
            <p:nvPicPr>
              <p:cNvPr id="147" name="Google Shape;130;p25" title="Two Gears Vector Clipart image - Free stock photo - Public Domain ...">
                <a:extLst>
                  <a:ext uri="{FF2B5EF4-FFF2-40B4-BE49-F238E27FC236}">
                    <a16:creationId xmlns:a16="http://schemas.microsoft.com/office/drawing/2014/main" id="{CD48E08D-CD9E-1029-41EF-B4CD442C239E}"/>
                  </a:ext>
                </a:extLst>
              </p:cNvPr>
              <p:cNvPicPr preferRelativeResize="0"/>
              <p:nvPr/>
            </p:nvPicPr>
            <p:blipFill>
              <a:blip r:embed="rId13">
                <a:alphaModFix/>
              </a:blip>
              <a:stretch>
                <a:fillRect/>
              </a:stretch>
            </p:blipFill>
            <p:spPr>
              <a:xfrm rot="5400000">
                <a:off x="3240899" y="682675"/>
                <a:ext cx="1394376" cy="13971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8" name="Google Shape;131;p25">
                <a:extLst>
                  <a:ext uri="{FF2B5EF4-FFF2-40B4-BE49-F238E27FC236}">
                    <a16:creationId xmlns:a16="http://schemas.microsoft.com/office/drawing/2014/main" id="{88411D20-1C49-DF54-4DE9-48F2398E5F5F}"/>
                  </a:ext>
                </a:extLst>
              </p:cNvPr>
              <p:cNvSpPr txBox="1"/>
              <p:nvPr/>
            </p:nvSpPr>
            <p:spPr>
              <a:xfrm>
                <a:off x="2583533" y="534618"/>
                <a:ext cx="614208" cy="3157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chemeClr val="dk2"/>
                    </a:solidFill>
                  </a:rPr>
                  <a:t>Ideas</a:t>
                </a:r>
                <a:endParaRPr sz="2400" dirty="0">
                  <a:solidFill>
                    <a:schemeClr val="dk2"/>
                  </a:solidFill>
                </a:endParaRPr>
              </a:p>
            </p:txBody>
          </p:sp>
          <p:cxnSp>
            <p:nvCxnSpPr>
              <p:cNvPr id="149" name="Google Shape;132;p25">
                <a:extLst>
                  <a:ext uri="{FF2B5EF4-FFF2-40B4-BE49-F238E27FC236}">
                    <a16:creationId xmlns:a16="http://schemas.microsoft.com/office/drawing/2014/main" id="{B57A1D6A-3A3B-8DAE-DCEA-E36E40581C8B}"/>
                  </a:ext>
                </a:extLst>
              </p:cNvPr>
              <p:cNvCxnSpPr/>
              <p:nvPr/>
            </p:nvCxnSpPr>
            <p:spPr>
              <a:xfrm>
                <a:off x="3074575" y="684050"/>
                <a:ext cx="452400" cy="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stealth" w="lg" len="lg"/>
              </a:ln>
            </p:spPr>
          </p:cxnSp>
          <p:pic>
            <p:nvPicPr>
              <p:cNvPr id="150" name="Google Shape;133;p25" title="Two Gears Vector Clipart image - Free stock photo - Public Domain ...">
                <a:extLst>
                  <a:ext uri="{FF2B5EF4-FFF2-40B4-BE49-F238E27FC236}">
                    <a16:creationId xmlns:a16="http://schemas.microsoft.com/office/drawing/2014/main" id="{B7C51EE9-4C8A-4141-2D0B-12942DE5D133}"/>
                  </a:ext>
                </a:extLst>
              </p:cNvPr>
              <p:cNvPicPr preferRelativeResize="0"/>
              <p:nvPr/>
            </p:nvPicPr>
            <p:blipFill>
              <a:blip r:embed="rId13">
                <a:alphaModFix/>
              </a:blip>
              <a:stretch>
                <a:fillRect/>
              </a:stretch>
            </p:blipFill>
            <p:spPr>
              <a:xfrm>
                <a:off x="3553574" y="1943925"/>
                <a:ext cx="1394376" cy="13971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1" name="Google Shape;134;p25" title="Two Gears Vector Clipart image - Free stock photo - Public Domain ...">
                <a:extLst>
                  <a:ext uri="{FF2B5EF4-FFF2-40B4-BE49-F238E27FC236}">
                    <a16:creationId xmlns:a16="http://schemas.microsoft.com/office/drawing/2014/main" id="{1C5C268D-95C0-9142-A0C0-32933E1676D5}"/>
                  </a:ext>
                </a:extLst>
              </p:cNvPr>
              <p:cNvPicPr preferRelativeResize="0"/>
              <p:nvPr/>
            </p:nvPicPr>
            <p:blipFill>
              <a:blip r:embed="rId13">
                <a:alphaModFix/>
              </a:blip>
              <a:stretch>
                <a:fillRect/>
              </a:stretch>
            </p:blipFill>
            <p:spPr>
              <a:xfrm rot="13162677">
                <a:off x="4433273" y="1476314"/>
                <a:ext cx="1394376" cy="139712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2" name="Google Shape;135;p25">
                <a:extLst>
                  <a:ext uri="{FF2B5EF4-FFF2-40B4-BE49-F238E27FC236}">
                    <a16:creationId xmlns:a16="http://schemas.microsoft.com/office/drawing/2014/main" id="{9ADBAA48-EFDB-4E47-D63C-A53C37A89B71}"/>
                  </a:ext>
                </a:extLst>
              </p:cNvPr>
              <p:cNvSpPr txBox="1"/>
              <p:nvPr/>
            </p:nvSpPr>
            <p:spPr>
              <a:xfrm>
                <a:off x="4652000" y="987006"/>
                <a:ext cx="789688" cy="3157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chemeClr val="dk2"/>
                    </a:solidFill>
                  </a:rPr>
                  <a:t>Grants</a:t>
                </a:r>
                <a:endParaRPr sz="2400" dirty="0">
                  <a:solidFill>
                    <a:schemeClr val="dk2"/>
                  </a:solidFill>
                </a:endParaRPr>
              </a:p>
            </p:txBody>
          </p:sp>
          <p:sp>
            <p:nvSpPr>
              <p:cNvPr id="153" name="Google Shape;136;p25">
                <a:extLst>
                  <a:ext uri="{FF2B5EF4-FFF2-40B4-BE49-F238E27FC236}">
                    <a16:creationId xmlns:a16="http://schemas.microsoft.com/office/drawing/2014/main" id="{8DA796B3-147D-8173-2F64-70AE5F9EE39A}"/>
                  </a:ext>
                </a:extLst>
              </p:cNvPr>
              <p:cNvSpPr txBox="1"/>
              <p:nvPr/>
            </p:nvSpPr>
            <p:spPr>
              <a:xfrm>
                <a:off x="5380378" y="1450886"/>
                <a:ext cx="1171500" cy="3157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chemeClr val="dk2"/>
                    </a:solidFill>
                  </a:rPr>
                  <a:t>Careers</a:t>
                </a:r>
                <a:endParaRPr sz="2400" dirty="0">
                  <a:solidFill>
                    <a:schemeClr val="dk2"/>
                  </a:solidFill>
                </a:endParaRPr>
              </a:p>
            </p:txBody>
          </p:sp>
          <p:cxnSp>
            <p:nvCxnSpPr>
              <p:cNvPr id="154" name="Google Shape;137;p25">
                <a:extLst>
                  <a:ext uri="{FF2B5EF4-FFF2-40B4-BE49-F238E27FC236}">
                    <a16:creationId xmlns:a16="http://schemas.microsoft.com/office/drawing/2014/main" id="{5F444711-EA9B-7143-5618-78FE1CC3B720}"/>
                  </a:ext>
                </a:extLst>
              </p:cNvPr>
              <p:cNvCxnSpPr/>
              <p:nvPr/>
            </p:nvCxnSpPr>
            <p:spPr>
              <a:xfrm rot="10800000">
                <a:off x="5943006" y="1756719"/>
                <a:ext cx="0" cy="4011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stealth" w="lg" len="lg"/>
              </a:ln>
            </p:spPr>
          </p:cxnSp>
          <p:cxnSp>
            <p:nvCxnSpPr>
              <p:cNvPr id="155" name="Google Shape;138;p25">
                <a:extLst>
                  <a:ext uri="{FF2B5EF4-FFF2-40B4-BE49-F238E27FC236}">
                    <a16:creationId xmlns:a16="http://schemas.microsoft.com/office/drawing/2014/main" id="{56D67A1F-9AFC-F839-A9FA-97016DF2D9FA}"/>
                  </a:ext>
                </a:extLst>
              </p:cNvPr>
              <p:cNvCxnSpPr/>
              <p:nvPr/>
            </p:nvCxnSpPr>
            <p:spPr>
              <a:xfrm>
                <a:off x="4265213" y="3321475"/>
                <a:ext cx="452400" cy="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stealth" w="lg" len="lg"/>
              </a:ln>
            </p:spPr>
          </p:cxnSp>
          <p:sp>
            <p:nvSpPr>
              <p:cNvPr id="156" name="Google Shape;139;p25">
                <a:extLst>
                  <a:ext uri="{FF2B5EF4-FFF2-40B4-BE49-F238E27FC236}">
                    <a16:creationId xmlns:a16="http://schemas.microsoft.com/office/drawing/2014/main" id="{18B458E6-AC7B-A8A3-34D0-29396355C547}"/>
                  </a:ext>
                </a:extLst>
              </p:cNvPr>
              <p:cNvSpPr txBox="1"/>
              <p:nvPr/>
            </p:nvSpPr>
            <p:spPr>
              <a:xfrm>
                <a:off x="4512875" y="3007911"/>
                <a:ext cx="1171500" cy="3157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chemeClr val="dk2"/>
                    </a:solidFill>
                  </a:rPr>
                  <a:t>Publish</a:t>
                </a:r>
                <a:endParaRPr sz="2400" dirty="0">
                  <a:solidFill>
                    <a:schemeClr val="dk2"/>
                  </a:solidFill>
                </a:endParaRPr>
              </a:p>
            </p:txBody>
          </p:sp>
          <p:cxnSp>
            <p:nvCxnSpPr>
              <p:cNvPr id="157" name="Google Shape;140;p25">
                <a:extLst>
                  <a:ext uri="{FF2B5EF4-FFF2-40B4-BE49-F238E27FC236}">
                    <a16:creationId xmlns:a16="http://schemas.microsoft.com/office/drawing/2014/main" id="{4F259F02-0B65-F3B1-D2C2-59C88DEF97CD}"/>
                  </a:ext>
                </a:extLst>
              </p:cNvPr>
              <p:cNvCxnSpPr/>
              <p:nvPr/>
            </p:nvCxnSpPr>
            <p:spPr>
              <a:xfrm rot="10800000" flipH="1">
                <a:off x="4439425" y="1245775"/>
                <a:ext cx="247500" cy="2709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2"/>
                </a:solidFill>
                <a:prstDash val="solid"/>
                <a:round/>
                <a:headEnd type="stealth" w="med" len="med"/>
                <a:tailEnd type="stealth" w="lg" len="lg"/>
              </a:ln>
            </p:spPr>
          </p:cxnSp>
          <p:sp>
            <p:nvSpPr>
              <p:cNvPr id="164" name="Google Shape;131;p25">
                <a:extLst>
                  <a:ext uri="{FF2B5EF4-FFF2-40B4-BE49-F238E27FC236}">
                    <a16:creationId xmlns:a16="http://schemas.microsoft.com/office/drawing/2014/main" id="{4AA9F050-4854-8355-52A3-9BE5A65B50E3}"/>
                  </a:ext>
                </a:extLst>
              </p:cNvPr>
              <p:cNvSpPr txBox="1"/>
              <p:nvPr/>
            </p:nvSpPr>
            <p:spPr>
              <a:xfrm>
                <a:off x="2838788" y="2015243"/>
                <a:ext cx="1171500" cy="736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chemeClr val="dk2"/>
                    </a:solidFill>
                  </a:rPr>
                  <a:t>Authoring</a:t>
                </a: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chemeClr val="dk2"/>
                    </a:solidFill>
                  </a:rPr>
                  <a:t>Editing</a:t>
                </a: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dirty="0">
                    <a:solidFill>
                      <a:schemeClr val="dk2"/>
                    </a:solidFill>
                  </a:rPr>
                  <a:t>Reviewing</a:t>
                </a:r>
                <a:endParaRPr sz="2400" dirty="0">
                  <a:solidFill>
                    <a:schemeClr val="dk2"/>
                  </a:solidFill>
                </a:endParaRPr>
              </a:p>
            </p:txBody>
          </p:sp>
          <p:pic>
            <p:nvPicPr>
              <p:cNvPr id="165" name="Picture 164" descr="A black eagle in a white circle with black text&#10;&#10;Description automatically generated">
                <a:extLst>
                  <a:ext uri="{FF2B5EF4-FFF2-40B4-BE49-F238E27FC236}">
                    <a16:creationId xmlns:a16="http://schemas.microsoft.com/office/drawing/2014/main" id="{7EF0DE1A-AE7B-756E-485D-0D4BCB2B30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duotone>
                  <a:prstClr val="black"/>
                  <a:srgbClr val="C00000">
                    <a:tint val="45000"/>
                    <a:satMod val="400000"/>
                  </a:srgbClr>
                </a:duotone>
              </a:blip>
              <a:srcRect l="27986" t="23015" r="27232" b="25931"/>
              <a:stretch/>
            </p:blipFill>
            <p:spPr>
              <a:xfrm>
                <a:off x="2068077" y="2130189"/>
                <a:ext cx="781038" cy="546145"/>
              </a:xfrm>
              <a:prstGeom prst="rect">
                <a:avLst/>
              </a:prstGeom>
            </p:spPr>
          </p:pic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E7AA6E9A-0BA1-5A08-283B-AABDA53CB144}"/>
                  </a:ext>
                </a:extLst>
              </p:cNvPr>
              <p:cNvSpPr txBox="1"/>
              <p:nvPr/>
            </p:nvSpPr>
            <p:spPr>
              <a:xfrm>
                <a:off x="2068077" y="2725805"/>
                <a:ext cx="1458898" cy="473580"/>
              </a:xfrm>
              <a:prstGeom prst="rect">
                <a:avLst/>
              </a:prstGeom>
              <a:solidFill>
                <a:srgbClr val="BEFFC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i="1" spc="13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Independent Journal of …</a:t>
                </a:r>
              </a:p>
            </p:txBody>
          </p:sp>
        </p:grp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4999BF3A-3C0F-C309-5F2E-B64F5E3558F1}"/>
                </a:ext>
              </a:extLst>
            </p:cNvPr>
            <p:cNvSpPr txBox="1"/>
            <p:nvPr/>
          </p:nvSpPr>
          <p:spPr>
            <a:xfrm>
              <a:off x="28460859" y="7307997"/>
              <a:ext cx="287258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5EC39A4D-E328-60BC-1F41-848B25E75CF4}"/>
                </a:ext>
              </a:extLst>
            </p:cNvPr>
            <p:cNvSpPr txBox="1"/>
            <p:nvPr/>
          </p:nvSpPr>
          <p:spPr>
            <a:xfrm>
              <a:off x="29392148" y="8255752"/>
              <a:ext cx="407484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DB923852-7EC4-A8B7-1421-24492C839C3E}"/>
                </a:ext>
              </a:extLst>
            </p:cNvPr>
            <p:cNvSpPr txBox="1"/>
            <p:nvPr/>
          </p:nvSpPr>
          <p:spPr>
            <a:xfrm>
              <a:off x="29902054" y="9153359"/>
              <a:ext cx="389851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3430850D-AEB7-B7AE-A7DE-66E6FCEFCAFD}"/>
                </a:ext>
              </a:extLst>
            </p:cNvPr>
            <p:cNvSpPr txBox="1"/>
            <p:nvPr/>
          </p:nvSpPr>
          <p:spPr>
            <a:xfrm>
              <a:off x="31206137" y="8993345"/>
              <a:ext cx="389851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9684CBEF-0BFE-1C83-5EEF-60B457FF29AD}"/>
                </a:ext>
              </a:extLst>
            </p:cNvPr>
            <p:cNvSpPr txBox="1"/>
            <p:nvPr/>
          </p:nvSpPr>
          <p:spPr>
            <a:xfrm>
              <a:off x="28978938" y="10167848"/>
              <a:ext cx="356187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</p:grpSp>
      <p:sp>
        <p:nvSpPr>
          <p:cNvPr id="295" name="TextBox 294">
            <a:extLst>
              <a:ext uri="{FF2B5EF4-FFF2-40B4-BE49-F238E27FC236}">
                <a16:creationId xmlns:a16="http://schemas.microsoft.com/office/drawing/2014/main" id="{81073C0C-AA7A-3F26-2A79-8A22CDC56F42}"/>
              </a:ext>
            </a:extLst>
          </p:cNvPr>
          <p:cNvSpPr txBox="1"/>
          <p:nvPr/>
        </p:nvSpPr>
        <p:spPr>
          <a:xfrm rot="21365026">
            <a:off x="21466284" y="10931578"/>
            <a:ext cx="1968424" cy="523220"/>
          </a:xfrm>
          <a:prstGeom prst="rect">
            <a:avLst/>
          </a:prstGeom>
          <a:noFill/>
          <a:scene3d>
            <a:camera prst="orthographicFront">
              <a:rot lat="0" lon="0" rev="6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800" dirty="0"/>
              <a:t>take action 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BB2E916D-9E71-63C9-3053-BF8B1067DDC7}"/>
              </a:ext>
            </a:extLst>
          </p:cNvPr>
          <p:cNvSpPr txBox="1"/>
          <p:nvPr/>
        </p:nvSpPr>
        <p:spPr>
          <a:xfrm rot="285477">
            <a:off x="12151383" y="10884894"/>
            <a:ext cx="3919663" cy="523220"/>
          </a:xfrm>
          <a:prstGeom prst="rect">
            <a:avLst/>
          </a:prstGeom>
          <a:noFill/>
          <a:scene3d>
            <a:camera prst="orthographicFront">
              <a:rot lat="0" lon="0" rev="6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800" dirty="0"/>
              <a:t>support society journals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CEAE7CC1-79DC-4A15-2E1C-8097FAFC9ED9}"/>
              </a:ext>
            </a:extLst>
          </p:cNvPr>
          <p:cNvSpPr txBox="1"/>
          <p:nvPr/>
        </p:nvSpPr>
        <p:spPr>
          <a:xfrm>
            <a:off x="17268888" y="11707715"/>
            <a:ext cx="2679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make  decisions</a:t>
            </a:r>
          </a:p>
        </p:txBody>
      </p:sp>
    </p:spTree>
    <p:extLst>
      <p:ext uri="{BB962C8B-B14F-4D97-AF65-F5344CB8AC3E}">
        <p14:creationId xmlns:p14="http://schemas.microsoft.com/office/powerpoint/2010/main" val="4251916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11113</TotalTime>
  <Words>425</Words>
  <Application>Microsoft Macintosh PowerPoint</Application>
  <PresentationFormat>Custom</PresentationFormat>
  <Paragraphs>130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Apple Color Emoji</vt:lpstr>
      <vt:lpstr>Aptos</vt:lpstr>
      <vt:lpstr>Aptos Display</vt:lpstr>
      <vt:lpstr>Arial</vt:lpstr>
      <vt:lpstr>Calibri</vt:lpstr>
      <vt:lpstr>Helvetica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ReviewerX</dc:creator>
  <cp:lastModifiedBy>ReviewerX</cp:lastModifiedBy>
  <cp:revision>85</cp:revision>
  <dcterms:created xsi:type="dcterms:W3CDTF">2024-10-27T16:14:49Z</dcterms:created>
  <dcterms:modified xsi:type="dcterms:W3CDTF">2024-11-14T06:02:21Z</dcterms:modified>
</cp:coreProperties>
</file>